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8"/>
  </p:notesMasterIdLst>
  <p:sldIdLst>
    <p:sldId id="258" r:id="rId2"/>
    <p:sldId id="259" r:id="rId3"/>
    <p:sldId id="260" r:id="rId4"/>
    <p:sldId id="261" r:id="rId5"/>
    <p:sldId id="262" r:id="rId6"/>
    <p:sldId id="263" r:id="rId7"/>
    <p:sldId id="264" r:id="rId8"/>
    <p:sldId id="265" r:id="rId9"/>
    <p:sldId id="266" r:id="rId10"/>
    <p:sldId id="267" r:id="rId11"/>
    <p:sldId id="268" r:id="rId12"/>
    <p:sldId id="269" r:id="rId13"/>
    <p:sldId id="270" r:id="rId14"/>
    <p:sldId id="271" r:id="rId15"/>
    <p:sldId id="272" r:id="rId16"/>
    <p:sldId id="273" r:id="rId17"/>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14" autoAdjust="0"/>
    <p:restoredTop sz="94660"/>
  </p:normalViewPr>
  <p:slideViewPr>
    <p:cSldViewPr snapToGrid="0">
      <p:cViewPr varScale="1">
        <p:scale>
          <a:sx n="78" d="100"/>
          <a:sy n="78" d="100"/>
        </p:scale>
        <p:origin x="642" y="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EEFA55D-0A12-4AD1-9A1E-7FC619F7D8B8}" type="datetimeFigureOut">
              <a:rPr lang="tr-TR" smtClean="0"/>
              <a:t>31.7.2017</a:t>
            </a:fld>
            <a:endParaRPr lang="tr-TR"/>
          </a:p>
        </p:txBody>
      </p:sp>
      <p:sp>
        <p:nvSpPr>
          <p:cNvPr id="4" name="Slayt Görüntüsü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AC3E7E4-A408-4702-9745-7CAA1791A2EB}" type="slidenum">
              <a:rPr lang="tr-TR" smtClean="0"/>
              <a:t>‹#›</a:t>
            </a:fld>
            <a:endParaRPr lang="tr-TR"/>
          </a:p>
        </p:txBody>
      </p:sp>
    </p:spTree>
    <p:extLst>
      <p:ext uri="{BB962C8B-B14F-4D97-AF65-F5344CB8AC3E}">
        <p14:creationId xmlns:p14="http://schemas.microsoft.com/office/powerpoint/2010/main" val="405088882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Slayt Resmi Yer Tutucusu 1"/>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267" name="Not Yer Tutucusu 2"/>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tr-TR" altLang="tr-TR" smtClean="0"/>
          </a:p>
        </p:txBody>
      </p:sp>
      <p:sp>
        <p:nvSpPr>
          <p:cNvPr id="11268" name="Slayt Numarası Yer Tutucusu 3"/>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264E1264-4388-498E-9A80-156317D2F519}" type="slidenum">
              <a:rPr lang="tr-TR" altLang="tr-TR" smtClean="0"/>
              <a:pPr fontAlgn="base">
                <a:spcBef>
                  <a:spcPct val="0"/>
                </a:spcBef>
                <a:spcAft>
                  <a:spcPct val="0"/>
                </a:spcAft>
              </a:pPr>
              <a:t>1</a:t>
            </a:fld>
            <a:endParaRPr lang="tr-TR" altLang="tr-TR" smtClean="0"/>
          </a:p>
        </p:txBody>
      </p:sp>
    </p:spTree>
    <p:extLst>
      <p:ext uri="{BB962C8B-B14F-4D97-AF65-F5344CB8AC3E}">
        <p14:creationId xmlns:p14="http://schemas.microsoft.com/office/powerpoint/2010/main" val="334251557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2DD84F61-9B17-4F25-9C0E-EA62192674C0}" type="datetimeFigureOut">
              <a:rPr lang="tr-TR" smtClean="0"/>
              <a:t>31.7.2017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8BCF7EE4-3CDD-4A8C-A157-CD0D0E7B18B7}" type="slidenum">
              <a:rPr lang="tr-TR" smtClean="0"/>
              <a:t>‹#›</a:t>
            </a:fld>
            <a:endParaRPr lang="tr-TR"/>
          </a:p>
        </p:txBody>
      </p:sp>
    </p:spTree>
    <p:extLst>
      <p:ext uri="{BB962C8B-B14F-4D97-AF65-F5344CB8AC3E}">
        <p14:creationId xmlns:p14="http://schemas.microsoft.com/office/powerpoint/2010/main" val="195828432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2DD84F61-9B17-4F25-9C0E-EA62192674C0}" type="datetimeFigureOut">
              <a:rPr lang="tr-TR" smtClean="0"/>
              <a:t>31.7.2017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8BCF7EE4-3CDD-4A8C-A157-CD0D0E7B18B7}" type="slidenum">
              <a:rPr lang="tr-TR" smtClean="0"/>
              <a:t>‹#›</a:t>
            </a:fld>
            <a:endParaRPr lang="tr-TR"/>
          </a:p>
        </p:txBody>
      </p:sp>
    </p:spTree>
    <p:extLst>
      <p:ext uri="{BB962C8B-B14F-4D97-AF65-F5344CB8AC3E}">
        <p14:creationId xmlns:p14="http://schemas.microsoft.com/office/powerpoint/2010/main" val="165643768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2DD84F61-9B17-4F25-9C0E-EA62192674C0}" type="datetimeFigureOut">
              <a:rPr lang="tr-TR" smtClean="0"/>
              <a:t>31.7.2017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8BCF7EE4-3CDD-4A8C-A157-CD0D0E7B18B7}" type="slidenum">
              <a:rPr lang="tr-TR" smtClean="0"/>
              <a:t>‹#›</a:t>
            </a:fld>
            <a:endParaRPr lang="tr-TR"/>
          </a:p>
        </p:txBody>
      </p:sp>
    </p:spTree>
    <p:extLst>
      <p:ext uri="{BB962C8B-B14F-4D97-AF65-F5344CB8AC3E}">
        <p14:creationId xmlns:p14="http://schemas.microsoft.com/office/powerpoint/2010/main" val="163686379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2DD84F61-9B17-4F25-9C0E-EA62192674C0}" type="datetimeFigureOut">
              <a:rPr lang="tr-TR" smtClean="0"/>
              <a:t>31.7.2017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8BCF7EE4-3CDD-4A8C-A157-CD0D0E7B18B7}" type="slidenum">
              <a:rPr lang="tr-TR" smtClean="0"/>
              <a:t>‹#›</a:t>
            </a:fld>
            <a:endParaRPr lang="tr-TR"/>
          </a:p>
        </p:txBody>
      </p:sp>
    </p:spTree>
    <p:extLst>
      <p:ext uri="{BB962C8B-B14F-4D97-AF65-F5344CB8AC3E}">
        <p14:creationId xmlns:p14="http://schemas.microsoft.com/office/powerpoint/2010/main" val="303168795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2DD84F61-9B17-4F25-9C0E-EA62192674C0}" type="datetimeFigureOut">
              <a:rPr lang="tr-TR" smtClean="0"/>
              <a:t>31.7.2017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8BCF7EE4-3CDD-4A8C-A157-CD0D0E7B18B7}" type="slidenum">
              <a:rPr lang="tr-TR" smtClean="0"/>
              <a:t>‹#›</a:t>
            </a:fld>
            <a:endParaRPr lang="tr-TR"/>
          </a:p>
        </p:txBody>
      </p:sp>
    </p:spTree>
    <p:extLst>
      <p:ext uri="{BB962C8B-B14F-4D97-AF65-F5344CB8AC3E}">
        <p14:creationId xmlns:p14="http://schemas.microsoft.com/office/powerpoint/2010/main" val="216357172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2DD84F61-9B17-4F25-9C0E-EA62192674C0}" type="datetimeFigureOut">
              <a:rPr lang="tr-TR" smtClean="0"/>
              <a:t>31.7.2017</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8BCF7EE4-3CDD-4A8C-A157-CD0D0E7B18B7}" type="slidenum">
              <a:rPr lang="tr-TR" smtClean="0"/>
              <a:t>‹#›</a:t>
            </a:fld>
            <a:endParaRPr lang="tr-TR"/>
          </a:p>
        </p:txBody>
      </p:sp>
    </p:spTree>
    <p:extLst>
      <p:ext uri="{BB962C8B-B14F-4D97-AF65-F5344CB8AC3E}">
        <p14:creationId xmlns:p14="http://schemas.microsoft.com/office/powerpoint/2010/main" val="298009922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2DD84F61-9B17-4F25-9C0E-EA62192674C0}" type="datetimeFigureOut">
              <a:rPr lang="tr-TR" smtClean="0"/>
              <a:t>31.7.2017</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8BCF7EE4-3CDD-4A8C-A157-CD0D0E7B18B7}" type="slidenum">
              <a:rPr lang="tr-TR" smtClean="0"/>
              <a:t>‹#›</a:t>
            </a:fld>
            <a:endParaRPr lang="tr-TR"/>
          </a:p>
        </p:txBody>
      </p:sp>
    </p:spTree>
    <p:extLst>
      <p:ext uri="{BB962C8B-B14F-4D97-AF65-F5344CB8AC3E}">
        <p14:creationId xmlns:p14="http://schemas.microsoft.com/office/powerpoint/2010/main" val="219104790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2DD84F61-9B17-4F25-9C0E-EA62192674C0}" type="datetimeFigureOut">
              <a:rPr lang="tr-TR" smtClean="0"/>
              <a:t>31.7.2017</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8BCF7EE4-3CDD-4A8C-A157-CD0D0E7B18B7}" type="slidenum">
              <a:rPr lang="tr-TR" smtClean="0"/>
              <a:t>‹#›</a:t>
            </a:fld>
            <a:endParaRPr lang="tr-TR"/>
          </a:p>
        </p:txBody>
      </p:sp>
    </p:spTree>
    <p:extLst>
      <p:ext uri="{BB962C8B-B14F-4D97-AF65-F5344CB8AC3E}">
        <p14:creationId xmlns:p14="http://schemas.microsoft.com/office/powerpoint/2010/main" val="38115272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2DD84F61-9B17-4F25-9C0E-EA62192674C0}" type="datetimeFigureOut">
              <a:rPr lang="tr-TR" smtClean="0"/>
              <a:t>31.7.2017</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8BCF7EE4-3CDD-4A8C-A157-CD0D0E7B18B7}" type="slidenum">
              <a:rPr lang="tr-TR" smtClean="0"/>
              <a:t>‹#›</a:t>
            </a:fld>
            <a:endParaRPr lang="tr-TR"/>
          </a:p>
        </p:txBody>
      </p:sp>
    </p:spTree>
    <p:extLst>
      <p:ext uri="{BB962C8B-B14F-4D97-AF65-F5344CB8AC3E}">
        <p14:creationId xmlns:p14="http://schemas.microsoft.com/office/powerpoint/2010/main" val="36202925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2DD84F61-9B17-4F25-9C0E-EA62192674C0}" type="datetimeFigureOut">
              <a:rPr lang="tr-TR" smtClean="0"/>
              <a:t>31.7.2017</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8BCF7EE4-3CDD-4A8C-A157-CD0D0E7B18B7}" type="slidenum">
              <a:rPr lang="tr-TR" smtClean="0"/>
              <a:t>‹#›</a:t>
            </a:fld>
            <a:endParaRPr lang="tr-TR"/>
          </a:p>
        </p:txBody>
      </p:sp>
    </p:spTree>
    <p:extLst>
      <p:ext uri="{BB962C8B-B14F-4D97-AF65-F5344CB8AC3E}">
        <p14:creationId xmlns:p14="http://schemas.microsoft.com/office/powerpoint/2010/main" val="183785353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2DD84F61-9B17-4F25-9C0E-EA62192674C0}" type="datetimeFigureOut">
              <a:rPr lang="tr-TR" smtClean="0"/>
              <a:t>31.7.2017</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8BCF7EE4-3CDD-4A8C-A157-CD0D0E7B18B7}" type="slidenum">
              <a:rPr lang="tr-TR" smtClean="0"/>
              <a:t>‹#›</a:t>
            </a:fld>
            <a:endParaRPr lang="tr-TR"/>
          </a:p>
        </p:txBody>
      </p:sp>
    </p:spTree>
    <p:extLst>
      <p:ext uri="{BB962C8B-B14F-4D97-AF65-F5344CB8AC3E}">
        <p14:creationId xmlns:p14="http://schemas.microsoft.com/office/powerpoint/2010/main" val="32464448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DD84F61-9B17-4F25-9C0E-EA62192674C0}" type="datetimeFigureOut">
              <a:rPr lang="tr-TR" smtClean="0"/>
              <a:t>31.7.2017</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BCF7EE4-3CDD-4A8C-A157-CD0D0E7B18B7}" type="slidenum">
              <a:rPr lang="tr-TR" smtClean="0"/>
              <a:t>‹#›</a:t>
            </a:fld>
            <a:endParaRPr lang="tr-TR"/>
          </a:p>
        </p:txBody>
      </p:sp>
    </p:spTree>
    <p:extLst>
      <p:ext uri="{BB962C8B-B14F-4D97-AF65-F5344CB8AC3E}">
        <p14:creationId xmlns:p14="http://schemas.microsoft.com/office/powerpoint/2010/main" val="65390015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a:extLst>
              <a:ext uri="{FF2B5EF4-FFF2-40B4-BE49-F238E27FC236}"/>
            </a:extLst>
          </p:cNvPr>
          <p:cNvSpPr>
            <a:spLocks noGrp="1" noChangeArrowheads="1"/>
          </p:cNvSpPr>
          <p:nvPr>
            <p:ph type="ctrTitle"/>
          </p:nvPr>
        </p:nvSpPr>
        <p:spPr>
          <a:xfrm>
            <a:off x="679622" y="3385751"/>
            <a:ext cx="11182864" cy="1841157"/>
          </a:xfrm>
        </p:spPr>
        <p:txBody>
          <a:bodyPr wrap="square" numCol="1" anchorCtr="0" compatLnSpc="1">
            <a:prstTxWarp prst="textNoShape">
              <a:avLst/>
            </a:prstTxWarp>
            <a:normAutofit fontScale="90000"/>
          </a:bodyPr>
          <a:lstStyle/>
          <a:p>
            <a:pPr>
              <a:defRPr/>
            </a:pPr>
            <a:r>
              <a:rPr lang="tr-TR" sz="6600" b="1" dirty="0" err="1" smtClean="0">
                <a:latin typeface="Times New Roman" panose="02020603050405020304" pitchFamily="18" charset="0"/>
                <a:cs typeface="Times New Roman" panose="02020603050405020304" pitchFamily="18" charset="0"/>
              </a:rPr>
              <a:t>Çı</a:t>
            </a:r>
            <a:r>
              <a:rPr lang="en-US" sz="6600" b="1" dirty="0" err="1" smtClean="0">
                <a:latin typeface="Times New Roman" panose="02020603050405020304" pitchFamily="18" charset="0"/>
                <a:cs typeface="Times New Roman" panose="02020603050405020304" pitchFamily="18" charset="0"/>
              </a:rPr>
              <a:t>kar</a:t>
            </a:r>
            <a:r>
              <a:rPr lang="en-US" sz="6600" b="1" dirty="0" smtClean="0">
                <a:latin typeface="Times New Roman" panose="02020603050405020304" pitchFamily="18" charset="0"/>
                <a:cs typeface="Times New Roman" panose="02020603050405020304" pitchFamily="18" charset="0"/>
              </a:rPr>
              <a:t> </a:t>
            </a:r>
            <a:r>
              <a:rPr lang="en-US" sz="6600" b="1" dirty="0" err="1" smtClean="0">
                <a:latin typeface="Times New Roman" panose="02020603050405020304" pitchFamily="18" charset="0"/>
                <a:cs typeface="Times New Roman" panose="02020603050405020304" pitchFamily="18" charset="0"/>
              </a:rPr>
              <a:t>Çat</a:t>
            </a:r>
            <a:r>
              <a:rPr lang="tr-TR" sz="6600" b="1" dirty="0">
                <a:latin typeface="Times New Roman" panose="02020603050405020304" pitchFamily="18" charset="0"/>
                <a:cs typeface="Times New Roman" panose="02020603050405020304" pitchFamily="18" charset="0"/>
              </a:rPr>
              <a:t>ı</a:t>
            </a:r>
            <a:r>
              <a:rPr lang="en-US" sz="6600" b="1" dirty="0" err="1" smtClean="0">
                <a:latin typeface="Times New Roman" panose="02020603050405020304" pitchFamily="18" charset="0"/>
                <a:cs typeface="Times New Roman" panose="02020603050405020304" pitchFamily="18" charset="0"/>
              </a:rPr>
              <a:t>şmas</a:t>
            </a:r>
            <a:r>
              <a:rPr lang="tr-TR" sz="6600" b="1" dirty="0" smtClean="0">
                <a:latin typeface="Times New Roman" panose="02020603050405020304" pitchFamily="18" charset="0"/>
                <a:cs typeface="Times New Roman" panose="02020603050405020304" pitchFamily="18" charset="0"/>
              </a:rPr>
              <a:t>ı</a:t>
            </a:r>
            <a:r>
              <a:rPr lang="en-US" sz="6600" b="1" dirty="0" smtClean="0">
                <a:latin typeface="Times New Roman" panose="02020603050405020304" pitchFamily="18" charset="0"/>
                <a:cs typeface="Times New Roman" panose="02020603050405020304" pitchFamily="18" charset="0"/>
              </a:rPr>
              <a:t> </a:t>
            </a:r>
            <a:r>
              <a:rPr lang="en-US" sz="6600" b="1" dirty="0" err="1">
                <a:latin typeface="Times New Roman" panose="02020603050405020304" pitchFamily="18" charset="0"/>
                <a:cs typeface="Times New Roman" panose="02020603050405020304" pitchFamily="18" charset="0"/>
              </a:rPr>
              <a:t>ve</a:t>
            </a:r>
            <a:r>
              <a:rPr lang="en-US" sz="6600" b="1" dirty="0">
                <a:latin typeface="Times New Roman" panose="02020603050405020304" pitchFamily="18" charset="0"/>
                <a:cs typeface="Times New Roman" panose="02020603050405020304" pitchFamily="18" charset="0"/>
              </a:rPr>
              <a:t> Et</a:t>
            </a:r>
            <a:r>
              <a:rPr lang="tr-TR" sz="6600" b="1" dirty="0">
                <a:latin typeface="Times New Roman" panose="02020603050405020304" pitchFamily="18" charset="0"/>
                <a:cs typeface="Times New Roman" panose="02020603050405020304" pitchFamily="18" charset="0"/>
              </a:rPr>
              <a:t>İ</a:t>
            </a:r>
            <a:r>
              <a:rPr lang="en-US" sz="6600" b="1" dirty="0">
                <a:latin typeface="Times New Roman" panose="02020603050405020304" pitchFamily="18" charset="0"/>
                <a:cs typeface="Times New Roman" panose="02020603050405020304" pitchFamily="18" charset="0"/>
              </a:rPr>
              <a:t>k</a:t>
            </a:r>
            <a:br>
              <a:rPr lang="en-US" sz="6600" b="1" dirty="0">
                <a:latin typeface="Times New Roman" panose="02020603050405020304" pitchFamily="18" charset="0"/>
                <a:cs typeface="Times New Roman" panose="02020603050405020304" pitchFamily="18" charset="0"/>
              </a:rPr>
            </a:br>
            <a:endParaRPr lang="tr-TR" altLang="tr-TR" sz="6600" b="1" dirty="0">
              <a:solidFill>
                <a:srgbClr val="262626"/>
              </a:solidFill>
              <a:effectLst>
                <a:outerShdw blurRad="38100" dist="38100" dir="2700000" algn="tl">
                  <a:srgbClr val="C0C0C0"/>
                </a:outerShdw>
              </a:effectLst>
              <a:latin typeface="Times New Roman Tur" panose="02020603050405020304" pitchFamily="18" charset="0"/>
              <a:ea typeface="Times New Roman Tur" panose="02020603050405020304" pitchFamily="18" charset="0"/>
              <a:cs typeface="Times New Roman Tur" panose="02020603050405020304" pitchFamily="18" charset="0"/>
            </a:endParaRPr>
          </a:p>
        </p:txBody>
      </p:sp>
      <p:sp>
        <p:nvSpPr>
          <p:cNvPr id="2051" name="Rectangle 3">
            <a:extLst>
              <a:ext uri="{FF2B5EF4-FFF2-40B4-BE49-F238E27FC236}"/>
            </a:extLst>
          </p:cNvPr>
          <p:cNvSpPr>
            <a:spLocks noGrp="1" noChangeArrowheads="1"/>
          </p:cNvSpPr>
          <p:nvPr>
            <p:ph type="subTitle" idx="1"/>
          </p:nvPr>
        </p:nvSpPr>
        <p:spPr>
          <a:xfrm>
            <a:off x="3719513" y="4563666"/>
            <a:ext cx="4800600" cy="1314450"/>
          </a:xfrm>
        </p:spPr>
        <p:txBody>
          <a:bodyPr rtlCol="0">
            <a:normAutofit lnSpcReduction="10000"/>
          </a:bodyPr>
          <a:lstStyle/>
          <a:p>
            <a:pPr algn="r" eaLnBrk="1" fontAlgn="auto" hangingPunct="1">
              <a:defRPr/>
            </a:pPr>
            <a:r>
              <a:rPr lang="tr-TR" altLang="tr-TR" b="1" cap="none" dirty="0">
                <a:effectLst>
                  <a:outerShdw blurRad="38100" dist="38100" dir="2700000" algn="tl">
                    <a:srgbClr val="C0C0C0"/>
                  </a:outerShdw>
                </a:effectLst>
                <a:latin typeface="Times New Roman Tur" panose="02020603050405020304" pitchFamily="18" charset="0"/>
                <a:ea typeface="Times New Roman Tur" panose="02020603050405020304" pitchFamily="18" charset="0"/>
                <a:cs typeface="Times New Roman Tur" panose="02020603050405020304" pitchFamily="18" charset="0"/>
              </a:rPr>
              <a:t>ARİF AYTULUN</a:t>
            </a:r>
          </a:p>
          <a:p>
            <a:pPr algn="r" eaLnBrk="1" fontAlgn="auto" hangingPunct="1">
              <a:defRPr/>
            </a:pPr>
            <a:r>
              <a:rPr lang="tr-TR" altLang="tr-TR" b="1" cap="none" dirty="0">
                <a:effectLst>
                  <a:outerShdw blurRad="38100" dist="38100" dir="2700000" algn="tl">
                    <a:srgbClr val="C0C0C0"/>
                  </a:outerShdw>
                </a:effectLst>
                <a:latin typeface="Times New Roman Tur" panose="02020603050405020304" pitchFamily="18" charset="0"/>
                <a:ea typeface="Times New Roman Tur" panose="02020603050405020304" pitchFamily="18" charset="0"/>
                <a:cs typeface="Times New Roman Tur" panose="02020603050405020304" pitchFamily="18" charset="0"/>
              </a:rPr>
              <a:t>YMM&amp;BD</a:t>
            </a:r>
          </a:p>
          <a:p>
            <a:pPr algn="r" eaLnBrk="1" fontAlgn="auto" hangingPunct="1">
              <a:defRPr/>
            </a:pPr>
            <a:r>
              <a:rPr lang="tr-TR" altLang="tr-TR" b="1" cap="none" dirty="0">
                <a:effectLst>
                  <a:outerShdw blurRad="38100" dist="38100" dir="2700000" algn="tl">
                    <a:srgbClr val="C0C0C0"/>
                  </a:outerShdw>
                </a:effectLst>
                <a:latin typeface="Times New Roman Tur" panose="02020603050405020304" pitchFamily="18" charset="0"/>
                <a:ea typeface="Times New Roman Tur" panose="02020603050405020304" pitchFamily="18" charset="0"/>
                <a:cs typeface="Times New Roman Tur" panose="02020603050405020304" pitchFamily="18" charset="0"/>
              </a:rPr>
              <a:t>ARALIK 2017</a:t>
            </a:r>
          </a:p>
        </p:txBody>
      </p:sp>
      <p:sp>
        <p:nvSpPr>
          <p:cNvPr id="10244" name="Text Box 5"/>
          <p:cNvSpPr txBox="1">
            <a:spLocks noChangeArrowheads="1"/>
          </p:cNvSpPr>
          <p:nvPr/>
        </p:nvSpPr>
        <p:spPr bwMode="auto">
          <a:xfrm>
            <a:off x="3719513" y="285336"/>
            <a:ext cx="6457950" cy="12926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algn="ctr" eaLnBrk="1" hangingPunct="1"/>
            <a:r>
              <a:rPr lang="tr-TR" altLang="tr-TR" sz="3000" b="1" dirty="0">
                <a:latin typeface="Times New Roman" panose="02020603050405020304" pitchFamily="18" charset="0"/>
              </a:rPr>
              <a:t>Türkiye Muhasebe Uzmanları Derneği</a:t>
            </a:r>
            <a:r>
              <a:rPr lang="tr-TR" altLang="tr-TR" sz="2400" b="1" dirty="0">
                <a:latin typeface="Times New Roman" panose="02020603050405020304" pitchFamily="18" charset="0"/>
              </a:rPr>
              <a:t> </a:t>
            </a:r>
            <a:r>
              <a:rPr lang="tr-TR" altLang="tr-TR" b="1" dirty="0">
                <a:latin typeface="Times New Roman" panose="02020603050405020304" pitchFamily="18" charset="0"/>
              </a:rPr>
              <a:t>EXPERT </a:t>
            </a:r>
            <a:r>
              <a:rPr lang="tr-TR" altLang="tr-TR" b="1" dirty="0" smtClean="0">
                <a:latin typeface="Times New Roman" panose="02020603050405020304" pitchFamily="18" charset="0"/>
              </a:rPr>
              <a:t>ACCOUNTANTS’ </a:t>
            </a:r>
            <a:r>
              <a:rPr lang="tr-TR" altLang="tr-TR" b="1" dirty="0">
                <a:latin typeface="Times New Roman" panose="02020603050405020304" pitchFamily="18" charset="0"/>
              </a:rPr>
              <a:t>ASSOCIATION OF TURKEY</a:t>
            </a:r>
          </a:p>
        </p:txBody>
      </p:sp>
      <p:pic>
        <p:nvPicPr>
          <p:cNvPr id="10245" name="Resim 8"/>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174457" y="1664495"/>
            <a:ext cx="1890713" cy="18466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32755967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sz="half" idx="2"/>
          </p:nvPr>
        </p:nvSpPr>
        <p:spPr>
          <a:xfrm>
            <a:off x="5545742" y="1807632"/>
            <a:ext cx="4322158" cy="3590308"/>
          </a:xfrm>
        </p:spPr>
        <p:txBody>
          <a:bodyPr>
            <a:noAutofit/>
          </a:bodyPr>
          <a:lstStyle/>
          <a:p>
            <a:pPr>
              <a:spcBef>
                <a:spcPts val="0"/>
              </a:spcBef>
              <a:defRPr/>
            </a:pPr>
            <a:r>
              <a:rPr lang="tr-TR" sz="1800" dirty="0">
                <a:latin typeface="Times New Roman" panose="02020603050405020304" pitchFamily="18" charset="0"/>
                <a:cs typeface="Times New Roman" panose="02020603050405020304" pitchFamily="18" charset="0"/>
              </a:rPr>
              <a:t>1) Bir kamu kuruluşunun hem düzenleyici hem de işletmeci olarak hizmet verdiği alanlar, (Telekomünikasyon)</a:t>
            </a:r>
          </a:p>
          <a:p>
            <a:pPr>
              <a:spcBef>
                <a:spcPts val="0"/>
              </a:spcBef>
              <a:defRPr/>
            </a:pPr>
            <a:r>
              <a:rPr lang="tr-TR" sz="1800" dirty="0">
                <a:latin typeface="Times New Roman" panose="02020603050405020304" pitchFamily="18" charset="0"/>
                <a:cs typeface="Times New Roman" panose="02020603050405020304" pitchFamily="18" charset="0"/>
              </a:rPr>
              <a:t>2) Bir kamu kuruluşunun genel ekonomik politikalar geliştirmesi yanında aynı zamanda bir ekonomik sektörde faaliyet göstermesi (KİT’ler)</a:t>
            </a:r>
          </a:p>
          <a:p>
            <a:pPr>
              <a:spcBef>
                <a:spcPts val="0"/>
              </a:spcBef>
              <a:defRPr/>
            </a:pPr>
            <a:r>
              <a:rPr lang="tr-TR" sz="1800" dirty="0">
                <a:latin typeface="Times New Roman" panose="02020603050405020304" pitchFamily="18" charset="0"/>
                <a:cs typeface="Times New Roman" panose="02020603050405020304" pitchFamily="18" charset="0"/>
              </a:rPr>
              <a:t>3) Bir kamu kuruluşunun hem imar planı yapması hem de buna izin vermesi (Belediye)</a:t>
            </a:r>
          </a:p>
          <a:p>
            <a:pPr>
              <a:spcBef>
                <a:spcPts val="0"/>
              </a:spcBef>
              <a:defRPr/>
            </a:pPr>
            <a:r>
              <a:rPr lang="tr-TR" sz="1800" dirty="0">
                <a:latin typeface="Times New Roman" panose="02020603050405020304" pitchFamily="18" charset="0"/>
                <a:cs typeface="Times New Roman" panose="02020603050405020304" pitchFamily="18" charset="0"/>
              </a:rPr>
              <a:t>4) Devlete görüş veren bir kuruluşun bu konuda daha sonra yargılama işlevini de yerine getirmesi (Danıştay)</a:t>
            </a:r>
          </a:p>
          <a:p>
            <a:endParaRPr lang="tr-TR" sz="1800" dirty="0"/>
          </a:p>
        </p:txBody>
      </p:sp>
      <p:sp>
        <p:nvSpPr>
          <p:cNvPr id="4" name="Slayt Numarası Yer Tutucusu 3"/>
          <p:cNvSpPr>
            <a:spLocks noGrp="1"/>
          </p:cNvSpPr>
          <p:nvPr>
            <p:ph type="sldNum" sz="quarter" idx="12"/>
          </p:nvPr>
        </p:nvSpPr>
        <p:spPr/>
        <p:txBody>
          <a:bodyPr/>
          <a:lstStyle/>
          <a:p>
            <a:fld id="{3BCF19D7-6386-2643-94FA-2304B6068A21}" type="slidenum">
              <a:rPr lang="sl-SI" smtClean="0"/>
              <a:pPr/>
              <a:t>10</a:t>
            </a:fld>
            <a:endParaRPr lang="sl-SI"/>
          </a:p>
        </p:txBody>
      </p:sp>
      <p:sp>
        <p:nvSpPr>
          <p:cNvPr id="5" name="Başlık 4"/>
          <p:cNvSpPr>
            <a:spLocks noGrp="1"/>
          </p:cNvSpPr>
          <p:nvPr>
            <p:ph type="title"/>
          </p:nvPr>
        </p:nvSpPr>
        <p:spPr/>
        <p:txBody>
          <a:bodyPr/>
          <a:lstStyle/>
          <a:p>
            <a:r>
              <a:rPr lang="tr-TR" dirty="0">
                <a:latin typeface="Times New Roman" panose="02020603050405020304" pitchFamily="18" charset="0"/>
                <a:cs typeface="Times New Roman" panose="02020603050405020304" pitchFamily="18" charset="0"/>
              </a:rPr>
              <a:t>HANGİ ÇIKARLAR (Kamu – KAMU)</a:t>
            </a:r>
            <a:endParaRPr lang="tr-TR" dirty="0"/>
          </a:p>
        </p:txBody>
      </p:sp>
      <p:sp>
        <p:nvSpPr>
          <p:cNvPr id="6" name="İçerik Yer Tutucusu 5"/>
          <p:cNvSpPr>
            <a:spLocks noGrp="1"/>
          </p:cNvSpPr>
          <p:nvPr>
            <p:ph sz="half" idx="1"/>
          </p:nvPr>
        </p:nvSpPr>
        <p:spPr>
          <a:xfrm>
            <a:off x="2488571" y="5103290"/>
            <a:ext cx="4295252" cy="488307"/>
          </a:xfrm>
        </p:spPr>
        <p:txBody>
          <a:bodyPr>
            <a:noAutofit/>
          </a:bodyPr>
          <a:lstStyle/>
          <a:p>
            <a:r>
              <a:rPr lang="tr-TR" sz="1000" dirty="0">
                <a:latin typeface="Times New Roman" panose="02020603050405020304" pitchFamily="18" charset="0"/>
                <a:cs typeface="Times New Roman" panose="02020603050405020304" pitchFamily="18" charset="0"/>
              </a:rPr>
              <a:t>%100 katıksız dana </a:t>
            </a:r>
            <a:r>
              <a:rPr lang="tr-TR" sz="1000" dirty="0" err="1">
                <a:latin typeface="Times New Roman" panose="02020603050405020304" pitchFamily="18" charset="0"/>
                <a:cs typeface="Times New Roman" panose="02020603050405020304" pitchFamily="18" charset="0"/>
              </a:rPr>
              <a:t>Hammburgeri</a:t>
            </a:r>
            <a:endParaRPr lang="tr-TR" sz="1000" dirty="0">
              <a:latin typeface="Times New Roman" panose="02020603050405020304" pitchFamily="18" charset="0"/>
              <a:cs typeface="Times New Roman" panose="02020603050405020304" pitchFamily="18" charset="0"/>
            </a:endParaRPr>
          </a:p>
          <a:p>
            <a:r>
              <a:rPr lang="tr-TR" sz="1000" dirty="0">
                <a:latin typeface="Times New Roman" panose="02020603050405020304" pitchFamily="18" charset="0"/>
                <a:cs typeface="Times New Roman" panose="02020603050405020304" pitchFamily="18" charset="0"/>
              </a:rPr>
              <a:t>«Ne çıkar çatışması, burada boş zamanlarımda çalışıyorum.»</a:t>
            </a:r>
            <a:endParaRPr lang="tr-TR" sz="1000" dirty="0">
              <a:latin typeface="Times New Roman" panose="02020603050405020304" pitchFamily="18" charset="0"/>
              <a:cs typeface="Times New Roman" panose="02020603050405020304" pitchFamily="18" charset="0"/>
            </a:endParaRPr>
          </a:p>
        </p:txBody>
      </p:sp>
      <p:pic>
        <p:nvPicPr>
          <p:cNvPr id="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74925" y="1807633"/>
            <a:ext cx="2743200" cy="31718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09579880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sz="half" idx="2"/>
          </p:nvPr>
        </p:nvSpPr>
        <p:spPr>
          <a:xfrm>
            <a:off x="5497189" y="2001289"/>
            <a:ext cx="4507264" cy="3614585"/>
          </a:xfrm>
        </p:spPr>
        <p:txBody>
          <a:bodyPr>
            <a:normAutofit fontScale="85000" lnSpcReduction="10000"/>
          </a:bodyPr>
          <a:lstStyle/>
          <a:p>
            <a:pPr>
              <a:buFont typeface="Arial" pitchFamily="34" charset="0"/>
              <a:buChar char="•"/>
              <a:defRPr/>
            </a:pPr>
            <a:r>
              <a:rPr lang="tr-TR" sz="2600" dirty="0">
                <a:latin typeface="Times New Roman" panose="02020603050405020304" pitchFamily="18" charset="0"/>
                <a:cs typeface="Times New Roman" panose="02020603050405020304" pitchFamily="18" charset="0"/>
              </a:rPr>
              <a:t>Gerçek çıkar çatışması : Bir kamu görevlisi görevini yerine getirirken </a:t>
            </a:r>
            <a:r>
              <a:rPr lang="tr-TR" sz="2600" i="1" dirty="0">
                <a:latin typeface="Times New Roman" panose="02020603050405020304" pitchFamily="18" charset="0"/>
                <a:cs typeface="Times New Roman" panose="02020603050405020304" pitchFamily="18" charset="0"/>
              </a:rPr>
              <a:t>kişisel çıkarlarının etkisinde kalacağı bir konumdadır.</a:t>
            </a:r>
          </a:p>
          <a:p>
            <a:pPr>
              <a:buFont typeface="Arial" pitchFamily="34" charset="0"/>
              <a:buChar char="•"/>
              <a:defRPr/>
            </a:pPr>
            <a:r>
              <a:rPr lang="tr-TR" sz="2600" dirty="0">
                <a:latin typeface="Times New Roman" panose="02020603050405020304" pitchFamily="18" charset="0"/>
                <a:cs typeface="Times New Roman" panose="02020603050405020304" pitchFamily="18" charset="0"/>
              </a:rPr>
              <a:t>Algılanan çıkar çatışması : Bir kamu görevlisi görevini yerine getirirken </a:t>
            </a:r>
            <a:r>
              <a:rPr lang="tr-TR" sz="2600" i="1" dirty="0">
                <a:latin typeface="Times New Roman" panose="02020603050405020304" pitchFamily="18" charset="0"/>
                <a:cs typeface="Times New Roman" panose="02020603050405020304" pitchFamily="18" charset="0"/>
              </a:rPr>
              <a:t>özel çıkarlarının etkisinde kalacağı bir </a:t>
            </a:r>
            <a:r>
              <a:rPr lang="tr-TR" sz="2600" i="1" dirty="0">
                <a:latin typeface="Times New Roman" panose="02020603050405020304" pitchFamily="18" charset="0"/>
                <a:cs typeface="Times New Roman" panose="02020603050405020304" pitchFamily="18" charset="0"/>
              </a:rPr>
              <a:t>konumdadır.</a:t>
            </a:r>
            <a:endParaRPr lang="tr-TR" sz="2600" i="1" dirty="0">
              <a:latin typeface="Times New Roman" panose="02020603050405020304" pitchFamily="18" charset="0"/>
              <a:cs typeface="Times New Roman" panose="02020603050405020304" pitchFamily="18" charset="0"/>
            </a:endParaRPr>
          </a:p>
          <a:p>
            <a:pPr>
              <a:buFont typeface="Arial" pitchFamily="34" charset="0"/>
              <a:buChar char="•"/>
              <a:defRPr/>
            </a:pPr>
            <a:r>
              <a:rPr lang="tr-TR" sz="2600" dirty="0">
                <a:latin typeface="Times New Roman" panose="02020603050405020304" pitchFamily="18" charset="0"/>
                <a:cs typeface="Times New Roman" panose="02020603050405020304" pitchFamily="18" charset="0"/>
              </a:rPr>
              <a:t>Potansiyel çıkar çatışması : Bir kamu görevlisi </a:t>
            </a:r>
            <a:r>
              <a:rPr lang="tr-TR" sz="2600" i="1" dirty="0">
                <a:latin typeface="Times New Roman" panose="02020603050405020304" pitchFamily="18" charset="0"/>
                <a:cs typeface="Times New Roman" panose="02020603050405020304" pitchFamily="18" charset="0"/>
              </a:rPr>
              <a:t>ileride </a:t>
            </a:r>
            <a:r>
              <a:rPr lang="tr-TR" sz="2600" dirty="0">
                <a:latin typeface="Times New Roman" panose="02020603050405020304" pitchFamily="18" charset="0"/>
                <a:cs typeface="Times New Roman" panose="02020603050405020304" pitchFamily="18" charset="0"/>
              </a:rPr>
              <a:t>görevini yerine getirirken </a:t>
            </a:r>
            <a:r>
              <a:rPr lang="tr-TR" sz="2600" i="1" dirty="0">
                <a:latin typeface="Times New Roman" panose="02020603050405020304" pitchFamily="18" charset="0"/>
                <a:cs typeface="Times New Roman" panose="02020603050405020304" pitchFamily="18" charset="0"/>
              </a:rPr>
              <a:t>özel çıkarlarının etkisinde kalacağı bir konumdadır</a:t>
            </a:r>
            <a:r>
              <a:rPr lang="tr-TR" sz="2600" i="1" dirty="0"/>
              <a:t>.</a:t>
            </a:r>
            <a:endParaRPr lang="tr-TR" sz="2600" dirty="0"/>
          </a:p>
          <a:p>
            <a:endParaRPr lang="tr-TR" dirty="0"/>
          </a:p>
        </p:txBody>
      </p:sp>
      <p:sp>
        <p:nvSpPr>
          <p:cNvPr id="4" name="Slayt Numarası Yer Tutucusu 3"/>
          <p:cNvSpPr>
            <a:spLocks noGrp="1"/>
          </p:cNvSpPr>
          <p:nvPr>
            <p:ph type="sldNum" sz="quarter" idx="12"/>
          </p:nvPr>
        </p:nvSpPr>
        <p:spPr/>
        <p:txBody>
          <a:bodyPr/>
          <a:lstStyle/>
          <a:p>
            <a:fld id="{3BCF19D7-6386-2643-94FA-2304B6068A21}" type="slidenum">
              <a:rPr lang="sl-SI" smtClean="0"/>
              <a:pPr/>
              <a:t>11</a:t>
            </a:fld>
            <a:endParaRPr lang="sl-SI"/>
          </a:p>
        </p:txBody>
      </p:sp>
      <p:sp>
        <p:nvSpPr>
          <p:cNvPr id="5" name="Başlık 4"/>
          <p:cNvSpPr>
            <a:spLocks noGrp="1"/>
          </p:cNvSpPr>
          <p:nvPr>
            <p:ph type="title"/>
          </p:nvPr>
        </p:nvSpPr>
        <p:spPr/>
        <p:txBody>
          <a:bodyPr/>
          <a:lstStyle/>
          <a:p>
            <a:r>
              <a:rPr lang="tr-TR" dirty="0" smtClean="0">
                <a:latin typeface="Times New Roman" panose="02020603050405020304" pitchFamily="18" charset="0"/>
                <a:cs typeface="Times New Roman" panose="02020603050405020304" pitchFamily="18" charset="0"/>
              </a:rPr>
              <a:t>ÇIKAR ÇATIŞMASI TÜRLER</a:t>
            </a:r>
            <a:endParaRPr lang="tr-TR" dirty="0">
              <a:latin typeface="Times New Roman" panose="02020603050405020304" pitchFamily="18" charset="0"/>
              <a:cs typeface="Times New Roman" panose="02020603050405020304" pitchFamily="18" charset="0"/>
            </a:endParaRPr>
          </a:p>
        </p:txBody>
      </p:sp>
      <p:pic>
        <p:nvPicPr>
          <p:cNvPr id="1026" name="Picture 2"/>
          <p:cNvPicPr>
            <a:picLocks noGrp="1" noChangeAspect="1" noChangeArrowheads="1"/>
          </p:cNvPicPr>
          <p:nvPr>
            <p:ph sz="half" idx="1"/>
          </p:nvPr>
        </p:nvPicPr>
        <p:blipFill>
          <a:blip r:embed="rId2">
            <a:extLst>
              <a:ext uri="{28A0092B-C50C-407E-A947-70E740481C1C}">
                <a14:useLocalDpi xmlns:a14="http://schemas.microsoft.com/office/drawing/2010/main" val="0"/>
              </a:ext>
            </a:extLst>
          </a:blip>
          <a:srcRect/>
          <a:stretch>
            <a:fillRect/>
          </a:stretch>
        </p:blipFill>
        <p:spPr bwMode="auto">
          <a:xfrm>
            <a:off x="2703513" y="2917032"/>
            <a:ext cx="2486025" cy="18383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1360993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sz="half" idx="2"/>
          </p:nvPr>
        </p:nvSpPr>
        <p:spPr>
          <a:xfrm>
            <a:off x="5958436" y="2001288"/>
            <a:ext cx="3909465" cy="3712464"/>
          </a:xfrm>
        </p:spPr>
        <p:txBody>
          <a:bodyPr>
            <a:normAutofit fontScale="85000" lnSpcReduction="20000"/>
          </a:bodyPr>
          <a:lstStyle/>
          <a:p>
            <a:pPr>
              <a:buFont typeface="Arial" pitchFamily="34" charset="0"/>
              <a:buChar char="•"/>
              <a:defRPr/>
            </a:pPr>
            <a:r>
              <a:rPr lang="tr-TR" b="0" dirty="0">
                <a:latin typeface="Times New Roman" panose="02020603050405020304" pitchFamily="18" charset="0"/>
                <a:cs typeface="Times New Roman" panose="02020603050405020304" pitchFamily="18" charset="0"/>
              </a:rPr>
              <a:t>Menfaat temini</a:t>
            </a:r>
          </a:p>
          <a:p>
            <a:pPr>
              <a:buFont typeface="Arial" pitchFamily="34" charset="0"/>
              <a:buChar char="•"/>
              <a:defRPr/>
            </a:pPr>
            <a:r>
              <a:rPr lang="tr-TR" b="0" dirty="0">
                <a:latin typeface="Times New Roman" panose="02020603050405020304" pitchFamily="18" charset="0"/>
                <a:cs typeface="Times New Roman" panose="02020603050405020304" pitchFamily="18" charset="0"/>
              </a:rPr>
              <a:t>Hediye almak</a:t>
            </a:r>
          </a:p>
          <a:p>
            <a:pPr>
              <a:buFont typeface="Arial" pitchFamily="34" charset="0"/>
              <a:buChar char="•"/>
              <a:defRPr/>
            </a:pPr>
            <a:r>
              <a:rPr lang="tr-TR" b="0" dirty="0">
                <a:latin typeface="Times New Roman" panose="02020603050405020304" pitchFamily="18" charset="0"/>
                <a:cs typeface="Times New Roman" panose="02020603050405020304" pitchFamily="18" charset="0"/>
              </a:rPr>
              <a:t>Nüfuz ticareti</a:t>
            </a:r>
          </a:p>
          <a:p>
            <a:pPr>
              <a:buFont typeface="Arial" pitchFamily="34" charset="0"/>
              <a:buChar char="•"/>
              <a:defRPr/>
            </a:pPr>
            <a:r>
              <a:rPr lang="tr-TR" b="0" dirty="0">
                <a:latin typeface="Times New Roman" panose="02020603050405020304" pitchFamily="18" charset="0"/>
                <a:cs typeface="Times New Roman" panose="02020603050405020304" pitchFamily="18" charset="0"/>
              </a:rPr>
              <a:t>Kamu kaynaklarını kullanmak</a:t>
            </a:r>
          </a:p>
          <a:p>
            <a:pPr>
              <a:buFont typeface="Arial" pitchFamily="34" charset="0"/>
              <a:buChar char="•"/>
              <a:defRPr/>
            </a:pPr>
            <a:r>
              <a:rPr lang="tr-TR" b="0" dirty="0">
                <a:latin typeface="Times New Roman" panose="02020603050405020304" pitchFamily="18" charset="0"/>
                <a:cs typeface="Times New Roman" panose="02020603050405020304" pitchFamily="18" charset="0"/>
              </a:rPr>
              <a:t>Mahrem (gizli) bilginin kullanılması </a:t>
            </a:r>
          </a:p>
          <a:p>
            <a:pPr>
              <a:buFont typeface="Arial" pitchFamily="34" charset="0"/>
              <a:buChar char="•"/>
              <a:defRPr/>
            </a:pPr>
            <a:r>
              <a:rPr lang="tr-TR" b="0" dirty="0">
                <a:latin typeface="Times New Roman" panose="02020603050405020304" pitchFamily="18" charset="0"/>
                <a:cs typeface="Times New Roman" panose="02020603050405020304" pitchFamily="18" charset="0"/>
              </a:rPr>
              <a:t>Resmi görevi dışında bir başka işte istihdam edilmek</a:t>
            </a:r>
          </a:p>
          <a:p>
            <a:pPr>
              <a:buFont typeface="Arial" pitchFamily="34" charset="0"/>
              <a:buChar char="•"/>
              <a:defRPr/>
            </a:pPr>
            <a:r>
              <a:rPr lang="tr-TR" b="0" dirty="0">
                <a:latin typeface="Times New Roman" panose="02020603050405020304" pitchFamily="18" charset="0"/>
                <a:cs typeface="Times New Roman" panose="02020603050405020304" pitchFamily="18" charset="0"/>
              </a:rPr>
              <a:t>Görev sonrası istihdam</a:t>
            </a:r>
          </a:p>
          <a:p>
            <a:endParaRPr lang="tr-TR" dirty="0"/>
          </a:p>
        </p:txBody>
      </p:sp>
      <p:sp>
        <p:nvSpPr>
          <p:cNvPr id="4" name="Slayt Numarası Yer Tutucusu 3"/>
          <p:cNvSpPr>
            <a:spLocks noGrp="1"/>
          </p:cNvSpPr>
          <p:nvPr>
            <p:ph type="sldNum" sz="quarter" idx="12"/>
          </p:nvPr>
        </p:nvSpPr>
        <p:spPr/>
        <p:txBody>
          <a:bodyPr/>
          <a:lstStyle/>
          <a:p>
            <a:fld id="{3BCF19D7-6386-2643-94FA-2304B6068A21}" type="slidenum">
              <a:rPr lang="sl-SI" smtClean="0"/>
              <a:pPr/>
              <a:t>12</a:t>
            </a:fld>
            <a:endParaRPr lang="sl-SI"/>
          </a:p>
        </p:txBody>
      </p:sp>
      <p:sp>
        <p:nvSpPr>
          <p:cNvPr id="5" name="Başlık 4"/>
          <p:cNvSpPr>
            <a:spLocks noGrp="1"/>
          </p:cNvSpPr>
          <p:nvPr>
            <p:ph type="title"/>
          </p:nvPr>
        </p:nvSpPr>
        <p:spPr/>
        <p:txBody>
          <a:bodyPr/>
          <a:lstStyle/>
          <a:p>
            <a:r>
              <a:rPr lang="tr-TR" dirty="0" smtClean="0">
                <a:latin typeface="Times New Roman" panose="02020603050405020304" pitchFamily="18" charset="0"/>
                <a:cs typeface="Times New Roman" panose="02020603050405020304" pitchFamily="18" charset="0"/>
              </a:rPr>
              <a:t>ÇIKAR ÇATIŞMASI KATEGORİLERİ</a:t>
            </a:r>
            <a:endParaRPr lang="tr-TR" dirty="0">
              <a:latin typeface="Times New Roman" panose="02020603050405020304" pitchFamily="18" charset="0"/>
              <a:cs typeface="Times New Roman" panose="02020603050405020304" pitchFamily="18" charset="0"/>
            </a:endParaRPr>
          </a:p>
        </p:txBody>
      </p:sp>
      <p:sp>
        <p:nvSpPr>
          <p:cNvPr id="6" name="İçerik Yer Tutucusu 5"/>
          <p:cNvSpPr>
            <a:spLocks noGrp="1"/>
          </p:cNvSpPr>
          <p:nvPr>
            <p:ph sz="half" idx="1"/>
          </p:nvPr>
        </p:nvSpPr>
        <p:spPr>
          <a:xfrm>
            <a:off x="2185064" y="4837273"/>
            <a:ext cx="3611475" cy="569970"/>
          </a:xfrm>
        </p:spPr>
        <p:txBody>
          <a:bodyPr>
            <a:noAutofit/>
          </a:bodyPr>
          <a:lstStyle/>
          <a:p>
            <a:r>
              <a:rPr lang="tr-TR" sz="1200" dirty="0">
                <a:latin typeface="Times New Roman" panose="02020603050405020304" pitchFamily="18" charset="0"/>
                <a:cs typeface="Times New Roman" panose="02020603050405020304" pitchFamily="18" charset="0"/>
              </a:rPr>
              <a:t>Bana mükemmel dengeli bir sistem görünüyor. (İşletme çıkarları – Geri </a:t>
            </a:r>
            <a:r>
              <a:rPr lang="tr-TR" sz="1200">
                <a:latin typeface="Times New Roman" panose="02020603050405020304" pitchFamily="18" charset="0"/>
                <a:cs typeface="Times New Roman" panose="02020603050405020304" pitchFamily="18" charset="0"/>
              </a:rPr>
              <a:t>kalan her şey</a:t>
            </a:r>
            <a:r>
              <a:rPr lang="tr-TR" sz="1200" dirty="0">
                <a:latin typeface="Times New Roman" panose="02020603050405020304" pitchFamily="18" charset="0"/>
                <a:cs typeface="Times New Roman" panose="02020603050405020304" pitchFamily="18" charset="0"/>
              </a:rPr>
              <a:t>)</a:t>
            </a:r>
            <a:endParaRPr lang="tr-TR" sz="1200" dirty="0">
              <a:latin typeface="Times New Roman" panose="02020603050405020304" pitchFamily="18" charset="0"/>
              <a:cs typeface="Times New Roman" panose="02020603050405020304" pitchFamily="18" charset="0"/>
            </a:endParaRPr>
          </a:p>
        </p:txBody>
      </p:sp>
      <p:pic>
        <p:nvPicPr>
          <p:cNvPr id="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185064" y="2718924"/>
            <a:ext cx="3701527" cy="196809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11845008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sz="half" idx="2"/>
          </p:nvPr>
        </p:nvSpPr>
        <p:spPr>
          <a:xfrm>
            <a:off x="5788504" y="2001288"/>
            <a:ext cx="3635913" cy="3566032"/>
          </a:xfrm>
        </p:spPr>
        <p:txBody>
          <a:bodyPr>
            <a:normAutofit/>
          </a:bodyPr>
          <a:lstStyle/>
          <a:p>
            <a:r>
              <a:rPr lang="tr-TR" sz="2400" dirty="0">
                <a:latin typeface="Times New Roman" panose="02020603050405020304" pitchFamily="18" charset="0"/>
                <a:cs typeface="Times New Roman" panose="02020603050405020304" pitchFamily="18" charset="0"/>
              </a:rPr>
              <a:t>Çıkar Çatışmasının ortaya çıkardığı etik sorunlar şunlardır:</a:t>
            </a:r>
          </a:p>
          <a:p>
            <a:pPr>
              <a:buAutoNum type="arabicPeriod"/>
            </a:pPr>
            <a:r>
              <a:rPr lang="tr-TR" sz="2400" dirty="0">
                <a:latin typeface="Times New Roman" panose="02020603050405020304" pitchFamily="18" charset="0"/>
                <a:cs typeface="Times New Roman" panose="02020603050405020304" pitchFamily="18" charset="0"/>
              </a:rPr>
              <a:t>Tarafsızlığını kaybetme </a:t>
            </a:r>
            <a:r>
              <a:rPr lang="tr-TR" sz="2400" dirty="0">
                <a:latin typeface="Times New Roman" panose="02020603050405020304" pitchFamily="18" charset="0"/>
                <a:cs typeface="Times New Roman" panose="02020603050405020304" pitchFamily="18" charset="0"/>
              </a:rPr>
              <a:t>olasılığı</a:t>
            </a:r>
          </a:p>
          <a:p>
            <a:pPr>
              <a:buAutoNum type="arabicPeriod"/>
            </a:pPr>
            <a:r>
              <a:rPr lang="tr-TR" sz="2400" dirty="0">
                <a:latin typeface="Times New Roman" panose="02020603050405020304" pitchFamily="18" charset="0"/>
                <a:cs typeface="Times New Roman" panose="02020603050405020304" pitchFamily="18" charset="0"/>
              </a:rPr>
              <a:t>Hile yapıldığı algısı</a:t>
            </a:r>
          </a:p>
          <a:p>
            <a:pPr>
              <a:buAutoNum type="arabicPeriod"/>
            </a:pPr>
            <a:r>
              <a:rPr lang="tr-TR" sz="2400" dirty="0">
                <a:latin typeface="Times New Roman" panose="02020603050405020304" pitchFamily="18" charset="0"/>
                <a:cs typeface="Times New Roman" panose="02020603050405020304" pitchFamily="18" charset="0"/>
              </a:rPr>
              <a:t>Güven kaybı</a:t>
            </a:r>
          </a:p>
          <a:p>
            <a:endParaRPr lang="tr-TR" dirty="0"/>
          </a:p>
        </p:txBody>
      </p:sp>
      <p:sp>
        <p:nvSpPr>
          <p:cNvPr id="4" name="Slayt Numarası Yer Tutucusu 3"/>
          <p:cNvSpPr>
            <a:spLocks noGrp="1"/>
          </p:cNvSpPr>
          <p:nvPr>
            <p:ph type="sldNum" sz="quarter" idx="12"/>
          </p:nvPr>
        </p:nvSpPr>
        <p:spPr/>
        <p:txBody>
          <a:bodyPr/>
          <a:lstStyle/>
          <a:p>
            <a:fld id="{3BCF19D7-6386-2643-94FA-2304B6068A21}" type="slidenum">
              <a:rPr lang="sl-SI" smtClean="0"/>
              <a:pPr/>
              <a:t>13</a:t>
            </a:fld>
            <a:endParaRPr lang="sl-SI"/>
          </a:p>
        </p:txBody>
      </p:sp>
      <p:sp>
        <p:nvSpPr>
          <p:cNvPr id="5" name="Başlık 4"/>
          <p:cNvSpPr>
            <a:spLocks noGrp="1"/>
          </p:cNvSpPr>
          <p:nvPr>
            <p:ph type="title"/>
          </p:nvPr>
        </p:nvSpPr>
        <p:spPr/>
        <p:txBody>
          <a:bodyPr/>
          <a:lstStyle/>
          <a:p>
            <a:r>
              <a:rPr lang="tr-TR" dirty="0">
                <a:latin typeface="Times New Roman" panose="02020603050405020304" pitchFamily="18" charset="0"/>
                <a:cs typeface="Times New Roman" panose="02020603050405020304" pitchFamily="18" charset="0"/>
              </a:rPr>
              <a:t>ÇIKAR ÇATIŞMASI VE ETİK İLİŞKİSİ</a:t>
            </a:r>
            <a:endParaRPr lang="tr-TR" dirty="0"/>
          </a:p>
        </p:txBody>
      </p:sp>
      <p:pic>
        <p:nvPicPr>
          <p:cNvPr id="3074" name="Picture 2"/>
          <p:cNvPicPr>
            <a:picLocks noGrp="1" noChangeAspect="1" noChangeArrowheads="1"/>
          </p:cNvPicPr>
          <p:nvPr>
            <p:ph sz="half" idx="1"/>
          </p:nvPr>
        </p:nvPicPr>
        <p:blipFill>
          <a:blip r:embed="rId2">
            <a:extLst>
              <a:ext uri="{28A0092B-C50C-407E-A947-70E740481C1C}">
                <a14:useLocalDpi xmlns:a14="http://schemas.microsoft.com/office/drawing/2010/main" val="0"/>
              </a:ext>
            </a:extLst>
          </a:blip>
          <a:srcRect/>
          <a:stretch>
            <a:fillRect/>
          </a:stretch>
        </p:blipFill>
        <p:spPr bwMode="auto">
          <a:xfrm>
            <a:off x="2708275" y="2697957"/>
            <a:ext cx="2476500" cy="22764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08600464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latin typeface="Times New Roman" panose="02020603050405020304" pitchFamily="18" charset="0"/>
                <a:cs typeface="Times New Roman" panose="02020603050405020304" pitchFamily="18" charset="0"/>
              </a:rPr>
              <a:t>BİR ÖRNEK OLAY</a:t>
            </a:r>
            <a:endParaRPr lang="tr-TR" dirty="0">
              <a:latin typeface="Times New Roman" panose="02020603050405020304" pitchFamily="18" charset="0"/>
              <a:cs typeface="Times New Roman" panose="02020603050405020304" pitchFamily="18" charset="0"/>
            </a:endParaRPr>
          </a:p>
        </p:txBody>
      </p:sp>
      <p:sp>
        <p:nvSpPr>
          <p:cNvPr id="3" name="İçerik Yer Tutucusu 2"/>
          <p:cNvSpPr>
            <a:spLocks noGrp="1"/>
          </p:cNvSpPr>
          <p:nvPr>
            <p:ph idx="1"/>
          </p:nvPr>
        </p:nvSpPr>
        <p:spPr/>
        <p:txBody>
          <a:bodyPr>
            <a:normAutofit fontScale="92500" lnSpcReduction="10000"/>
          </a:bodyPr>
          <a:lstStyle/>
          <a:p>
            <a:r>
              <a:rPr lang="tr-TR" b="0" dirty="0" smtClean="0">
                <a:latin typeface="Times New Roman" panose="02020603050405020304" pitchFamily="18" charset="0"/>
                <a:cs typeface="Times New Roman" panose="02020603050405020304" pitchFamily="18" charset="0"/>
              </a:rPr>
              <a:t>		</a:t>
            </a:r>
          </a:p>
          <a:p>
            <a:r>
              <a:rPr lang="tr-TR" b="0" dirty="0">
                <a:latin typeface="Times New Roman" panose="02020603050405020304" pitchFamily="18" charset="0"/>
                <a:cs typeface="Times New Roman" panose="02020603050405020304" pitchFamily="18" charset="0"/>
              </a:rPr>
              <a:t>	</a:t>
            </a:r>
            <a:r>
              <a:rPr lang="tr-TR" b="0" dirty="0" smtClean="0">
                <a:latin typeface="Times New Roman" panose="02020603050405020304" pitchFamily="18" charset="0"/>
                <a:cs typeface="Times New Roman" panose="02020603050405020304" pitchFamily="18" charset="0"/>
              </a:rPr>
              <a:t>	Şakir </a:t>
            </a:r>
            <a:r>
              <a:rPr lang="tr-TR" b="0" dirty="0">
                <a:latin typeface="Times New Roman" panose="02020603050405020304" pitchFamily="18" charset="0"/>
                <a:cs typeface="Times New Roman" panose="02020603050405020304" pitchFamily="18" charset="0"/>
              </a:rPr>
              <a:t>Dürüst defterdarlıkta çalışmaktadır ve işe alım </a:t>
            </a:r>
            <a:r>
              <a:rPr lang="tr-TR" b="0" dirty="0" smtClean="0">
                <a:latin typeface="Times New Roman" panose="02020603050405020304" pitchFamily="18" charset="0"/>
                <a:cs typeface="Times New Roman" panose="02020603050405020304" pitchFamily="18" charset="0"/>
              </a:rPr>
              <a:t>komisyonu </a:t>
            </a:r>
            <a:r>
              <a:rPr lang="tr-TR" b="0" dirty="0">
                <a:latin typeface="Times New Roman" panose="02020603050405020304" pitchFamily="18" charset="0"/>
                <a:cs typeface="Times New Roman" panose="02020603050405020304" pitchFamily="18" charset="0"/>
              </a:rPr>
              <a:t>üyesidir. Şakir Dürüst’ün kızı Jale Dürüst, </a:t>
            </a:r>
            <a:r>
              <a:rPr lang="tr-TR" b="0" dirty="0" err="1">
                <a:latin typeface="Times New Roman" panose="02020603050405020304" pitchFamily="18" charset="0"/>
                <a:cs typeface="Times New Roman" panose="02020603050405020304" pitchFamily="18" charset="0"/>
              </a:rPr>
              <a:t>KPSS’den</a:t>
            </a:r>
            <a:r>
              <a:rPr lang="tr-TR" b="0" dirty="0">
                <a:latin typeface="Times New Roman" panose="02020603050405020304" pitchFamily="18" charset="0"/>
                <a:cs typeface="Times New Roman" panose="02020603050405020304" pitchFamily="18" charset="0"/>
              </a:rPr>
              <a:t> yüksek bir puan tutturarak defterdarlıktaki açık bir göreve başvurmuştur. Ön koşulları sağlayarak görüşmeye çağrılır. Şakir Dürüst kamu hizmetindeki uzun kariyerinden dolayı </a:t>
            </a:r>
            <a:r>
              <a:rPr lang="tr-TR" dirty="0">
                <a:latin typeface="Times New Roman" panose="02020603050405020304" pitchFamily="18" charset="0"/>
                <a:cs typeface="Times New Roman" panose="02020603050405020304" pitchFamily="18" charset="0"/>
              </a:rPr>
              <a:t>tarafsızlık ve liyakat ilkelerine sadık</a:t>
            </a:r>
            <a:r>
              <a:rPr lang="tr-TR" b="0" dirty="0">
                <a:latin typeface="Times New Roman" panose="02020603050405020304" pitchFamily="18" charset="0"/>
                <a:cs typeface="Times New Roman" panose="02020603050405020304" pitchFamily="18" charset="0"/>
              </a:rPr>
              <a:t> bir kamu görevlisidir. Bu nedenle, işe alım komisyon üyeliğinden ayrılmayı düşünür. Bunu defterdar yardımcısı ve işe alım komisyonu başkanı Cahit </a:t>
            </a:r>
            <a:r>
              <a:rPr lang="tr-TR" b="0" dirty="0" err="1">
                <a:latin typeface="Times New Roman" panose="02020603050405020304" pitchFamily="18" charset="0"/>
                <a:cs typeface="Times New Roman" panose="02020603050405020304" pitchFamily="18" charset="0"/>
              </a:rPr>
              <a:t>Dostel'e</a:t>
            </a:r>
            <a:r>
              <a:rPr lang="tr-TR" b="0" dirty="0">
                <a:latin typeface="Times New Roman" panose="02020603050405020304" pitchFamily="18" charset="0"/>
                <a:cs typeface="Times New Roman" panose="02020603050405020304" pitchFamily="18" charset="0"/>
              </a:rPr>
              <a:t> söylemeye karar verir. Ancak görüşmeden ayrılırken, </a:t>
            </a:r>
            <a:r>
              <a:rPr lang="tr-TR" dirty="0">
                <a:latin typeface="Times New Roman" panose="02020603050405020304" pitchFamily="18" charset="0"/>
                <a:cs typeface="Times New Roman" panose="02020603050405020304" pitchFamily="18" charset="0"/>
              </a:rPr>
              <a:t>kızının </a:t>
            </a:r>
            <a:r>
              <a:rPr lang="tr-TR" dirty="0" smtClean="0">
                <a:latin typeface="Times New Roman" panose="02020603050405020304" pitchFamily="18" charset="0"/>
                <a:cs typeface="Times New Roman" panose="02020603050405020304" pitchFamily="18" charset="0"/>
              </a:rPr>
              <a:t>uzun </a:t>
            </a:r>
            <a:r>
              <a:rPr lang="tr-TR" dirty="0">
                <a:latin typeface="Times New Roman" panose="02020603050405020304" pitchFamily="18" charset="0"/>
                <a:cs typeface="Times New Roman" panose="02020603050405020304" pitchFamily="18" charset="0"/>
              </a:rPr>
              <a:t>bir süredir işsiz olduğunu ve psikolojik depresyon içinde bulunduğunu</a:t>
            </a:r>
            <a:r>
              <a:rPr lang="tr-TR" b="0" dirty="0">
                <a:latin typeface="Times New Roman" panose="02020603050405020304" pitchFamily="18" charset="0"/>
                <a:cs typeface="Times New Roman" panose="02020603050405020304" pitchFamily="18" charset="0"/>
              </a:rPr>
              <a:t> anlatır ve yardımını rica eder. Sayın </a:t>
            </a:r>
            <a:r>
              <a:rPr lang="tr-TR" b="0" dirty="0" err="1">
                <a:latin typeface="Times New Roman" panose="02020603050405020304" pitchFamily="18" charset="0"/>
                <a:cs typeface="Times New Roman" panose="02020603050405020304" pitchFamily="18" charset="0"/>
              </a:rPr>
              <a:t>Dostel</a:t>
            </a:r>
            <a:r>
              <a:rPr lang="tr-TR" b="0" dirty="0">
                <a:latin typeface="Times New Roman" panose="02020603050405020304" pitchFamily="18" charset="0"/>
                <a:cs typeface="Times New Roman" panose="02020603050405020304" pitchFamily="18" charset="0"/>
              </a:rPr>
              <a:t> de onlara yardımcı olur. </a:t>
            </a:r>
            <a:r>
              <a:rPr lang="tr-TR" dirty="0">
                <a:latin typeface="Times New Roman" panose="02020603050405020304" pitchFamily="18" charset="0"/>
                <a:cs typeface="Times New Roman" panose="02020603050405020304" pitchFamily="18" charset="0"/>
              </a:rPr>
              <a:t>Daha nitelikli adaylar olmasına karşın</a:t>
            </a:r>
            <a:r>
              <a:rPr lang="tr-TR" b="0" dirty="0">
                <a:latin typeface="Times New Roman" panose="02020603050405020304" pitchFamily="18" charset="0"/>
                <a:cs typeface="Times New Roman" panose="02020603050405020304" pitchFamily="18" charset="0"/>
              </a:rPr>
              <a:t> Jale Dürüst işe alınır.</a:t>
            </a:r>
          </a:p>
          <a:p>
            <a:endParaRPr lang="tr-TR" dirty="0"/>
          </a:p>
        </p:txBody>
      </p:sp>
      <p:sp>
        <p:nvSpPr>
          <p:cNvPr id="4" name="Slayt Numarası Yer Tutucusu 3"/>
          <p:cNvSpPr>
            <a:spLocks noGrp="1"/>
          </p:cNvSpPr>
          <p:nvPr>
            <p:ph type="sldNum" sz="quarter" idx="12"/>
          </p:nvPr>
        </p:nvSpPr>
        <p:spPr/>
        <p:txBody>
          <a:bodyPr/>
          <a:lstStyle/>
          <a:p>
            <a:fld id="{3102D4DE-D690-1A4D-84F8-F211D2C4A6FA}" type="slidenum">
              <a:rPr lang="sl-SI" smtClean="0"/>
              <a:pPr/>
              <a:t>14</a:t>
            </a:fld>
            <a:endParaRPr lang="sl-SI"/>
          </a:p>
        </p:txBody>
      </p:sp>
    </p:spTree>
    <p:extLst>
      <p:ext uri="{BB962C8B-B14F-4D97-AF65-F5344CB8AC3E}">
        <p14:creationId xmlns:p14="http://schemas.microsoft.com/office/powerpoint/2010/main" val="270234008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z="2400" dirty="0">
                <a:latin typeface="Times New Roman" panose="02020603050405020304" pitchFamily="18" charset="0"/>
                <a:cs typeface="Times New Roman" panose="02020603050405020304" pitchFamily="18" charset="0"/>
              </a:rPr>
              <a:t>ÇIKAR ÇATIŞMASI İLE İLGİLİ DÜZENLEMELER</a:t>
            </a:r>
            <a:endParaRPr lang="tr-TR" sz="2400" dirty="0">
              <a:latin typeface="Times New Roman" panose="02020603050405020304" pitchFamily="18" charset="0"/>
              <a:cs typeface="Times New Roman" panose="02020603050405020304" pitchFamily="18" charset="0"/>
            </a:endParaRPr>
          </a:p>
        </p:txBody>
      </p:sp>
      <p:sp>
        <p:nvSpPr>
          <p:cNvPr id="3" name="İçerik Yer Tutucusu 2"/>
          <p:cNvSpPr>
            <a:spLocks noGrp="1"/>
          </p:cNvSpPr>
          <p:nvPr>
            <p:ph idx="1"/>
          </p:nvPr>
        </p:nvSpPr>
        <p:spPr/>
        <p:txBody>
          <a:bodyPr>
            <a:normAutofit fontScale="92500" lnSpcReduction="20000"/>
          </a:bodyPr>
          <a:lstStyle/>
          <a:p>
            <a:pPr>
              <a:defRPr/>
            </a:pPr>
            <a:r>
              <a:rPr lang="tr-TR" i="1" dirty="0" smtClean="0"/>
              <a:t>		</a:t>
            </a:r>
            <a:r>
              <a:rPr lang="tr-TR" b="0" i="1" dirty="0" smtClean="0">
                <a:latin typeface="Times New Roman" panose="02020603050405020304" pitchFamily="18" charset="0"/>
                <a:cs typeface="Times New Roman" panose="02020603050405020304" pitchFamily="18" charset="0"/>
              </a:rPr>
              <a:t>Çıkar </a:t>
            </a:r>
            <a:r>
              <a:rPr lang="tr-TR" b="0" i="1" dirty="0">
                <a:latin typeface="Times New Roman" panose="02020603050405020304" pitchFamily="18" charset="0"/>
                <a:cs typeface="Times New Roman" panose="02020603050405020304" pitchFamily="18" charset="0"/>
              </a:rPr>
              <a:t>çatışması; kamu görevlilerinin görevlerini tarafsız ve objektif şekilde icra etmelerini etkileyen ya da etkiliyormuş gibi gözüken ve kendilerine, yakınlarına, arkadaşlarına ya da ilişkide bulunduğu kişi ya da kuruluşlara sağlanan her türlü menfaati ve onlarla ilgili mali ya da diğer yükümlülükleri ve benzeri şahsi çıkarlara </a:t>
            </a:r>
            <a:r>
              <a:rPr lang="fi-FI" b="0" i="1" dirty="0">
                <a:latin typeface="Times New Roman" panose="02020603050405020304" pitchFamily="18" charset="0"/>
                <a:cs typeface="Times New Roman" panose="02020603050405020304" pitchFamily="18" charset="0"/>
              </a:rPr>
              <a:t>sahip olmaları halini ifade eder.</a:t>
            </a:r>
            <a:r>
              <a:rPr lang="tr-TR" b="0" i="1" dirty="0">
                <a:latin typeface="Times New Roman" panose="02020603050405020304" pitchFamily="18" charset="0"/>
                <a:cs typeface="Times New Roman" panose="02020603050405020304" pitchFamily="18" charset="0"/>
              </a:rPr>
              <a:t> </a:t>
            </a:r>
          </a:p>
          <a:p>
            <a:pPr>
              <a:defRPr/>
            </a:pPr>
            <a:r>
              <a:rPr lang="tr-TR" b="0" i="1" dirty="0">
                <a:latin typeface="Times New Roman" panose="02020603050405020304" pitchFamily="18" charset="0"/>
                <a:cs typeface="Times New Roman" panose="02020603050405020304" pitchFamily="18" charset="0"/>
              </a:rPr>
              <a:t>	</a:t>
            </a:r>
            <a:r>
              <a:rPr lang="tr-TR" b="0" i="1" dirty="0" smtClean="0">
                <a:latin typeface="Times New Roman" panose="02020603050405020304" pitchFamily="18" charset="0"/>
                <a:cs typeface="Times New Roman" panose="02020603050405020304" pitchFamily="18" charset="0"/>
              </a:rPr>
              <a:t>	Kamu </a:t>
            </a:r>
            <a:r>
              <a:rPr lang="tr-TR" b="0" i="1" dirty="0">
                <a:latin typeface="Times New Roman" panose="02020603050405020304" pitchFamily="18" charset="0"/>
                <a:cs typeface="Times New Roman" panose="02020603050405020304" pitchFamily="18" charset="0"/>
              </a:rPr>
              <a:t>görevlileri, çıkar çatışmasında şahsi sorumluluğa sahiptir ve çıkar çatışmasının doğabileceği durumu genellikle şahsen bilen kişiler oldukları için, herhangi bir potansiyel ya da gerçek çıkar çatışması konusunda dikkatli davranır, çıkar çatışmasından kaçınmak için gerekli adımları atar, çıkar çatışmasının farkına varır varmaz durumu üstlerine bildirir ve çıkar çatışması kapsamına giren menfaatlerden kendilerini uzak tutarlar</a:t>
            </a:r>
            <a:r>
              <a:rPr lang="tr-TR" b="0" i="1" dirty="0" smtClean="0">
                <a:latin typeface="Times New Roman" panose="02020603050405020304" pitchFamily="18" charset="0"/>
                <a:cs typeface="Times New Roman" panose="02020603050405020304" pitchFamily="18" charset="0"/>
              </a:rPr>
              <a:t>.</a:t>
            </a:r>
          </a:p>
          <a:p>
            <a:pPr>
              <a:defRPr/>
            </a:pPr>
            <a:r>
              <a:rPr lang="tr-TR" b="0" dirty="0" smtClean="0">
                <a:latin typeface="Times New Roman" panose="02020603050405020304" pitchFamily="18" charset="0"/>
                <a:cs typeface="Times New Roman" panose="02020603050405020304" pitchFamily="18" charset="0"/>
              </a:rPr>
              <a:t>	</a:t>
            </a:r>
            <a:r>
              <a:rPr lang="tr-TR" sz="1200" dirty="0">
                <a:latin typeface="Times New Roman" panose="02020603050405020304" pitchFamily="18" charset="0"/>
                <a:cs typeface="Times New Roman" panose="02020603050405020304" pitchFamily="18" charset="0"/>
              </a:rPr>
              <a:t>Kamu </a:t>
            </a:r>
            <a:r>
              <a:rPr lang="tr-TR" sz="1200" dirty="0">
                <a:latin typeface="Times New Roman" panose="02020603050405020304" pitchFamily="18" charset="0"/>
                <a:cs typeface="Times New Roman" panose="02020603050405020304" pitchFamily="18" charset="0"/>
              </a:rPr>
              <a:t>Görevlileri Etik </a:t>
            </a:r>
            <a:r>
              <a:rPr lang="tr-TR" sz="1200" dirty="0">
                <a:latin typeface="Times New Roman" panose="02020603050405020304" pitchFamily="18" charset="0"/>
                <a:cs typeface="Times New Roman" panose="02020603050405020304" pitchFamily="18" charset="0"/>
              </a:rPr>
              <a:t>Davranış İlkeleri </a:t>
            </a:r>
            <a:r>
              <a:rPr lang="tr-TR" sz="1200" dirty="0">
                <a:latin typeface="Times New Roman" panose="02020603050405020304" pitchFamily="18" charset="0"/>
                <a:cs typeface="Times New Roman" panose="02020603050405020304" pitchFamily="18" charset="0"/>
              </a:rPr>
              <a:t>ile Başvuru Usul ve Esasları Hakkında Yönetmelik, Madde 13</a:t>
            </a:r>
            <a:endParaRPr lang="tr-TR" sz="1200" i="1" dirty="0">
              <a:latin typeface="Times New Roman" panose="02020603050405020304" pitchFamily="18" charset="0"/>
              <a:cs typeface="Times New Roman" panose="02020603050405020304" pitchFamily="18" charset="0"/>
            </a:endParaRPr>
          </a:p>
        </p:txBody>
      </p:sp>
      <p:sp>
        <p:nvSpPr>
          <p:cNvPr id="4" name="Slayt Numarası Yer Tutucusu 3"/>
          <p:cNvSpPr>
            <a:spLocks noGrp="1"/>
          </p:cNvSpPr>
          <p:nvPr>
            <p:ph type="sldNum" sz="quarter" idx="12"/>
          </p:nvPr>
        </p:nvSpPr>
        <p:spPr/>
        <p:txBody>
          <a:bodyPr/>
          <a:lstStyle/>
          <a:p>
            <a:fld id="{3102D4DE-D690-1A4D-84F8-F211D2C4A6FA}" type="slidenum">
              <a:rPr lang="sl-SI" smtClean="0"/>
              <a:pPr/>
              <a:t>15</a:t>
            </a:fld>
            <a:endParaRPr lang="sl-SI"/>
          </a:p>
        </p:txBody>
      </p:sp>
    </p:spTree>
    <p:extLst>
      <p:ext uri="{BB962C8B-B14F-4D97-AF65-F5344CB8AC3E}">
        <p14:creationId xmlns:p14="http://schemas.microsoft.com/office/powerpoint/2010/main" val="46151796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sz="half" idx="2"/>
          </p:nvPr>
        </p:nvSpPr>
        <p:spPr/>
        <p:txBody>
          <a:bodyPr>
            <a:normAutofit/>
          </a:bodyPr>
          <a:lstStyle/>
          <a:p>
            <a:r>
              <a:rPr lang="tr-TR" b="0" dirty="0" smtClean="0">
                <a:latin typeface="Times New Roman" panose="02020603050405020304" pitchFamily="18" charset="0"/>
                <a:cs typeface="Times New Roman" panose="02020603050405020304" pitchFamily="18" charset="0"/>
              </a:rPr>
              <a:t>Görevden çekilme</a:t>
            </a:r>
          </a:p>
          <a:p>
            <a:r>
              <a:rPr lang="tr-TR" b="0" dirty="0" smtClean="0">
                <a:latin typeface="Times New Roman" panose="02020603050405020304" pitchFamily="18" charset="0"/>
                <a:cs typeface="Times New Roman" panose="02020603050405020304" pitchFamily="18" charset="0"/>
              </a:rPr>
              <a:t>Çıkar çatışmasını beyan</a:t>
            </a:r>
          </a:p>
          <a:p>
            <a:r>
              <a:rPr lang="tr-TR" b="0" dirty="0" smtClean="0">
                <a:latin typeface="Times New Roman" panose="02020603050405020304" pitchFamily="18" charset="0"/>
                <a:cs typeface="Times New Roman" panose="02020603050405020304" pitchFamily="18" charset="0"/>
              </a:rPr>
              <a:t>Çıkar çatışmasının yönetilmesi</a:t>
            </a:r>
            <a:endParaRPr lang="tr-TR" b="0" dirty="0">
              <a:latin typeface="Times New Roman" panose="02020603050405020304" pitchFamily="18" charset="0"/>
              <a:cs typeface="Times New Roman" panose="02020603050405020304" pitchFamily="18" charset="0"/>
            </a:endParaRPr>
          </a:p>
        </p:txBody>
      </p:sp>
      <p:sp>
        <p:nvSpPr>
          <p:cNvPr id="4" name="Slayt Numarası Yer Tutucusu 3"/>
          <p:cNvSpPr>
            <a:spLocks noGrp="1"/>
          </p:cNvSpPr>
          <p:nvPr>
            <p:ph type="sldNum" sz="quarter" idx="12"/>
          </p:nvPr>
        </p:nvSpPr>
        <p:spPr/>
        <p:txBody>
          <a:bodyPr/>
          <a:lstStyle/>
          <a:p>
            <a:fld id="{3BCF19D7-6386-2643-94FA-2304B6068A21}" type="slidenum">
              <a:rPr lang="sl-SI" smtClean="0"/>
              <a:pPr/>
              <a:t>16</a:t>
            </a:fld>
            <a:endParaRPr lang="sl-SI"/>
          </a:p>
        </p:txBody>
      </p:sp>
      <p:sp>
        <p:nvSpPr>
          <p:cNvPr id="5" name="Başlık 4"/>
          <p:cNvSpPr>
            <a:spLocks noGrp="1"/>
          </p:cNvSpPr>
          <p:nvPr>
            <p:ph type="title"/>
          </p:nvPr>
        </p:nvSpPr>
        <p:spPr/>
        <p:txBody>
          <a:bodyPr/>
          <a:lstStyle/>
          <a:p>
            <a:r>
              <a:rPr lang="tr-TR" sz="2400" dirty="0">
                <a:latin typeface="Times New Roman" panose="02020603050405020304" pitchFamily="18" charset="0"/>
                <a:cs typeface="Times New Roman" panose="02020603050405020304" pitchFamily="18" charset="0"/>
              </a:rPr>
              <a:t>ÇIKAR ÇATIŞMASINA KARŞI NE YAPABİLİRSİNİZ?</a:t>
            </a:r>
            <a:endParaRPr lang="tr-TR" sz="2400" dirty="0">
              <a:latin typeface="Times New Roman" panose="02020603050405020304" pitchFamily="18" charset="0"/>
              <a:cs typeface="Times New Roman" panose="02020603050405020304" pitchFamily="18" charset="0"/>
            </a:endParaRPr>
          </a:p>
        </p:txBody>
      </p:sp>
      <p:pic>
        <p:nvPicPr>
          <p:cNvPr id="4098" name="Picture 2"/>
          <p:cNvPicPr>
            <a:picLocks noGrp="1" noChangeAspect="1" noChangeArrowheads="1"/>
          </p:cNvPicPr>
          <p:nvPr>
            <p:ph sz="half" idx="1"/>
          </p:nvPr>
        </p:nvPicPr>
        <p:blipFill>
          <a:blip r:embed="rId2">
            <a:extLst>
              <a:ext uri="{28A0092B-C50C-407E-A947-70E740481C1C}">
                <a14:useLocalDpi xmlns:a14="http://schemas.microsoft.com/office/drawing/2010/main" val="0"/>
              </a:ext>
            </a:extLst>
          </a:blip>
          <a:srcRect/>
          <a:stretch>
            <a:fillRect/>
          </a:stretch>
        </p:blipFill>
        <p:spPr bwMode="auto">
          <a:xfrm>
            <a:off x="2346325" y="2996089"/>
            <a:ext cx="3200400" cy="168021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02366998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latin typeface="Times New Roman" panose="02020603050405020304" pitchFamily="18" charset="0"/>
                <a:cs typeface="Times New Roman" panose="02020603050405020304" pitchFamily="18" charset="0"/>
              </a:rPr>
              <a:t>Göreve Başlama</a:t>
            </a:r>
            <a:endParaRPr lang="en-US"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2252284" y="2281955"/>
            <a:ext cx="7615617" cy="3309642"/>
          </a:xfrm>
        </p:spPr>
        <p:txBody>
          <a:bodyPr>
            <a:normAutofit/>
          </a:bodyPr>
          <a:lstStyle/>
          <a:p>
            <a:r>
              <a:rPr lang="tr-TR" sz="2000" dirty="0">
                <a:latin typeface="Times New Roman" panose="02020603050405020304" pitchFamily="18" charset="0"/>
                <a:cs typeface="Times New Roman" panose="02020603050405020304" pitchFamily="18" charset="0"/>
              </a:rPr>
              <a:t>Seçilmiş ya da atanmış bir kamu görevlisi makamına kendi geçmiş ve deneyimlerini de birlikte getirir …</a:t>
            </a:r>
            <a:endParaRPr lang="en-US" sz="2000" dirty="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12"/>
          </p:nvPr>
        </p:nvSpPr>
        <p:spPr/>
        <p:txBody>
          <a:bodyPr/>
          <a:lstStyle/>
          <a:p>
            <a:fld id="{3102D4DE-D690-1A4D-84F8-F211D2C4A6FA}" type="slidenum">
              <a:rPr lang="sl-SI" smtClean="0"/>
              <a:pPr/>
              <a:t>2</a:t>
            </a:fld>
            <a:endParaRPr lang="sl-SI"/>
          </a:p>
        </p:txBody>
      </p:sp>
      <p:pic>
        <p:nvPicPr>
          <p:cNvPr id="5" name="Picture 2" descr="http://i.ehow.com/images/a05/fj/0f/become-perfect-civil-servant-200X200.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068437" y="2743201"/>
            <a:ext cx="2008848" cy="20088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57942528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sz="half" idx="2"/>
          </p:nvPr>
        </p:nvSpPr>
        <p:spPr/>
        <p:txBody>
          <a:bodyPr>
            <a:normAutofit/>
          </a:bodyPr>
          <a:lstStyle/>
          <a:p>
            <a:r>
              <a:rPr lang="tr-TR" sz="2000" dirty="0">
                <a:latin typeface="Times New Roman" panose="02020603050405020304" pitchFamily="18" charset="0"/>
                <a:cs typeface="Times New Roman" panose="02020603050405020304" pitchFamily="18" charset="0"/>
              </a:rPr>
              <a:t>Bu durum çıkar çatışması </a:t>
            </a:r>
            <a:r>
              <a:rPr lang="tr-TR" sz="2000" dirty="0">
                <a:latin typeface="Times New Roman" panose="02020603050405020304" pitchFamily="18" charset="0"/>
                <a:cs typeface="Times New Roman" panose="02020603050405020304" pitchFamily="18" charset="0"/>
              </a:rPr>
              <a:t>şeklinde </a:t>
            </a:r>
            <a:r>
              <a:rPr lang="tr-TR" sz="2000" dirty="0">
                <a:latin typeface="Times New Roman" panose="02020603050405020304" pitchFamily="18" charset="0"/>
                <a:cs typeface="Times New Roman" panose="02020603050405020304" pitchFamily="18" charset="0"/>
              </a:rPr>
              <a:t>etik </a:t>
            </a:r>
            <a:r>
              <a:rPr lang="tr-TR" sz="2000" dirty="0">
                <a:latin typeface="Times New Roman" panose="02020603050405020304" pitchFamily="18" charset="0"/>
                <a:cs typeface="Times New Roman" panose="02020603050405020304" pitchFamily="18" charset="0"/>
              </a:rPr>
              <a:t>sorunların ortaya </a:t>
            </a:r>
            <a:r>
              <a:rPr lang="tr-TR" sz="2000" dirty="0">
                <a:latin typeface="Times New Roman" panose="02020603050405020304" pitchFamily="18" charset="0"/>
                <a:cs typeface="Times New Roman" panose="02020603050405020304" pitchFamily="18" charset="0"/>
              </a:rPr>
              <a:t>çıkmasına </a:t>
            </a:r>
            <a:r>
              <a:rPr lang="tr-TR" sz="2000" dirty="0">
                <a:latin typeface="Times New Roman" panose="02020603050405020304" pitchFamily="18" charset="0"/>
                <a:cs typeface="Times New Roman" panose="02020603050405020304" pitchFamily="18" charset="0"/>
              </a:rPr>
              <a:t>yol </a:t>
            </a:r>
            <a:r>
              <a:rPr lang="tr-TR" sz="2000" dirty="0">
                <a:latin typeface="Times New Roman" panose="02020603050405020304" pitchFamily="18" charset="0"/>
                <a:cs typeface="Times New Roman" panose="02020603050405020304" pitchFamily="18" charset="0"/>
              </a:rPr>
              <a:t>açabilir …</a:t>
            </a:r>
          </a:p>
          <a:p>
            <a:endParaRPr lang="tr-TR" sz="2000" dirty="0"/>
          </a:p>
        </p:txBody>
      </p:sp>
      <p:sp>
        <p:nvSpPr>
          <p:cNvPr id="4" name="Slayt Numarası Yer Tutucusu 3"/>
          <p:cNvSpPr>
            <a:spLocks noGrp="1"/>
          </p:cNvSpPr>
          <p:nvPr>
            <p:ph type="sldNum" sz="quarter" idx="12"/>
          </p:nvPr>
        </p:nvSpPr>
        <p:spPr/>
        <p:txBody>
          <a:bodyPr/>
          <a:lstStyle/>
          <a:p>
            <a:fld id="{3BCF19D7-6386-2643-94FA-2304B6068A21}" type="slidenum">
              <a:rPr lang="sl-SI" smtClean="0"/>
              <a:pPr/>
              <a:t>3</a:t>
            </a:fld>
            <a:endParaRPr lang="sl-SI"/>
          </a:p>
        </p:txBody>
      </p:sp>
      <p:sp>
        <p:nvSpPr>
          <p:cNvPr id="5" name="Başlık 4"/>
          <p:cNvSpPr>
            <a:spLocks noGrp="1"/>
          </p:cNvSpPr>
          <p:nvPr>
            <p:ph type="title"/>
          </p:nvPr>
        </p:nvSpPr>
        <p:spPr/>
        <p:txBody>
          <a:bodyPr/>
          <a:lstStyle/>
          <a:p>
            <a:r>
              <a:rPr lang="tr-TR" dirty="0">
                <a:latin typeface="Times New Roman" panose="02020603050405020304" pitchFamily="18" charset="0"/>
                <a:cs typeface="Times New Roman" panose="02020603050405020304" pitchFamily="18" charset="0"/>
              </a:rPr>
              <a:t>GÖREV TANIMI, YETKİ VE SORUMLULUK</a:t>
            </a:r>
            <a:endParaRPr lang="tr-TR" dirty="0"/>
          </a:p>
        </p:txBody>
      </p:sp>
      <p:pic>
        <p:nvPicPr>
          <p:cNvPr id="6" name="Picture 2" descr="http://vote29.com/myblog/wp-content/uploads/2009/11/bribe.jpg"/>
          <p:cNvPicPr>
            <a:picLocks noGrp="1" noChangeAspect="1" noChangeArrowheads="1"/>
          </p:cNvPicPr>
          <p:nvPr>
            <p:ph sz="half" idx="1"/>
          </p:nvPr>
        </p:nvPicPr>
        <p:blipFill>
          <a:blip r:embed="rId2">
            <a:extLst>
              <a:ext uri="{28A0092B-C50C-407E-A947-70E740481C1C}">
                <a14:useLocalDpi xmlns:a14="http://schemas.microsoft.com/office/drawing/2010/main" val="0"/>
              </a:ext>
            </a:extLst>
          </a:blip>
          <a:srcRect/>
          <a:stretch>
            <a:fillRect/>
          </a:stretch>
        </p:blipFill>
        <p:spPr bwMode="auto">
          <a:xfrm>
            <a:off x="2909935" y="1979614"/>
            <a:ext cx="1939893" cy="34744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59416785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latin typeface="Times New Roman" panose="02020603050405020304" pitchFamily="18" charset="0"/>
                <a:cs typeface="Times New Roman" panose="02020603050405020304" pitchFamily="18" charset="0"/>
              </a:rPr>
              <a:t>ETİK DAVRANIŞ</a:t>
            </a:r>
            <a:endParaRPr lang="tr-TR" dirty="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12"/>
          </p:nvPr>
        </p:nvSpPr>
        <p:spPr/>
        <p:txBody>
          <a:bodyPr/>
          <a:lstStyle/>
          <a:p>
            <a:fld id="{3102D4DE-D690-1A4D-84F8-F211D2C4A6FA}" type="slidenum">
              <a:rPr lang="sl-SI" smtClean="0"/>
              <a:pPr/>
              <a:t>4</a:t>
            </a:fld>
            <a:endParaRPr lang="sl-SI"/>
          </a:p>
        </p:txBody>
      </p:sp>
      <p:pic>
        <p:nvPicPr>
          <p:cNvPr id="5" name="Picture 5" descr="http://www.aoftestleri.com/public/konuresim/genelisletme/g.isl-5-1.jpg"/>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2843004" y="2008244"/>
            <a:ext cx="6280430" cy="290560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15799681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71364" y="1410021"/>
            <a:ext cx="7696537" cy="548640"/>
          </a:xfrm>
        </p:spPr>
        <p:txBody>
          <a:bodyPr>
            <a:normAutofit fontScale="90000"/>
          </a:bodyPr>
          <a:lstStyle/>
          <a:p>
            <a:r>
              <a:rPr lang="tr-TR" dirty="0" smtClean="0">
                <a:latin typeface="Times New Roman" panose="02020603050405020304" pitchFamily="18" charset="0"/>
                <a:cs typeface="Times New Roman" panose="02020603050405020304" pitchFamily="18" charset="0"/>
              </a:rPr>
              <a:t>ETİK DAVRANIŞ, kamu </a:t>
            </a:r>
            <a:r>
              <a:rPr lang="tr-TR" dirty="0" err="1" smtClean="0">
                <a:latin typeface="Times New Roman" panose="02020603050405020304" pitchFamily="18" charset="0"/>
                <a:cs typeface="Times New Roman" panose="02020603050405020304" pitchFamily="18" charset="0"/>
              </a:rPr>
              <a:t>yararI</a:t>
            </a:r>
            <a:r>
              <a:rPr lang="tr-TR" dirty="0" smtClean="0">
                <a:latin typeface="Times New Roman" panose="02020603050405020304" pitchFamily="18" charset="0"/>
                <a:cs typeface="Times New Roman" panose="02020603050405020304" pitchFamily="18" charset="0"/>
              </a:rPr>
              <a:t> VE kamusal GÜVEN</a:t>
            </a:r>
            <a:endParaRPr lang="tr-TR"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lstStyle/>
          <a:p>
            <a:pPr lvl="1">
              <a:buFont typeface="Arial" pitchFamily="34" charset="0"/>
              <a:buChar char="–"/>
              <a:defRPr/>
            </a:pPr>
            <a:endParaRPr lang="tr-TR" dirty="0" smtClean="0"/>
          </a:p>
          <a:p>
            <a:pPr lvl="1">
              <a:buFont typeface="Arial" pitchFamily="34" charset="0"/>
              <a:buChar char="–"/>
              <a:defRPr/>
            </a:pPr>
            <a:r>
              <a:rPr lang="tr-TR" sz="2000" dirty="0">
                <a:latin typeface="Times New Roman" panose="02020603050405020304" pitchFamily="18" charset="0"/>
                <a:cs typeface="Times New Roman" panose="02020603050405020304" pitchFamily="18" charset="0"/>
              </a:rPr>
              <a:t>Kamu </a:t>
            </a:r>
            <a:r>
              <a:rPr lang="tr-TR" sz="2000" dirty="0">
                <a:latin typeface="Times New Roman" panose="02020603050405020304" pitchFamily="18" charset="0"/>
                <a:cs typeface="Times New Roman" panose="02020603050405020304" pitchFamily="18" charset="0"/>
              </a:rPr>
              <a:t>görevlileri görevlerini ve özel işlerini yönetimin </a:t>
            </a:r>
            <a:r>
              <a:rPr lang="tr-TR" sz="2000" dirty="0">
                <a:latin typeface="Times New Roman" panose="02020603050405020304" pitchFamily="18" charset="0"/>
                <a:cs typeface="Times New Roman" panose="02020603050405020304" pitchFamily="18" charset="0"/>
              </a:rPr>
              <a:t>bütünlüğü </a:t>
            </a:r>
            <a:r>
              <a:rPr lang="tr-TR" sz="2000" dirty="0">
                <a:latin typeface="Times New Roman" panose="02020603050405020304" pitchFamily="18" charset="0"/>
                <a:cs typeface="Times New Roman" panose="02020603050405020304" pitchFamily="18" charset="0"/>
              </a:rPr>
              <a:t>(</a:t>
            </a:r>
            <a:r>
              <a:rPr lang="tr-TR" sz="2000" dirty="0">
                <a:latin typeface="Times New Roman" panose="02020603050405020304" pitchFamily="18" charset="0"/>
                <a:cs typeface="Times New Roman" panose="02020603050405020304" pitchFamily="18" charset="0"/>
              </a:rPr>
              <a:t>dürüstlük), nesnelliği ve tarafsızlığına ilişkin </a:t>
            </a:r>
            <a:r>
              <a:rPr lang="tr-TR" sz="2000" b="1" dirty="0">
                <a:latin typeface="Times New Roman" panose="02020603050405020304" pitchFamily="18" charset="0"/>
                <a:cs typeface="Times New Roman" panose="02020603050405020304" pitchFamily="18" charset="0"/>
              </a:rPr>
              <a:t>kamusal </a:t>
            </a:r>
            <a:r>
              <a:rPr lang="tr-TR" sz="2000" b="1" dirty="0">
                <a:latin typeface="Times New Roman" panose="02020603050405020304" pitchFamily="18" charset="0"/>
                <a:cs typeface="Times New Roman" panose="02020603050405020304" pitchFamily="18" charset="0"/>
              </a:rPr>
              <a:t>güveni</a:t>
            </a:r>
            <a:r>
              <a:rPr lang="tr-TR" sz="2000" dirty="0">
                <a:latin typeface="Times New Roman" panose="02020603050405020304" pitchFamily="18" charset="0"/>
                <a:cs typeface="Times New Roman" panose="02020603050405020304" pitchFamily="18" charset="0"/>
              </a:rPr>
              <a:t> sağlayacak şekilde hareket ederler;</a:t>
            </a:r>
          </a:p>
          <a:p>
            <a:pPr lvl="1">
              <a:buFont typeface="Arial" pitchFamily="34" charset="0"/>
              <a:buChar char="–"/>
              <a:defRPr/>
            </a:pPr>
            <a:r>
              <a:rPr lang="tr-TR" sz="2000" dirty="0">
                <a:latin typeface="Times New Roman" panose="02020603050405020304" pitchFamily="18" charset="0"/>
                <a:cs typeface="Times New Roman" panose="02020603050405020304" pitchFamily="18" charset="0"/>
              </a:rPr>
              <a:t>Kamu görevlileri her zaman sadece hukuka uygun değil 	aynı zamanda kamunun denetimine açık bir şekilde </a:t>
            </a:r>
            <a:r>
              <a:rPr lang="tr-TR" sz="2000" dirty="0">
                <a:latin typeface="Times New Roman" panose="02020603050405020304" pitchFamily="18" charset="0"/>
                <a:cs typeface="Times New Roman" panose="02020603050405020304" pitchFamily="18" charset="0"/>
              </a:rPr>
              <a:t>(</a:t>
            </a:r>
            <a:r>
              <a:rPr lang="tr-TR" sz="2000" b="1" dirty="0">
                <a:latin typeface="Times New Roman" panose="02020603050405020304" pitchFamily="18" charset="0"/>
                <a:cs typeface="Times New Roman" panose="02020603050405020304" pitchFamily="18" charset="0"/>
              </a:rPr>
              <a:t>şeffaf</a:t>
            </a:r>
            <a:r>
              <a:rPr lang="tr-TR" sz="2000" dirty="0">
                <a:latin typeface="Times New Roman" panose="02020603050405020304" pitchFamily="18" charset="0"/>
                <a:cs typeface="Times New Roman" panose="02020603050405020304" pitchFamily="18" charset="0"/>
              </a:rPr>
              <a:t>)</a:t>
            </a:r>
            <a:r>
              <a:rPr lang="tr-TR" sz="2000" dirty="0">
                <a:latin typeface="Times New Roman" panose="02020603050405020304" pitchFamily="18" charset="0"/>
                <a:cs typeface="Times New Roman" panose="02020603050405020304" pitchFamily="18" charset="0"/>
              </a:rPr>
              <a:t>	davranırlar;</a:t>
            </a:r>
          </a:p>
          <a:p>
            <a:pPr lvl="1">
              <a:buFont typeface="Arial" pitchFamily="34" charset="0"/>
              <a:buChar char="–"/>
              <a:defRPr/>
            </a:pPr>
            <a:r>
              <a:rPr lang="tr-TR" sz="2000" dirty="0">
                <a:latin typeface="Times New Roman" panose="02020603050405020304" pitchFamily="18" charset="0"/>
                <a:cs typeface="Times New Roman" panose="02020603050405020304" pitchFamily="18" charset="0"/>
              </a:rPr>
              <a:t>Kamu görevlileri görevlerini yerine getirirken </a:t>
            </a:r>
            <a:r>
              <a:rPr lang="tr-TR" sz="2000" b="1" dirty="0">
                <a:latin typeface="Times New Roman" panose="02020603050405020304" pitchFamily="18" charset="0"/>
                <a:cs typeface="Times New Roman" panose="02020603050405020304" pitchFamily="18" charset="0"/>
              </a:rPr>
              <a:t>kamu </a:t>
            </a:r>
            <a:r>
              <a:rPr lang="tr-TR" sz="2000" b="1" dirty="0">
                <a:latin typeface="Times New Roman" panose="02020603050405020304" pitchFamily="18" charset="0"/>
                <a:cs typeface="Times New Roman" panose="02020603050405020304" pitchFamily="18" charset="0"/>
              </a:rPr>
              <a:t>yararı </a:t>
            </a:r>
            <a:r>
              <a:rPr lang="tr-TR" sz="2000" dirty="0">
                <a:latin typeface="Times New Roman" panose="02020603050405020304" pitchFamily="18" charset="0"/>
                <a:cs typeface="Times New Roman" panose="02020603050405020304" pitchFamily="18" charset="0"/>
              </a:rPr>
              <a:t>ilkesini esas alırlar ve</a:t>
            </a:r>
          </a:p>
          <a:p>
            <a:pPr lvl="1">
              <a:buFont typeface="Arial" pitchFamily="34" charset="0"/>
              <a:buChar char="–"/>
              <a:defRPr/>
            </a:pPr>
            <a:r>
              <a:rPr lang="tr-TR" sz="2000" dirty="0">
                <a:latin typeface="Times New Roman" panose="02020603050405020304" pitchFamily="18" charset="0"/>
                <a:cs typeface="Times New Roman" panose="02020603050405020304" pitchFamily="18" charset="0"/>
              </a:rPr>
              <a:t>Kamu hizmetini yerine getirirken özel ve kamu çıkarı arasında ortaya çıkacak bir </a:t>
            </a:r>
            <a:r>
              <a:rPr lang="tr-TR" sz="2000" b="1" dirty="0">
                <a:latin typeface="Times New Roman" panose="02020603050405020304" pitchFamily="18" charset="0"/>
                <a:cs typeface="Times New Roman" panose="02020603050405020304" pitchFamily="18" charset="0"/>
              </a:rPr>
              <a:t>çatışma</a:t>
            </a:r>
            <a:r>
              <a:rPr lang="tr-TR" sz="2000" dirty="0">
                <a:latin typeface="Times New Roman" panose="02020603050405020304" pitchFamily="18" charset="0"/>
                <a:cs typeface="Times New Roman" panose="02020603050405020304" pitchFamily="18" charset="0"/>
              </a:rPr>
              <a:t> kamu yararı</a:t>
            </a:r>
            <a:r>
              <a:rPr lang="tr-TR" sz="2000" b="1" dirty="0">
                <a:latin typeface="Times New Roman" panose="02020603050405020304" pitchFamily="18" charset="0"/>
                <a:cs typeface="Times New Roman" panose="02020603050405020304" pitchFamily="18" charset="0"/>
              </a:rPr>
              <a:t> </a:t>
            </a:r>
            <a:r>
              <a:rPr lang="tr-TR" sz="2000" dirty="0">
                <a:latin typeface="Times New Roman" panose="02020603050405020304" pitchFamily="18" charset="0"/>
                <a:cs typeface="Times New Roman" panose="02020603050405020304" pitchFamily="18" charset="0"/>
              </a:rPr>
              <a:t>lehine çözülür.</a:t>
            </a:r>
          </a:p>
          <a:p>
            <a:endParaRPr lang="tr-TR" dirty="0"/>
          </a:p>
        </p:txBody>
      </p:sp>
      <p:sp>
        <p:nvSpPr>
          <p:cNvPr id="4" name="Slide Number Placeholder 3"/>
          <p:cNvSpPr>
            <a:spLocks noGrp="1"/>
          </p:cNvSpPr>
          <p:nvPr>
            <p:ph type="sldNum" sz="quarter" idx="12"/>
          </p:nvPr>
        </p:nvSpPr>
        <p:spPr/>
        <p:txBody>
          <a:bodyPr/>
          <a:lstStyle/>
          <a:p>
            <a:fld id="{3102D4DE-D690-1A4D-84F8-F211D2C4A6FA}" type="slidenum">
              <a:rPr lang="sl-SI" smtClean="0"/>
              <a:pPr/>
              <a:t>5</a:t>
            </a:fld>
            <a:endParaRPr lang="sl-SI"/>
          </a:p>
        </p:txBody>
      </p:sp>
    </p:spTree>
    <p:extLst>
      <p:ext uri="{BB962C8B-B14F-4D97-AF65-F5344CB8AC3E}">
        <p14:creationId xmlns:p14="http://schemas.microsoft.com/office/powerpoint/2010/main" val="230465510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err="1" smtClean="0">
                <a:latin typeface="Times New Roman" panose="02020603050405020304" pitchFamily="18" charset="0"/>
                <a:cs typeface="Times New Roman" panose="02020603050405020304" pitchFamily="18" charset="0"/>
              </a:rPr>
              <a:t>ÇIkar</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çatIşmasI</a:t>
            </a:r>
            <a:r>
              <a:rPr lang="tr-TR" dirty="0" smtClean="0">
                <a:latin typeface="Times New Roman" panose="02020603050405020304" pitchFamily="18" charset="0"/>
                <a:cs typeface="Times New Roman" panose="02020603050405020304" pitchFamily="18" charset="0"/>
              </a:rPr>
              <a:t> NEDİR?</a:t>
            </a:r>
            <a:endParaRPr lang="tr-TR"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normAutofit/>
          </a:bodyPr>
          <a:lstStyle/>
          <a:p>
            <a:r>
              <a:rPr lang="tr-TR" altLang="tr-TR" sz="2000" dirty="0">
                <a:latin typeface="Times New Roman" panose="02020603050405020304" pitchFamily="18" charset="0"/>
                <a:cs typeface="Times New Roman" panose="02020603050405020304" pitchFamily="18" charset="0"/>
              </a:rPr>
              <a:t>Çıkar </a:t>
            </a:r>
            <a:r>
              <a:rPr lang="tr-TR" altLang="tr-TR" sz="2000" dirty="0">
                <a:latin typeface="Times New Roman" panose="02020603050405020304" pitchFamily="18" charset="0"/>
                <a:cs typeface="Times New Roman" panose="02020603050405020304" pitchFamily="18" charset="0"/>
              </a:rPr>
              <a:t>çatışması </a:t>
            </a:r>
            <a:r>
              <a:rPr lang="tr-TR" altLang="tr-TR" sz="2000" dirty="0">
                <a:latin typeface="Times New Roman" panose="02020603050405020304" pitchFamily="18" charset="0"/>
                <a:cs typeface="Times New Roman" panose="02020603050405020304" pitchFamily="18" charset="0"/>
              </a:rPr>
              <a:t>yanlış ya da olağandışı bir durum değildir!</a:t>
            </a:r>
            <a:endParaRPr lang="tr-TR" sz="2000" dirty="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12"/>
          </p:nvPr>
        </p:nvSpPr>
        <p:spPr/>
        <p:txBody>
          <a:bodyPr/>
          <a:lstStyle/>
          <a:p>
            <a:fld id="{3102D4DE-D690-1A4D-84F8-F211D2C4A6FA}" type="slidenum">
              <a:rPr lang="sl-SI" smtClean="0"/>
              <a:pPr/>
              <a:t>6</a:t>
            </a:fld>
            <a:endParaRPr lang="sl-SI"/>
          </a:p>
        </p:txBody>
      </p:sp>
      <p:pic>
        <p:nvPicPr>
          <p:cNvPr id="7"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499301" y="3012071"/>
            <a:ext cx="2238375" cy="19073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Dikdörtgen 7"/>
          <p:cNvSpPr/>
          <p:nvPr/>
        </p:nvSpPr>
        <p:spPr>
          <a:xfrm>
            <a:off x="4894333" y="4772794"/>
            <a:ext cx="4572000" cy="707886"/>
          </a:xfrm>
          <a:prstGeom prst="rect">
            <a:avLst/>
          </a:prstGeom>
        </p:spPr>
        <p:txBody>
          <a:bodyPr>
            <a:spAutoFit/>
          </a:bodyPr>
          <a:lstStyle/>
          <a:p>
            <a:pPr>
              <a:defRPr/>
            </a:pPr>
            <a:r>
              <a:rPr lang="tr-TR" sz="2000" dirty="0"/>
              <a:t>Evladım, </a:t>
            </a:r>
            <a:r>
              <a:rPr lang="tr-TR" sz="2000" dirty="0"/>
              <a:t>bir işe </a:t>
            </a:r>
            <a:r>
              <a:rPr lang="tr-TR" sz="2000" dirty="0"/>
              <a:t>girerken kayırılırsan </a:t>
            </a:r>
            <a:r>
              <a:rPr lang="tr-TR" sz="2000" dirty="0"/>
              <a:t>buna </a:t>
            </a:r>
            <a:r>
              <a:rPr lang="tr-TR" sz="2000" b="1" i="1" dirty="0"/>
              <a:t>şans</a:t>
            </a:r>
            <a:r>
              <a:rPr lang="tr-TR" sz="2000" dirty="0"/>
              <a:t> deriz!</a:t>
            </a:r>
          </a:p>
        </p:txBody>
      </p:sp>
    </p:spTree>
    <p:extLst>
      <p:ext uri="{BB962C8B-B14F-4D97-AF65-F5344CB8AC3E}">
        <p14:creationId xmlns:p14="http://schemas.microsoft.com/office/powerpoint/2010/main" val="313676016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sz="half" idx="2"/>
          </p:nvPr>
        </p:nvSpPr>
        <p:spPr>
          <a:xfrm>
            <a:off x="5748042" y="1971580"/>
            <a:ext cx="3676374" cy="3712464"/>
          </a:xfrm>
        </p:spPr>
        <p:txBody>
          <a:bodyPr>
            <a:normAutofit fontScale="25000" lnSpcReduction="20000"/>
          </a:bodyPr>
          <a:lstStyle/>
          <a:p>
            <a:pPr>
              <a:lnSpc>
                <a:spcPct val="120000"/>
              </a:lnSpc>
            </a:pPr>
            <a:r>
              <a:rPr lang="tr-TR" sz="5100" i="1" dirty="0">
                <a:latin typeface="Times New Roman" panose="02020603050405020304" pitchFamily="18" charset="0"/>
                <a:cs typeface="Times New Roman" panose="02020603050405020304" pitchFamily="18" charset="0"/>
              </a:rPr>
              <a:t>	</a:t>
            </a:r>
            <a:r>
              <a:rPr lang="tr-TR" sz="8000" i="1" dirty="0">
                <a:latin typeface="Times New Roman" panose="02020603050405020304" pitchFamily="18" charset="0"/>
                <a:cs typeface="Times New Roman" panose="02020603050405020304" pitchFamily="18" charset="0"/>
              </a:rPr>
              <a:t>Çıkar </a:t>
            </a:r>
            <a:r>
              <a:rPr lang="tr-TR" sz="8000" i="1" dirty="0">
                <a:latin typeface="Times New Roman" panose="02020603050405020304" pitchFamily="18" charset="0"/>
                <a:cs typeface="Times New Roman" panose="02020603050405020304" pitchFamily="18" charset="0"/>
              </a:rPr>
              <a:t>çatışması genel </a:t>
            </a:r>
            <a:r>
              <a:rPr lang="tr-TR" sz="8000" i="1" dirty="0">
                <a:latin typeface="Times New Roman" panose="02020603050405020304" pitchFamily="18" charset="0"/>
                <a:cs typeface="Times New Roman" panose="02020603050405020304" pitchFamily="18" charset="0"/>
              </a:rPr>
              <a:t>olarak “siyasetçiler </a:t>
            </a:r>
            <a:r>
              <a:rPr lang="tr-TR" sz="8000" i="1" dirty="0">
                <a:latin typeface="Times New Roman" panose="02020603050405020304" pitchFamily="18" charset="0"/>
                <a:cs typeface="Times New Roman" panose="02020603050405020304" pitchFamily="18" charset="0"/>
              </a:rPr>
              <a:t>de dahil olmak </a:t>
            </a:r>
            <a:r>
              <a:rPr lang="tr-TR" sz="8000" i="1" dirty="0">
                <a:latin typeface="Times New Roman" panose="02020603050405020304" pitchFamily="18" charset="0"/>
                <a:cs typeface="Times New Roman" panose="02020603050405020304" pitchFamily="18" charset="0"/>
              </a:rPr>
              <a:t>üzere görevi </a:t>
            </a:r>
            <a:r>
              <a:rPr lang="tr-TR" sz="8000" i="1" dirty="0">
                <a:latin typeface="Times New Roman" panose="02020603050405020304" pitchFamily="18" charset="0"/>
                <a:cs typeface="Times New Roman" panose="02020603050405020304" pitchFamily="18" charset="0"/>
              </a:rPr>
              <a:t>nedeniyle </a:t>
            </a:r>
            <a:r>
              <a:rPr lang="tr-TR" sz="8000" i="1" dirty="0">
                <a:latin typeface="Times New Roman" panose="02020603050405020304" pitchFamily="18" charset="0"/>
                <a:cs typeface="Times New Roman" panose="02020603050405020304" pitchFamily="18" charset="0"/>
              </a:rPr>
              <a:t>güven duyulması gereken bir konumda  bulunan </a:t>
            </a:r>
            <a:r>
              <a:rPr lang="tr-TR" sz="8000" i="1" dirty="0">
                <a:latin typeface="Times New Roman" panose="02020603050405020304" pitchFamily="18" charset="0"/>
                <a:cs typeface="Times New Roman" panose="02020603050405020304" pitchFamily="18" charset="0"/>
              </a:rPr>
              <a:t>herhangi bir  </a:t>
            </a:r>
            <a:r>
              <a:rPr lang="tr-TR" sz="8000" i="1" dirty="0">
                <a:latin typeface="Times New Roman" panose="02020603050405020304" pitchFamily="18" charset="0"/>
                <a:cs typeface="Times New Roman" panose="02020603050405020304" pitchFamily="18" charset="0"/>
              </a:rPr>
              <a:t>kimsenin </a:t>
            </a:r>
            <a:r>
              <a:rPr lang="tr-TR" sz="8000" i="1" dirty="0">
                <a:latin typeface="Times New Roman" panose="02020603050405020304" pitchFamily="18" charset="0"/>
                <a:cs typeface="Times New Roman" panose="02020603050405020304" pitchFamily="18" charset="0"/>
              </a:rPr>
              <a:t>göreviyle ilgili </a:t>
            </a:r>
            <a:r>
              <a:rPr lang="tr-TR" sz="8000" i="1" dirty="0">
                <a:latin typeface="Times New Roman" panose="02020603050405020304" pitchFamily="18" charset="0"/>
                <a:cs typeface="Times New Roman" panose="02020603050405020304" pitchFamily="18" charset="0"/>
              </a:rPr>
              <a:t>çıkar </a:t>
            </a:r>
            <a:r>
              <a:rPr lang="tr-TR" sz="8000" i="1" dirty="0">
                <a:latin typeface="Times New Roman" panose="02020603050405020304" pitchFamily="18" charset="0"/>
                <a:cs typeface="Times New Roman" panose="02020603050405020304" pitchFamily="18" charset="0"/>
              </a:rPr>
              <a:t>(kamu yararı) ile </a:t>
            </a:r>
            <a:r>
              <a:rPr lang="tr-TR" sz="8000" i="1" dirty="0">
                <a:latin typeface="Times New Roman" panose="02020603050405020304" pitchFamily="18" charset="0"/>
                <a:cs typeface="Times New Roman" panose="02020603050405020304" pitchFamily="18" charset="0"/>
              </a:rPr>
              <a:t>kişisel </a:t>
            </a:r>
            <a:r>
              <a:rPr lang="tr-TR" sz="8000" i="1" dirty="0">
                <a:latin typeface="Times New Roman" panose="02020603050405020304" pitchFamily="18" charset="0"/>
                <a:cs typeface="Times New Roman" panose="02020603050405020304" pitchFamily="18" charset="0"/>
              </a:rPr>
              <a:t>çıkarı arasındaki </a:t>
            </a:r>
            <a:r>
              <a:rPr lang="tr-TR" sz="8000" i="1" dirty="0">
                <a:latin typeface="Times New Roman" panose="02020603050405020304" pitchFamily="18" charset="0"/>
                <a:cs typeface="Times New Roman" panose="02020603050405020304" pitchFamily="18" charset="0"/>
              </a:rPr>
              <a:t>çatışma </a:t>
            </a:r>
            <a:r>
              <a:rPr lang="tr-TR" sz="8000" i="1" dirty="0">
                <a:latin typeface="Times New Roman" panose="02020603050405020304" pitchFamily="18" charset="0"/>
                <a:cs typeface="Times New Roman" panose="02020603050405020304" pitchFamily="18" charset="0"/>
              </a:rPr>
              <a:t>durumudur.”</a:t>
            </a:r>
            <a:endParaRPr lang="tr-TR" sz="8000" dirty="0">
              <a:latin typeface="Times New Roman" panose="02020603050405020304" pitchFamily="18" charset="0"/>
              <a:cs typeface="Times New Roman" panose="02020603050405020304" pitchFamily="18" charset="0"/>
            </a:endParaRPr>
          </a:p>
          <a:p>
            <a:endParaRPr lang="tr-TR" dirty="0"/>
          </a:p>
        </p:txBody>
      </p:sp>
      <p:sp>
        <p:nvSpPr>
          <p:cNvPr id="4" name="Slayt Numarası Yer Tutucusu 3"/>
          <p:cNvSpPr>
            <a:spLocks noGrp="1"/>
          </p:cNvSpPr>
          <p:nvPr>
            <p:ph type="sldNum" sz="quarter" idx="12"/>
          </p:nvPr>
        </p:nvSpPr>
        <p:spPr/>
        <p:txBody>
          <a:bodyPr/>
          <a:lstStyle/>
          <a:p>
            <a:fld id="{3BCF19D7-6386-2643-94FA-2304B6068A21}" type="slidenum">
              <a:rPr lang="sl-SI" smtClean="0"/>
              <a:pPr/>
              <a:t>7</a:t>
            </a:fld>
            <a:endParaRPr lang="sl-SI"/>
          </a:p>
        </p:txBody>
      </p:sp>
      <p:sp>
        <p:nvSpPr>
          <p:cNvPr id="5" name="Başlık 4"/>
          <p:cNvSpPr>
            <a:spLocks noGrp="1"/>
          </p:cNvSpPr>
          <p:nvPr>
            <p:ph type="title"/>
          </p:nvPr>
        </p:nvSpPr>
        <p:spPr/>
        <p:txBody>
          <a:bodyPr/>
          <a:lstStyle/>
          <a:p>
            <a:r>
              <a:rPr lang="tr-TR" dirty="0" smtClean="0">
                <a:latin typeface="Times New Roman" panose="02020603050405020304" pitchFamily="18" charset="0"/>
                <a:cs typeface="Times New Roman" panose="02020603050405020304" pitchFamily="18" charset="0"/>
              </a:rPr>
              <a:t>ÇIKAR ÇATIŞMASI TANIMI</a:t>
            </a:r>
            <a:endParaRPr lang="tr-TR" dirty="0">
              <a:latin typeface="Times New Roman" panose="02020603050405020304" pitchFamily="18" charset="0"/>
              <a:cs typeface="Times New Roman" panose="02020603050405020304" pitchFamily="18" charset="0"/>
            </a:endParaRPr>
          </a:p>
        </p:txBody>
      </p:sp>
      <p:sp>
        <p:nvSpPr>
          <p:cNvPr id="7" name="İçerik Yer Tutucusu 6"/>
          <p:cNvSpPr>
            <a:spLocks noGrp="1"/>
          </p:cNvSpPr>
          <p:nvPr>
            <p:ph sz="half" idx="1"/>
          </p:nvPr>
        </p:nvSpPr>
        <p:spPr>
          <a:xfrm>
            <a:off x="2584057" y="4928050"/>
            <a:ext cx="3101749" cy="178024"/>
          </a:xfrm>
        </p:spPr>
        <p:txBody>
          <a:bodyPr>
            <a:normAutofit fontScale="25000" lnSpcReduction="20000"/>
          </a:bodyPr>
          <a:lstStyle/>
          <a:p>
            <a:r>
              <a:rPr lang="tr-TR" sz="6400" dirty="0">
                <a:latin typeface="Times New Roman" panose="02020603050405020304" pitchFamily="18" charset="0"/>
                <a:cs typeface="Times New Roman" panose="02020603050405020304" pitchFamily="18" charset="0"/>
              </a:rPr>
              <a:t>Kamu Özel ortaklığı</a:t>
            </a:r>
          </a:p>
          <a:p>
            <a:endParaRPr lang="tr-TR" dirty="0"/>
          </a:p>
          <a:p>
            <a:endParaRPr lang="tr-TR" dirty="0" smtClean="0"/>
          </a:p>
          <a:p>
            <a:endParaRPr lang="tr-TR" dirty="0"/>
          </a:p>
          <a:p>
            <a:endParaRPr lang="tr-TR" dirty="0" smtClean="0"/>
          </a:p>
          <a:p>
            <a:endParaRPr lang="tr-TR" dirty="0"/>
          </a:p>
          <a:p>
            <a:r>
              <a:rPr lang="tr-TR" dirty="0" smtClean="0"/>
              <a:t>mu-özel ortaklığı</a:t>
            </a:r>
          </a:p>
          <a:p>
            <a:endParaRPr lang="tr-TR" dirty="0"/>
          </a:p>
        </p:txBody>
      </p:sp>
      <p:pic>
        <p:nvPicPr>
          <p:cNvPr id="9" name="Picture 2" descr="http://www.yenidemokratgenclik.com/site/images/stories/arton33.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19320" y="1807632"/>
            <a:ext cx="2857500" cy="30287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6116249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latin typeface="Times New Roman" panose="02020603050405020304" pitchFamily="18" charset="0"/>
                <a:cs typeface="Times New Roman" panose="02020603050405020304" pitchFamily="18" charset="0"/>
              </a:rPr>
              <a:t>HANGİ ÇIKARLAR (Özel ve kamu)</a:t>
            </a:r>
            <a:endParaRPr lang="tr-TR" dirty="0">
              <a:latin typeface="Times New Roman" panose="02020603050405020304" pitchFamily="18" charset="0"/>
              <a:cs typeface="Times New Roman" panose="02020603050405020304" pitchFamily="18" charset="0"/>
            </a:endParaRPr>
          </a:p>
        </p:txBody>
      </p:sp>
      <p:sp>
        <p:nvSpPr>
          <p:cNvPr id="3" name="İçerik Yer Tutucusu 2"/>
          <p:cNvSpPr>
            <a:spLocks noGrp="1"/>
          </p:cNvSpPr>
          <p:nvPr>
            <p:ph idx="1"/>
          </p:nvPr>
        </p:nvSpPr>
        <p:spPr/>
        <p:txBody>
          <a:bodyPr>
            <a:normAutofit/>
          </a:bodyPr>
          <a:lstStyle/>
          <a:p>
            <a:pPr>
              <a:defRPr/>
            </a:pPr>
            <a:r>
              <a:rPr lang="tr-TR" sz="2000" dirty="0">
                <a:latin typeface="Times New Roman" panose="02020603050405020304" pitchFamily="18" charset="0"/>
                <a:cs typeface="Times New Roman" panose="02020603050405020304" pitchFamily="18" charset="0"/>
              </a:rPr>
              <a:t>1. Kamu görevlilerinin resmi görevlerini tarafsız ve nesnel olarak yerine getirmelerini etkileyen ya da etkiliyormuş gibi </a:t>
            </a:r>
            <a:r>
              <a:rPr lang="tr-TR" sz="2000" dirty="0">
                <a:latin typeface="Times New Roman" panose="02020603050405020304" pitchFamily="18" charset="0"/>
                <a:cs typeface="Times New Roman" panose="02020603050405020304" pitchFamily="18" charset="0"/>
              </a:rPr>
              <a:t>görünen </a:t>
            </a:r>
            <a:r>
              <a:rPr lang="tr-TR" sz="2000" dirty="0">
                <a:latin typeface="Times New Roman" panose="02020603050405020304" pitchFamily="18" charset="0"/>
                <a:cs typeface="Times New Roman" panose="02020603050405020304" pitchFamily="18" charset="0"/>
              </a:rPr>
              <a:t>kişisel çıkarlar</a:t>
            </a:r>
          </a:p>
          <a:p>
            <a:pPr>
              <a:defRPr/>
            </a:pPr>
            <a:r>
              <a:rPr lang="tr-TR" sz="2000" dirty="0">
                <a:latin typeface="Times New Roman" panose="02020603050405020304" pitchFamily="18" charset="0"/>
                <a:cs typeface="Times New Roman" panose="02020603050405020304" pitchFamily="18" charset="0"/>
              </a:rPr>
              <a:t>2</a:t>
            </a:r>
            <a:r>
              <a:rPr lang="tr-TR" sz="2000" dirty="0">
                <a:latin typeface="Times New Roman" panose="02020603050405020304" pitchFamily="18" charset="0"/>
                <a:cs typeface="Times New Roman" panose="02020603050405020304" pitchFamily="18" charset="0"/>
              </a:rPr>
              <a:t>. Kamu görevlilerinin </a:t>
            </a:r>
            <a:r>
              <a:rPr lang="tr-TR" sz="2000" dirty="0">
                <a:latin typeface="Times New Roman" panose="02020603050405020304" pitchFamily="18" charset="0"/>
                <a:cs typeface="Times New Roman" panose="02020603050405020304" pitchFamily="18" charset="0"/>
              </a:rPr>
              <a:t>kamu görevi çerçevesinde kendisine</a:t>
            </a:r>
            <a:r>
              <a:rPr lang="tr-TR" sz="2000" dirty="0">
                <a:latin typeface="Times New Roman" panose="02020603050405020304" pitchFamily="18" charset="0"/>
                <a:cs typeface="Times New Roman" panose="02020603050405020304" pitchFamily="18" charset="0"/>
              </a:rPr>
              <a:t>, ailesine, yakın akrabalarına, arkadaşlarına ya da iş bağlantısı veya siyasi ilişki içerisinde olduğu kişi ya da kuruluşlara sağlanan her türlü menfaati … ve onlarla ilgili mali ya da diğer türlerdeki her türlü </a:t>
            </a:r>
            <a:r>
              <a:rPr lang="tr-TR" sz="2000" dirty="0">
                <a:latin typeface="Times New Roman" panose="02020603050405020304" pitchFamily="18" charset="0"/>
                <a:cs typeface="Times New Roman" panose="02020603050405020304" pitchFamily="18" charset="0"/>
              </a:rPr>
              <a:t>yükümlülüğü</a:t>
            </a:r>
            <a:endParaRPr lang="tr-TR" sz="2000" dirty="0">
              <a:latin typeface="Times New Roman" panose="02020603050405020304" pitchFamily="18" charset="0"/>
              <a:cs typeface="Times New Roman" panose="02020603050405020304" pitchFamily="18" charset="0"/>
            </a:endParaRPr>
          </a:p>
        </p:txBody>
      </p:sp>
      <p:sp>
        <p:nvSpPr>
          <p:cNvPr id="4" name="Slayt Numarası Yer Tutucusu 3"/>
          <p:cNvSpPr>
            <a:spLocks noGrp="1"/>
          </p:cNvSpPr>
          <p:nvPr>
            <p:ph type="sldNum" sz="quarter" idx="12"/>
          </p:nvPr>
        </p:nvSpPr>
        <p:spPr/>
        <p:txBody>
          <a:bodyPr/>
          <a:lstStyle/>
          <a:p>
            <a:fld id="{3102D4DE-D690-1A4D-84F8-F211D2C4A6FA}" type="slidenum">
              <a:rPr lang="sl-SI" smtClean="0"/>
              <a:pPr/>
              <a:t>8</a:t>
            </a:fld>
            <a:endParaRPr lang="sl-SI"/>
          </a:p>
        </p:txBody>
      </p:sp>
    </p:spTree>
    <p:extLst>
      <p:ext uri="{BB962C8B-B14F-4D97-AF65-F5344CB8AC3E}">
        <p14:creationId xmlns:p14="http://schemas.microsoft.com/office/powerpoint/2010/main" val="79308171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sz="half" idx="2"/>
          </p:nvPr>
        </p:nvSpPr>
        <p:spPr>
          <a:xfrm>
            <a:off x="5804688" y="2001288"/>
            <a:ext cx="4120351" cy="3712464"/>
          </a:xfrm>
        </p:spPr>
        <p:txBody>
          <a:bodyPr>
            <a:normAutofit fontScale="77500" lnSpcReduction="20000"/>
          </a:bodyPr>
          <a:lstStyle/>
          <a:p>
            <a:pPr>
              <a:defRPr/>
            </a:pPr>
            <a:r>
              <a:rPr lang="tr-TR" b="0" dirty="0">
                <a:latin typeface="Times New Roman" panose="02020603050405020304" pitchFamily="18" charset="0"/>
                <a:cs typeface="Times New Roman" panose="02020603050405020304" pitchFamily="18" charset="0"/>
              </a:rPr>
              <a:t>1. Kamu görevlilerinin resmi görevlerini tarafsız ve nesnel olarak yerine getirmelerini etkileyen ya da etkiliyormuş gibi görünen kişisel çıkarlar</a:t>
            </a:r>
          </a:p>
          <a:p>
            <a:pPr>
              <a:defRPr/>
            </a:pPr>
            <a:r>
              <a:rPr lang="tr-TR" b="0" dirty="0">
                <a:latin typeface="Times New Roman" panose="02020603050405020304" pitchFamily="18" charset="0"/>
                <a:cs typeface="Times New Roman" panose="02020603050405020304" pitchFamily="18" charset="0"/>
              </a:rPr>
              <a:t>2. Kamu görevlilerinin kamu görevi çerçevesinde kendisine, ailesine, yakın akrabalarına, arkadaşlarına ya da iş bağlantısı veya siyasi ilişki içerisinde olduğu kişi ya da kuruluşlara sağlanan her türlü menfaati … ve onlarla ilgili mali ya da diğer türlerdeki her türlü yükümlülüğü</a:t>
            </a:r>
          </a:p>
          <a:p>
            <a:endParaRPr lang="tr-TR" dirty="0"/>
          </a:p>
        </p:txBody>
      </p:sp>
      <p:sp>
        <p:nvSpPr>
          <p:cNvPr id="4" name="Slayt Numarası Yer Tutucusu 3"/>
          <p:cNvSpPr>
            <a:spLocks noGrp="1"/>
          </p:cNvSpPr>
          <p:nvPr>
            <p:ph type="sldNum" sz="quarter" idx="12"/>
          </p:nvPr>
        </p:nvSpPr>
        <p:spPr/>
        <p:txBody>
          <a:bodyPr/>
          <a:lstStyle/>
          <a:p>
            <a:fld id="{3BCF19D7-6386-2643-94FA-2304B6068A21}" type="slidenum">
              <a:rPr lang="sl-SI" smtClean="0"/>
              <a:pPr/>
              <a:t>9</a:t>
            </a:fld>
            <a:endParaRPr lang="sl-SI"/>
          </a:p>
        </p:txBody>
      </p:sp>
      <p:sp>
        <p:nvSpPr>
          <p:cNvPr id="5" name="Başlık 4"/>
          <p:cNvSpPr>
            <a:spLocks noGrp="1"/>
          </p:cNvSpPr>
          <p:nvPr>
            <p:ph type="title"/>
          </p:nvPr>
        </p:nvSpPr>
        <p:spPr/>
        <p:txBody>
          <a:bodyPr/>
          <a:lstStyle/>
          <a:p>
            <a:r>
              <a:rPr lang="tr-TR" dirty="0">
                <a:latin typeface="Times New Roman" panose="02020603050405020304" pitchFamily="18" charset="0"/>
                <a:cs typeface="Times New Roman" panose="02020603050405020304" pitchFamily="18" charset="0"/>
              </a:rPr>
              <a:t>HANGİ ÇIKARLAR (Özel ve kamu)</a:t>
            </a:r>
            <a:endParaRPr lang="tr-TR" dirty="0"/>
          </a:p>
        </p:txBody>
      </p:sp>
      <p:pic>
        <p:nvPicPr>
          <p:cNvPr id="5122" name="Picture 2"/>
          <p:cNvPicPr>
            <a:picLocks noGrp="1" noChangeAspect="1" noChangeArrowheads="1"/>
          </p:cNvPicPr>
          <p:nvPr>
            <p:ph sz="half" idx="1"/>
          </p:nvPr>
        </p:nvPicPr>
        <p:blipFill>
          <a:blip r:embed="rId2" cstate="print">
            <a:extLst>
              <a:ext uri="{28A0092B-C50C-407E-A947-70E740481C1C}">
                <a14:useLocalDpi xmlns:a14="http://schemas.microsoft.com/office/drawing/2010/main" val="0"/>
              </a:ext>
            </a:extLst>
          </a:blip>
          <a:srcRect/>
          <a:stretch>
            <a:fillRect/>
          </a:stretch>
        </p:blipFill>
        <p:spPr bwMode="auto">
          <a:xfrm>
            <a:off x="2346325" y="2782938"/>
            <a:ext cx="3200400" cy="210651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355376203"/>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530</Words>
  <Application>Microsoft Office PowerPoint</Application>
  <PresentationFormat>Geniş ekran</PresentationFormat>
  <Paragraphs>86</Paragraphs>
  <Slides>16</Slides>
  <Notes>1</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16</vt:i4>
      </vt:variant>
    </vt:vector>
  </HeadingPairs>
  <TitlesOfParts>
    <vt:vector size="22" baseType="lpstr">
      <vt:lpstr>Arial</vt:lpstr>
      <vt:lpstr>Calibri</vt:lpstr>
      <vt:lpstr>Calibri Light</vt:lpstr>
      <vt:lpstr>Times New Roman</vt:lpstr>
      <vt:lpstr>Times New Roman Tur</vt:lpstr>
      <vt:lpstr>Office Teması</vt:lpstr>
      <vt:lpstr>Çıkar Çatışması ve Etİk </vt:lpstr>
      <vt:lpstr>Göreve Başlama</vt:lpstr>
      <vt:lpstr>GÖREV TANIMI, YETKİ VE SORUMLULUK</vt:lpstr>
      <vt:lpstr>ETİK DAVRANIŞ</vt:lpstr>
      <vt:lpstr>ETİK DAVRANIŞ, kamu yararI VE kamusal GÜVEN</vt:lpstr>
      <vt:lpstr>ÇIkar çatIşmasI NEDİR?</vt:lpstr>
      <vt:lpstr>ÇIKAR ÇATIŞMASI TANIMI</vt:lpstr>
      <vt:lpstr>HANGİ ÇIKARLAR (Özel ve kamu)</vt:lpstr>
      <vt:lpstr>HANGİ ÇIKARLAR (Özel ve kamu)</vt:lpstr>
      <vt:lpstr>HANGİ ÇIKARLAR (Kamu – KAMU)</vt:lpstr>
      <vt:lpstr>ÇIKAR ÇATIŞMASI TÜRLER</vt:lpstr>
      <vt:lpstr>ÇIKAR ÇATIŞMASI KATEGORİLERİ</vt:lpstr>
      <vt:lpstr>ÇIKAR ÇATIŞMASI VE ETİK İLİŞKİSİ</vt:lpstr>
      <vt:lpstr>BİR ÖRNEK OLAY</vt:lpstr>
      <vt:lpstr>ÇIKAR ÇATIŞMASI İLE İLGİLİ DÜZENLEMELER</vt:lpstr>
      <vt:lpstr>ÇIKAR ÇATIŞMASINA KARŞI NE YAPABİLİRSİNİZ?</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Çıkar Çatışması ve Etİk </dc:title>
  <dc:creator>ASUS-PC</dc:creator>
  <cp:lastModifiedBy>ASUS-PC</cp:lastModifiedBy>
  <cp:revision>1</cp:revision>
  <dcterms:created xsi:type="dcterms:W3CDTF">2017-07-31T07:11:31Z</dcterms:created>
  <dcterms:modified xsi:type="dcterms:W3CDTF">2017-07-31T07:11:54Z</dcterms:modified>
</cp:coreProperties>
</file>