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4" r:id="rId1"/>
  </p:sldMasterIdLst>
  <p:sldIdLst>
    <p:sldId id="256" r:id="rId2"/>
    <p:sldId id="278" r:id="rId3"/>
    <p:sldId id="320" r:id="rId4"/>
    <p:sldId id="284" r:id="rId5"/>
    <p:sldId id="282" r:id="rId6"/>
    <p:sldId id="261" r:id="rId7"/>
    <p:sldId id="280" r:id="rId8"/>
    <p:sldId id="285" r:id="rId9"/>
    <p:sldId id="316" r:id="rId10"/>
    <p:sldId id="257" r:id="rId11"/>
    <p:sldId id="317" r:id="rId12"/>
    <p:sldId id="313" r:id="rId13"/>
    <p:sldId id="321" r:id="rId14"/>
    <p:sldId id="318" r:id="rId15"/>
    <p:sldId id="262" r:id="rId16"/>
    <p:sldId id="298" r:id="rId17"/>
    <p:sldId id="299" r:id="rId18"/>
    <p:sldId id="297" r:id="rId19"/>
    <p:sldId id="301" r:id="rId20"/>
    <p:sldId id="302" r:id="rId21"/>
    <p:sldId id="314" r:id="rId22"/>
    <p:sldId id="286" r:id="rId23"/>
    <p:sldId id="287" r:id="rId24"/>
    <p:sldId id="288" r:id="rId25"/>
    <p:sldId id="303" r:id="rId26"/>
    <p:sldId id="291" r:id="rId27"/>
    <p:sldId id="304" r:id="rId28"/>
    <p:sldId id="289" r:id="rId29"/>
    <p:sldId id="293" r:id="rId30"/>
    <p:sldId id="294" r:id="rId31"/>
    <p:sldId id="315" r:id="rId32"/>
    <p:sldId id="305" r:id="rId33"/>
    <p:sldId id="306" r:id="rId34"/>
    <p:sldId id="307" r:id="rId35"/>
    <p:sldId id="308" r:id="rId36"/>
    <p:sldId id="309" r:id="rId37"/>
    <p:sldId id="310" r:id="rId38"/>
    <p:sldId id="322" r:id="rId3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59A2B84-FB14-4C43-A5D2-6E27DC4B41B6}"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tr-TR"/>
        </a:p>
      </dgm:t>
    </dgm:pt>
    <dgm:pt modelId="{43CD74A2-9B75-4AD4-8574-BBE10930843F}">
      <dgm:prSet phldrT="[Metin]"/>
      <dgm:spPr/>
      <dgm:t>
        <a:bodyPr/>
        <a:lstStyle/>
        <a:p>
          <a:r>
            <a:rPr lang="tr-TR" dirty="0" smtClean="0"/>
            <a:t>Yönetim Kuruluna </a:t>
          </a:r>
          <a:endParaRPr lang="tr-TR" dirty="0"/>
        </a:p>
      </dgm:t>
    </dgm:pt>
    <dgm:pt modelId="{CAD4F9F6-DF92-4D8E-AA1B-3CD3ED095EC7}" type="parTrans" cxnId="{1596A93F-B627-4D31-8A39-82D9A7D691DD}">
      <dgm:prSet/>
      <dgm:spPr/>
      <dgm:t>
        <a:bodyPr/>
        <a:lstStyle/>
        <a:p>
          <a:endParaRPr lang="tr-TR"/>
        </a:p>
      </dgm:t>
    </dgm:pt>
    <dgm:pt modelId="{A49E9193-4A5E-4ED2-AC90-F191AF0F292C}" type="sibTrans" cxnId="{1596A93F-B627-4D31-8A39-82D9A7D691DD}">
      <dgm:prSet/>
      <dgm:spPr/>
      <dgm:t>
        <a:bodyPr/>
        <a:lstStyle/>
        <a:p>
          <a:endParaRPr lang="tr-TR"/>
        </a:p>
      </dgm:t>
    </dgm:pt>
    <dgm:pt modelId="{C23DC587-9BAC-40CB-9A8E-C9EEFC2E44B5}">
      <dgm:prSet phldrT="[Metin]"/>
      <dgm:spPr/>
      <dgm:t>
        <a:bodyPr/>
        <a:lstStyle/>
        <a:p>
          <a:r>
            <a:rPr lang="tr-TR" dirty="0" smtClean="0"/>
            <a:t>Genel Kuruldan Önce</a:t>
          </a:r>
          <a:endParaRPr lang="tr-TR" dirty="0"/>
        </a:p>
      </dgm:t>
    </dgm:pt>
    <dgm:pt modelId="{45304516-6491-4963-AFEB-E279A54EFA7E}" type="parTrans" cxnId="{260326F2-06A2-4C18-B087-EB7936CAFFE8}">
      <dgm:prSet/>
      <dgm:spPr/>
      <dgm:t>
        <a:bodyPr/>
        <a:lstStyle/>
        <a:p>
          <a:endParaRPr lang="tr-TR"/>
        </a:p>
      </dgm:t>
    </dgm:pt>
    <dgm:pt modelId="{EE704118-9277-4EDA-AFF5-CDA264038240}" type="sibTrans" cxnId="{260326F2-06A2-4C18-B087-EB7936CAFFE8}">
      <dgm:prSet/>
      <dgm:spPr/>
      <dgm:t>
        <a:bodyPr/>
        <a:lstStyle/>
        <a:p>
          <a:endParaRPr lang="tr-TR"/>
        </a:p>
      </dgm:t>
    </dgm:pt>
    <dgm:pt modelId="{E1DAAAC1-2A22-423E-BF84-831C6233B9F3}">
      <dgm:prSet phldrT="[Metin]"/>
      <dgm:spPr/>
      <dgm:t>
        <a:bodyPr/>
        <a:lstStyle/>
        <a:p>
          <a:r>
            <a:rPr lang="tr-TR" dirty="0" smtClean="0"/>
            <a:t>30 gün içinde </a:t>
          </a:r>
          <a:endParaRPr lang="tr-TR" dirty="0"/>
        </a:p>
      </dgm:t>
    </dgm:pt>
    <dgm:pt modelId="{7A2995CA-5DCC-47D0-A9B2-1F7BAC1F3214}" type="parTrans" cxnId="{B272EFB5-4C35-4D7B-B6A0-B2F622A42797}">
      <dgm:prSet/>
      <dgm:spPr/>
      <dgm:t>
        <a:bodyPr/>
        <a:lstStyle/>
        <a:p>
          <a:endParaRPr lang="tr-TR"/>
        </a:p>
      </dgm:t>
    </dgm:pt>
    <dgm:pt modelId="{1402137B-0CA7-480D-97AE-34309FEF8606}" type="sibTrans" cxnId="{B272EFB5-4C35-4D7B-B6A0-B2F622A42797}">
      <dgm:prSet/>
      <dgm:spPr/>
      <dgm:t>
        <a:bodyPr/>
        <a:lstStyle/>
        <a:p>
          <a:endParaRPr lang="tr-TR"/>
        </a:p>
      </dgm:t>
    </dgm:pt>
    <dgm:pt modelId="{AB2ECEAB-E5BF-4E29-9C86-E4E130D50C95}">
      <dgm:prSet phldrT="[Metin]"/>
      <dgm:spPr/>
      <dgm:t>
        <a:bodyPr/>
        <a:lstStyle/>
        <a:p>
          <a:r>
            <a:rPr lang="tr-TR" dirty="0" smtClean="0"/>
            <a:t>BDY 34</a:t>
          </a:r>
          <a:endParaRPr lang="tr-TR" dirty="0"/>
        </a:p>
      </dgm:t>
    </dgm:pt>
    <dgm:pt modelId="{ADC9905F-547C-4C56-B8C9-C9B8E4C7D1C3}" type="parTrans" cxnId="{48A96DCA-BE8B-41A9-A7E6-73BB118A75DF}">
      <dgm:prSet/>
      <dgm:spPr/>
      <dgm:t>
        <a:bodyPr/>
        <a:lstStyle/>
        <a:p>
          <a:endParaRPr lang="tr-TR"/>
        </a:p>
      </dgm:t>
    </dgm:pt>
    <dgm:pt modelId="{43680639-D079-4C45-9692-A9A543A4E0FF}" type="sibTrans" cxnId="{48A96DCA-BE8B-41A9-A7E6-73BB118A75DF}">
      <dgm:prSet/>
      <dgm:spPr/>
      <dgm:t>
        <a:bodyPr/>
        <a:lstStyle/>
        <a:p>
          <a:endParaRPr lang="tr-TR"/>
        </a:p>
      </dgm:t>
    </dgm:pt>
    <dgm:pt modelId="{1F94710A-8046-46FD-8B66-F8886D87D2C5}">
      <dgm:prSet phldrT="[Metin]"/>
      <dgm:spPr/>
      <dgm:t>
        <a:bodyPr/>
        <a:lstStyle/>
        <a:p>
          <a:r>
            <a:rPr lang="tr-TR" dirty="0" smtClean="0"/>
            <a:t>TTK-402, 407</a:t>
          </a:r>
          <a:endParaRPr lang="tr-TR" dirty="0"/>
        </a:p>
      </dgm:t>
    </dgm:pt>
    <dgm:pt modelId="{BEBECF9E-4D82-4310-B293-D298F59A5050}" type="sibTrans" cxnId="{40CE0756-01B1-40E1-9946-6BC067B6BD99}">
      <dgm:prSet/>
      <dgm:spPr/>
      <dgm:t>
        <a:bodyPr/>
        <a:lstStyle/>
        <a:p>
          <a:endParaRPr lang="tr-TR"/>
        </a:p>
      </dgm:t>
    </dgm:pt>
    <dgm:pt modelId="{15DFDE42-240E-46D3-B156-4F2C94961B45}" type="parTrans" cxnId="{40CE0756-01B1-40E1-9946-6BC067B6BD99}">
      <dgm:prSet/>
      <dgm:spPr/>
      <dgm:t>
        <a:bodyPr/>
        <a:lstStyle/>
        <a:p>
          <a:endParaRPr lang="tr-TR"/>
        </a:p>
      </dgm:t>
    </dgm:pt>
    <dgm:pt modelId="{C6A90C43-0099-4A37-B800-787FAD9A24F7}">
      <dgm:prSet phldrT="[Metin]"/>
      <dgm:spPr/>
      <dgm:t>
        <a:bodyPr/>
        <a:lstStyle/>
        <a:p>
          <a:r>
            <a:rPr lang="tr-TR" dirty="0" smtClean="0"/>
            <a:t>KGK</a:t>
          </a:r>
          <a:endParaRPr lang="tr-TR" dirty="0"/>
        </a:p>
      </dgm:t>
    </dgm:pt>
    <dgm:pt modelId="{29A53907-2DDB-4073-B57F-5125BAE8DD30}" type="sibTrans" cxnId="{835C33D8-2FBD-4BB2-BD60-1E49DA10BECD}">
      <dgm:prSet/>
      <dgm:spPr/>
      <dgm:t>
        <a:bodyPr/>
        <a:lstStyle/>
        <a:p>
          <a:endParaRPr lang="tr-TR"/>
        </a:p>
      </dgm:t>
    </dgm:pt>
    <dgm:pt modelId="{02A919CC-044C-4A63-8E8D-05230B443529}" type="parTrans" cxnId="{835C33D8-2FBD-4BB2-BD60-1E49DA10BECD}">
      <dgm:prSet/>
      <dgm:spPr/>
      <dgm:t>
        <a:bodyPr/>
        <a:lstStyle/>
        <a:p>
          <a:endParaRPr lang="tr-TR"/>
        </a:p>
      </dgm:t>
    </dgm:pt>
    <dgm:pt modelId="{C0F2DB5A-3C8F-40DF-B763-64E453F94102}" type="pres">
      <dgm:prSet presAssocID="{B59A2B84-FB14-4C43-A5D2-6E27DC4B41B6}" presName="Name0" presStyleCnt="0">
        <dgm:presLayoutVars>
          <dgm:chPref val="3"/>
          <dgm:dir/>
          <dgm:animLvl val="lvl"/>
          <dgm:resizeHandles/>
        </dgm:presLayoutVars>
      </dgm:prSet>
      <dgm:spPr/>
      <dgm:t>
        <a:bodyPr/>
        <a:lstStyle/>
        <a:p>
          <a:endParaRPr lang="tr-TR"/>
        </a:p>
      </dgm:t>
    </dgm:pt>
    <dgm:pt modelId="{295E4979-4519-436F-99BC-86B2E7596E56}" type="pres">
      <dgm:prSet presAssocID="{43CD74A2-9B75-4AD4-8574-BBE10930843F}" presName="horFlow" presStyleCnt="0"/>
      <dgm:spPr/>
    </dgm:pt>
    <dgm:pt modelId="{5E03120D-0750-416A-BB64-3A420BF49021}" type="pres">
      <dgm:prSet presAssocID="{43CD74A2-9B75-4AD4-8574-BBE10930843F}" presName="bigChev" presStyleLbl="node1" presStyleIdx="0" presStyleCnt="2"/>
      <dgm:spPr/>
      <dgm:t>
        <a:bodyPr/>
        <a:lstStyle/>
        <a:p>
          <a:endParaRPr lang="tr-TR"/>
        </a:p>
      </dgm:t>
    </dgm:pt>
    <dgm:pt modelId="{957C9E1A-E5A7-434E-9D77-3CCD7E920AFF}" type="pres">
      <dgm:prSet presAssocID="{45304516-6491-4963-AFEB-E279A54EFA7E}" presName="parTrans" presStyleCnt="0"/>
      <dgm:spPr/>
    </dgm:pt>
    <dgm:pt modelId="{AD773AE9-7B2E-449E-B069-FE52BD090238}" type="pres">
      <dgm:prSet presAssocID="{C23DC587-9BAC-40CB-9A8E-C9EEFC2E44B5}" presName="node" presStyleLbl="alignAccFollowNode1" presStyleIdx="0" presStyleCnt="4">
        <dgm:presLayoutVars>
          <dgm:bulletEnabled val="1"/>
        </dgm:presLayoutVars>
      </dgm:prSet>
      <dgm:spPr/>
      <dgm:t>
        <a:bodyPr/>
        <a:lstStyle/>
        <a:p>
          <a:endParaRPr lang="tr-TR"/>
        </a:p>
      </dgm:t>
    </dgm:pt>
    <dgm:pt modelId="{C7C514A2-E2B7-4C2D-AC1E-67010D0D7539}" type="pres">
      <dgm:prSet presAssocID="{EE704118-9277-4EDA-AFF5-CDA264038240}" presName="sibTrans" presStyleCnt="0"/>
      <dgm:spPr/>
    </dgm:pt>
    <dgm:pt modelId="{B55E8B4D-59C0-46D9-9548-0D398D3C70E2}" type="pres">
      <dgm:prSet presAssocID="{1F94710A-8046-46FD-8B66-F8886D87D2C5}" presName="node" presStyleLbl="alignAccFollowNode1" presStyleIdx="1" presStyleCnt="4">
        <dgm:presLayoutVars>
          <dgm:bulletEnabled val="1"/>
        </dgm:presLayoutVars>
      </dgm:prSet>
      <dgm:spPr/>
      <dgm:t>
        <a:bodyPr/>
        <a:lstStyle/>
        <a:p>
          <a:endParaRPr lang="tr-TR"/>
        </a:p>
      </dgm:t>
    </dgm:pt>
    <dgm:pt modelId="{046129F3-3237-438D-A619-4A95C6496EFC}" type="pres">
      <dgm:prSet presAssocID="{43CD74A2-9B75-4AD4-8574-BBE10930843F}" presName="vSp" presStyleCnt="0"/>
      <dgm:spPr/>
    </dgm:pt>
    <dgm:pt modelId="{24EBED96-0F4E-4A68-B406-0263F08E013B}" type="pres">
      <dgm:prSet presAssocID="{C6A90C43-0099-4A37-B800-787FAD9A24F7}" presName="horFlow" presStyleCnt="0"/>
      <dgm:spPr/>
    </dgm:pt>
    <dgm:pt modelId="{8819A239-3FC7-480C-915D-A273B96BC47C}" type="pres">
      <dgm:prSet presAssocID="{C6A90C43-0099-4A37-B800-787FAD9A24F7}" presName="bigChev" presStyleLbl="node1" presStyleIdx="1" presStyleCnt="2"/>
      <dgm:spPr/>
      <dgm:t>
        <a:bodyPr/>
        <a:lstStyle/>
        <a:p>
          <a:endParaRPr lang="tr-TR"/>
        </a:p>
      </dgm:t>
    </dgm:pt>
    <dgm:pt modelId="{7CD2ED06-1CD2-42D2-9CE9-1EDE070CFEEA}" type="pres">
      <dgm:prSet presAssocID="{7A2995CA-5DCC-47D0-A9B2-1F7BAC1F3214}" presName="parTrans" presStyleCnt="0"/>
      <dgm:spPr/>
    </dgm:pt>
    <dgm:pt modelId="{1FD12E5F-A17A-491B-8787-7878FCBE58E3}" type="pres">
      <dgm:prSet presAssocID="{E1DAAAC1-2A22-423E-BF84-831C6233B9F3}" presName="node" presStyleLbl="alignAccFollowNode1" presStyleIdx="2" presStyleCnt="4">
        <dgm:presLayoutVars>
          <dgm:bulletEnabled val="1"/>
        </dgm:presLayoutVars>
      </dgm:prSet>
      <dgm:spPr/>
      <dgm:t>
        <a:bodyPr/>
        <a:lstStyle/>
        <a:p>
          <a:endParaRPr lang="tr-TR"/>
        </a:p>
      </dgm:t>
    </dgm:pt>
    <dgm:pt modelId="{A8545786-0D24-4AD6-8DFC-DCC3B6C96D1D}" type="pres">
      <dgm:prSet presAssocID="{1402137B-0CA7-480D-97AE-34309FEF8606}" presName="sibTrans" presStyleCnt="0"/>
      <dgm:spPr/>
    </dgm:pt>
    <dgm:pt modelId="{AB2ED14C-565B-4BFC-ABD5-EE4C41A7DCA7}" type="pres">
      <dgm:prSet presAssocID="{AB2ECEAB-E5BF-4E29-9C86-E4E130D50C95}" presName="node" presStyleLbl="alignAccFollowNode1" presStyleIdx="3" presStyleCnt="4">
        <dgm:presLayoutVars>
          <dgm:bulletEnabled val="1"/>
        </dgm:presLayoutVars>
      </dgm:prSet>
      <dgm:spPr/>
      <dgm:t>
        <a:bodyPr/>
        <a:lstStyle/>
        <a:p>
          <a:endParaRPr lang="tr-TR"/>
        </a:p>
      </dgm:t>
    </dgm:pt>
  </dgm:ptLst>
  <dgm:cxnLst>
    <dgm:cxn modelId="{260326F2-06A2-4C18-B087-EB7936CAFFE8}" srcId="{43CD74A2-9B75-4AD4-8574-BBE10930843F}" destId="{C23DC587-9BAC-40CB-9A8E-C9EEFC2E44B5}" srcOrd="0" destOrd="0" parTransId="{45304516-6491-4963-AFEB-E279A54EFA7E}" sibTransId="{EE704118-9277-4EDA-AFF5-CDA264038240}"/>
    <dgm:cxn modelId="{355A95A6-3EE7-4C98-B549-E7E79FE59821}" type="presOf" srcId="{B59A2B84-FB14-4C43-A5D2-6E27DC4B41B6}" destId="{C0F2DB5A-3C8F-40DF-B763-64E453F94102}" srcOrd="0" destOrd="0" presId="urn:microsoft.com/office/officeart/2005/8/layout/lProcess3"/>
    <dgm:cxn modelId="{B272EFB5-4C35-4D7B-B6A0-B2F622A42797}" srcId="{C6A90C43-0099-4A37-B800-787FAD9A24F7}" destId="{E1DAAAC1-2A22-423E-BF84-831C6233B9F3}" srcOrd="0" destOrd="0" parTransId="{7A2995CA-5DCC-47D0-A9B2-1F7BAC1F3214}" sibTransId="{1402137B-0CA7-480D-97AE-34309FEF8606}"/>
    <dgm:cxn modelId="{E8008F11-0AC2-4A27-92B7-B11156E5F321}" type="presOf" srcId="{C6A90C43-0099-4A37-B800-787FAD9A24F7}" destId="{8819A239-3FC7-480C-915D-A273B96BC47C}" srcOrd="0" destOrd="0" presId="urn:microsoft.com/office/officeart/2005/8/layout/lProcess3"/>
    <dgm:cxn modelId="{36D5B184-80DE-42C1-859C-B3D41432F108}" type="presOf" srcId="{43CD74A2-9B75-4AD4-8574-BBE10930843F}" destId="{5E03120D-0750-416A-BB64-3A420BF49021}" srcOrd="0" destOrd="0" presId="urn:microsoft.com/office/officeart/2005/8/layout/lProcess3"/>
    <dgm:cxn modelId="{1596A93F-B627-4D31-8A39-82D9A7D691DD}" srcId="{B59A2B84-FB14-4C43-A5D2-6E27DC4B41B6}" destId="{43CD74A2-9B75-4AD4-8574-BBE10930843F}" srcOrd="0" destOrd="0" parTransId="{CAD4F9F6-DF92-4D8E-AA1B-3CD3ED095EC7}" sibTransId="{A49E9193-4A5E-4ED2-AC90-F191AF0F292C}"/>
    <dgm:cxn modelId="{9845FD63-B255-43A9-8DD9-428A727F211B}" type="presOf" srcId="{AB2ECEAB-E5BF-4E29-9C86-E4E130D50C95}" destId="{AB2ED14C-565B-4BFC-ABD5-EE4C41A7DCA7}" srcOrd="0" destOrd="0" presId="urn:microsoft.com/office/officeart/2005/8/layout/lProcess3"/>
    <dgm:cxn modelId="{E92677B0-B104-4BEC-93B3-8384CF3736C4}" type="presOf" srcId="{E1DAAAC1-2A22-423E-BF84-831C6233B9F3}" destId="{1FD12E5F-A17A-491B-8787-7878FCBE58E3}" srcOrd="0" destOrd="0" presId="urn:microsoft.com/office/officeart/2005/8/layout/lProcess3"/>
    <dgm:cxn modelId="{33069A51-BA49-41B4-8B25-5AA1C9B84C27}" type="presOf" srcId="{C23DC587-9BAC-40CB-9A8E-C9EEFC2E44B5}" destId="{AD773AE9-7B2E-449E-B069-FE52BD090238}" srcOrd="0" destOrd="0" presId="urn:microsoft.com/office/officeart/2005/8/layout/lProcess3"/>
    <dgm:cxn modelId="{835C33D8-2FBD-4BB2-BD60-1E49DA10BECD}" srcId="{B59A2B84-FB14-4C43-A5D2-6E27DC4B41B6}" destId="{C6A90C43-0099-4A37-B800-787FAD9A24F7}" srcOrd="1" destOrd="0" parTransId="{02A919CC-044C-4A63-8E8D-05230B443529}" sibTransId="{29A53907-2DDB-4073-B57F-5125BAE8DD30}"/>
    <dgm:cxn modelId="{FFA6E642-670A-48BE-8D86-B8F96D68D0CB}" type="presOf" srcId="{1F94710A-8046-46FD-8B66-F8886D87D2C5}" destId="{B55E8B4D-59C0-46D9-9548-0D398D3C70E2}" srcOrd="0" destOrd="0" presId="urn:microsoft.com/office/officeart/2005/8/layout/lProcess3"/>
    <dgm:cxn modelId="{40CE0756-01B1-40E1-9946-6BC067B6BD99}" srcId="{43CD74A2-9B75-4AD4-8574-BBE10930843F}" destId="{1F94710A-8046-46FD-8B66-F8886D87D2C5}" srcOrd="1" destOrd="0" parTransId="{15DFDE42-240E-46D3-B156-4F2C94961B45}" sibTransId="{BEBECF9E-4D82-4310-B293-D298F59A5050}"/>
    <dgm:cxn modelId="{48A96DCA-BE8B-41A9-A7E6-73BB118A75DF}" srcId="{C6A90C43-0099-4A37-B800-787FAD9A24F7}" destId="{AB2ECEAB-E5BF-4E29-9C86-E4E130D50C95}" srcOrd="1" destOrd="0" parTransId="{ADC9905F-547C-4C56-B8C9-C9B8E4C7D1C3}" sibTransId="{43680639-D079-4C45-9692-A9A543A4E0FF}"/>
    <dgm:cxn modelId="{5C169D58-53E9-48DF-A5AB-A92ECEF2987F}" type="presParOf" srcId="{C0F2DB5A-3C8F-40DF-B763-64E453F94102}" destId="{295E4979-4519-436F-99BC-86B2E7596E56}" srcOrd="0" destOrd="0" presId="urn:microsoft.com/office/officeart/2005/8/layout/lProcess3"/>
    <dgm:cxn modelId="{99319C05-0562-4BE1-ABC5-C545C3BA7537}" type="presParOf" srcId="{295E4979-4519-436F-99BC-86B2E7596E56}" destId="{5E03120D-0750-416A-BB64-3A420BF49021}" srcOrd="0" destOrd="0" presId="urn:microsoft.com/office/officeart/2005/8/layout/lProcess3"/>
    <dgm:cxn modelId="{B877F6C0-BC62-49CF-9A7A-2CA0CBCC1553}" type="presParOf" srcId="{295E4979-4519-436F-99BC-86B2E7596E56}" destId="{957C9E1A-E5A7-434E-9D77-3CCD7E920AFF}" srcOrd="1" destOrd="0" presId="urn:microsoft.com/office/officeart/2005/8/layout/lProcess3"/>
    <dgm:cxn modelId="{E35E8EFB-6CC0-4C52-BE4F-647B50BDC226}" type="presParOf" srcId="{295E4979-4519-436F-99BC-86B2E7596E56}" destId="{AD773AE9-7B2E-449E-B069-FE52BD090238}" srcOrd="2" destOrd="0" presId="urn:microsoft.com/office/officeart/2005/8/layout/lProcess3"/>
    <dgm:cxn modelId="{64DA6776-F26F-403C-9DFA-70BFBADFD27E}" type="presParOf" srcId="{295E4979-4519-436F-99BC-86B2E7596E56}" destId="{C7C514A2-E2B7-4C2D-AC1E-67010D0D7539}" srcOrd="3" destOrd="0" presId="urn:microsoft.com/office/officeart/2005/8/layout/lProcess3"/>
    <dgm:cxn modelId="{15CE812F-57B8-4AE2-88AE-BEF90ACF4B88}" type="presParOf" srcId="{295E4979-4519-436F-99BC-86B2E7596E56}" destId="{B55E8B4D-59C0-46D9-9548-0D398D3C70E2}" srcOrd="4" destOrd="0" presId="urn:microsoft.com/office/officeart/2005/8/layout/lProcess3"/>
    <dgm:cxn modelId="{2892AA59-95D5-423B-93AA-B351A8B46A49}" type="presParOf" srcId="{C0F2DB5A-3C8F-40DF-B763-64E453F94102}" destId="{046129F3-3237-438D-A619-4A95C6496EFC}" srcOrd="1" destOrd="0" presId="urn:microsoft.com/office/officeart/2005/8/layout/lProcess3"/>
    <dgm:cxn modelId="{80D20822-D643-48B7-A64F-D75FBFF32423}" type="presParOf" srcId="{C0F2DB5A-3C8F-40DF-B763-64E453F94102}" destId="{24EBED96-0F4E-4A68-B406-0263F08E013B}" srcOrd="2" destOrd="0" presId="urn:microsoft.com/office/officeart/2005/8/layout/lProcess3"/>
    <dgm:cxn modelId="{75D6C745-5FC7-4128-A95B-ED649B9223BD}" type="presParOf" srcId="{24EBED96-0F4E-4A68-B406-0263F08E013B}" destId="{8819A239-3FC7-480C-915D-A273B96BC47C}" srcOrd="0" destOrd="0" presId="urn:microsoft.com/office/officeart/2005/8/layout/lProcess3"/>
    <dgm:cxn modelId="{8E47BA1D-EAA2-459F-9E27-99401507197C}" type="presParOf" srcId="{24EBED96-0F4E-4A68-B406-0263F08E013B}" destId="{7CD2ED06-1CD2-42D2-9CE9-1EDE070CFEEA}" srcOrd="1" destOrd="0" presId="urn:microsoft.com/office/officeart/2005/8/layout/lProcess3"/>
    <dgm:cxn modelId="{2921BC1C-5984-4F32-8136-9F7471F98A0D}" type="presParOf" srcId="{24EBED96-0F4E-4A68-B406-0263F08E013B}" destId="{1FD12E5F-A17A-491B-8787-7878FCBE58E3}" srcOrd="2" destOrd="0" presId="urn:microsoft.com/office/officeart/2005/8/layout/lProcess3"/>
    <dgm:cxn modelId="{F943FD83-6109-4083-828F-350FDB901DE1}" type="presParOf" srcId="{24EBED96-0F4E-4A68-B406-0263F08E013B}" destId="{A8545786-0D24-4AD6-8DFC-DCC3B6C96D1D}" srcOrd="3" destOrd="0" presId="urn:microsoft.com/office/officeart/2005/8/layout/lProcess3"/>
    <dgm:cxn modelId="{AF6C1550-93B4-4A09-8018-56F928923BD0}" type="presParOf" srcId="{24EBED96-0F4E-4A68-B406-0263F08E013B}" destId="{AB2ED14C-565B-4BFC-ABD5-EE4C41A7DCA7}" srcOrd="4"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F8C26B1-9FA0-4888-999B-B81467F7EF7D}" type="doc">
      <dgm:prSet loTypeId="urn:microsoft.com/office/officeart/2005/8/layout/hProcess3" loCatId="process" qsTypeId="urn:microsoft.com/office/officeart/2005/8/quickstyle/simple1" qsCatId="simple" csTypeId="urn:microsoft.com/office/officeart/2005/8/colors/accent1_2" csCatId="accent1" phldr="1"/>
      <dgm:spPr/>
    </dgm:pt>
    <dgm:pt modelId="{E35CB5B6-5BC5-49D3-8329-5A04E7F7A463}">
      <dgm:prSet phldrT="[Metin]" custT="1"/>
      <dgm:spPr/>
      <dgm:t>
        <a:bodyPr/>
        <a:lstStyle/>
        <a:p>
          <a:r>
            <a:rPr lang="tr-TR" sz="1800" b="1" dirty="0" smtClean="0">
              <a:solidFill>
                <a:schemeClr val="bg1"/>
              </a:solidFill>
            </a:rPr>
            <a:t>DENETÇİ RAPORU</a:t>
          </a:r>
          <a:endParaRPr lang="tr-TR" sz="1800" b="1" dirty="0">
            <a:solidFill>
              <a:schemeClr val="bg1"/>
            </a:solidFill>
          </a:endParaRPr>
        </a:p>
      </dgm:t>
    </dgm:pt>
    <dgm:pt modelId="{BF2E1519-F601-45C7-B4D0-DC1F5A892698}" type="parTrans" cxnId="{77B9F8BF-6CFE-4ABB-AA9C-B485F29CB995}">
      <dgm:prSet/>
      <dgm:spPr/>
      <dgm:t>
        <a:bodyPr/>
        <a:lstStyle/>
        <a:p>
          <a:endParaRPr lang="tr-TR"/>
        </a:p>
      </dgm:t>
    </dgm:pt>
    <dgm:pt modelId="{2FA4E346-7CFD-4904-ACCF-EF86D92629CC}" type="sibTrans" cxnId="{77B9F8BF-6CFE-4ABB-AA9C-B485F29CB995}">
      <dgm:prSet/>
      <dgm:spPr/>
      <dgm:t>
        <a:bodyPr/>
        <a:lstStyle/>
        <a:p>
          <a:endParaRPr lang="tr-TR"/>
        </a:p>
      </dgm:t>
    </dgm:pt>
    <dgm:pt modelId="{83C9C55D-897B-46FF-BB62-148347BCDEA7}" type="pres">
      <dgm:prSet presAssocID="{4F8C26B1-9FA0-4888-999B-B81467F7EF7D}" presName="Name0" presStyleCnt="0">
        <dgm:presLayoutVars>
          <dgm:dir/>
          <dgm:animLvl val="lvl"/>
          <dgm:resizeHandles val="exact"/>
        </dgm:presLayoutVars>
      </dgm:prSet>
      <dgm:spPr/>
    </dgm:pt>
    <dgm:pt modelId="{18B9FA24-1C35-40B9-9285-A030847440DE}" type="pres">
      <dgm:prSet presAssocID="{4F8C26B1-9FA0-4888-999B-B81467F7EF7D}" presName="dummy" presStyleCnt="0"/>
      <dgm:spPr/>
    </dgm:pt>
    <dgm:pt modelId="{B2ADA42A-0B96-45FE-AACF-3BE21179ABAD}" type="pres">
      <dgm:prSet presAssocID="{4F8C26B1-9FA0-4888-999B-B81467F7EF7D}" presName="linH" presStyleCnt="0"/>
      <dgm:spPr/>
    </dgm:pt>
    <dgm:pt modelId="{42268598-42F9-49C3-BB6F-C63CE2BC192A}" type="pres">
      <dgm:prSet presAssocID="{4F8C26B1-9FA0-4888-999B-B81467F7EF7D}" presName="padding1" presStyleCnt="0"/>
      <dgm:spPr/>
    </dgm:pt>
    <dgm:pt modelId="{2D162A7C-F709-413E-8FB5-FDD40C2E627D}" type="pres">
      <dgm:prSet presAssocID="{E35CB5B6-5BC5-49D3-8329-5A04E7F7A463}" presName="linV" presStyleCnt="0"/>
      <dgm:spPr/>
    </dgm:pt>
    <dgm:pt modelId="{AF5AB4BE-FCF3-46F8-9820-7DF74E4029F2}" type="pres">
      <dgm:prSet presAssocID="{E35CB5B6-5BC5-49D3-8329-5A04E7F7A463}" presName="spVertical1" presStyleCnt="0"/>
      <dgm:spPr/>
    </dgm:pt>
    <dgm:pt modelId="{A40AAAD6-C4ED-4B33-985B-F65E062AFF78}" type="pres">
      <dgm:prSet presAssocID="{E35CB5B6-5BC5-49D3-8329-5A04E7F7A463}" presName="parTx" presStyleLbl="revTx" presStyleIdx="0" presStyleCnt="1" custScaleX="444711" custScaleY="204925" custLinFactY="68961" custLinFactNeighborX="-36403" custLinFactNeighborY="100000">
        <dgm:presLayoutVars>
          <dgm:chMax val="0"/>
          <dgm:chPref val="0"/>
          <dgm:bulletEnabled val="1"/>
        </dgm:presLayoutVars>
      </dgm:prSet>
      <dgm:spPr/>
      <dgm:t>
        <a:bodyPr/>
        <a:lstStyle/>
        <a:p>
          <a:endParaRPr lang="tr-TR"/>
        </a:p>
      </dgm:t>
    </dgm:pt>
    <dgm:pt modelId="{3E5765E6-04FC-4CB4-B933-8543C2AB8FAA}" type="pres">
      <dgm:prSet presAssocID="{E35CB5B6-5BC5-49D3-8329-5A04E7F7A463}" presName="spVertical2" presStyleCnt="0"/>
      <dgm:spPr/>
    </dgm:pt>
    <dgm:pt modelId="{71550882-CD31-4021-8321-8C4D596E434D}" type="pres">
      <dgm:prSet presAssocID="{E35CB5B6-5BC5-49D3-8329-5A04E7F7A463}" presName="spVertical3" presStyleCnt="0"/>
      <dgm:spPr/>
    </dgm:pt>
    <dgm:pt modelId="{6C32135C-68CA-43F0-9D70-516DD321181F}" type="pres">
      <dgm:prSet presAssocID="{4F8C26B1-9FA0-4888-999B-B81467F7EF7D}" presName="padding2" presStyleCnt="0"/>
      <dgm:spPr/>
    </dgm:pt>
    <dgm:pt modelId="{1FFAC57A-2B62-4720-9721-686F4032F236}" type="pres">
      <dgm:prSet presAssocID="{4F8C26B1-9FA0-4888-999B-B81467F7EF7D}" presName="negArrow" presStyleCnt="0"/>
      <dgm:spPr/>
    </dgm:pt>
    <dgm:pt modelId="{85D248EA-4B0E-46C6-9AC5-122AE008A716}" type="pres">
      <dgm:prSet presAssocID="{4F8C26B1-9FA0-4888-999B-B81467F7EF7D}" presName="backgroundArrow" presStyleLbl="node1" presStyleIdx="0" presStyleCnt="1" custScaleY="224343" custLinFactNeighborX="2932" custLinFactNeighborY="30222"/>
      <dgm:spPr/>
    </dgm:pt>
  </dgm:ptLst>
  <dgm:cxnLst>
    <dgm:cxn modelId="{1BE57938-73D7-42DE-935D-EEE54982616C}" type="presOf" srcId="{4F8C26B1-9FA0-4888-999B-B81467F7EF7D}" destId="{83C9C55D-897B-46FF-BB62-148347BCDEA7}" srcOrd="0" destOrd="0" presId="urn:microsoft.com/office/officeart/2005/8/layout/hProcess3"/>
    <dgm:cxn modelId="{77B9F8BF-6CFE-4ABB-AA9C-B485F29CB995}" srcId="{4F8C26B1-9FA0-4888-999B-B81467F7EF7D}" destId="{E35CB5B6-5BC5-49D3-8329-5A04E7F7A463}" srcOrd="0" destOrd="0" parTransId="{BF2E1519-F601-45C7-B4D0-DC1F5A892698}" sibTransId="{2FA4E346-7CFD-4904-ACCF-EF86D92629CC}"/>
    <dgm:cxn modelId="{79B4130A-1B60-4E5C-B8CC-4FE1F788254F}" type="presOf" srcId="{E35CB5B6-5BC5-49D3-8329-5A04E7F7A463}" destId="{A40AAAD6-C4ED-4B33-985B-F65E062AFF78}" srcOrd="0" destOrd="0" presId="urn:microsoft.com/office/officeart/2005/8/layout/hProcess3"/>
    <dgm:cxn modelId="{175FD33E-53A3-4F8B-AC5A-F94A0954079E}" type="presParOf" srcId="{83C9C55D-897B-46FF-BB62-148347BCDEA7}" destId="{18B9FA24-1C35-40B9-9285-A030847440DE}" srcOrd="0" destOrd="0" presId="urn:microsoft.com/office/officeart/2005/8/layout/hProcess3"/>
    <dgm:cxn modelId="{DE341191-D58D-4C21-862D-E3B677A13436}" type="presParOf" srcId="{83C9C55D-897B-46FF-BB62-148347BCDEA7}" destId="{B2ADA42A-0B96-45FE-AACF-3BE21179ABAD}" srcOrd="1" destOrd="0" presId="urn:microsoft.com/office/officeart/2005/8/layout/hProcess3"/>
    <dgm:cxn modelId="{E832DB9F-DAB1-461E-B8B5-B9288A661AC0}" type="presParOf" srcId="{B2ADA42A-0B96-45FE-AACF-3BE21179ABAD}" destId="{42268598-42F9-49C3-BB6F-C63CE2BC192A}" srcOrd="0" destOrd="0" presId="urn:microsoft.com/office/officeart/2005/8/layout/hProcess3"/>
    <dgm:cxn modelId="{EAF2E39C-EFB1-4DB4-81B3-D00036BB5E5F}" type="presParOf" srcId="{B2ADA42A-0B96-45FE-AACF-3BE21179ABAD}" destId="{2D162A7C-F709-413E-8FB5-FDD40C2E627D}" srcOrd="1" destOrd="0" presId="urn:microsoft.com/office/officeart/2005/8/layout/hProcess3"/>
    <dgm:cxn modelId="{3AE8F289-03E0-4CF1-9146-941D672C658F}" type="presParOf" srcId="{2D162A7C-F709-413E-8FB5-FDD40C2E627D}" destId="{AF5AB4BE-FCF3-46F8-9820-7DF74E4029F2}" srcOrd="0" destOrd="0" presId="urn:microsoft.com/office/officeart/2005/8/layout/hProcess3"/>
    <dgm:cxn modelId="{12E0292A-4C21-431C-973F-0A83DBD27AB2}" type="presParOf" srcId="{2D162A7C-F709-413E-8FB5-FDD40C2E627D}" destId="{A40AAAD6-C4ED-4B33-985B-F65E062AFF78}" srcOrd="1" destOrd="0" presId="urn:microsoft.com/office/officeart/2005/8/layout/hProcess3"/>
    <dgm:cxn modelId="{039932E1-BE43-4182-B7D5-60205729D4DD}" type="presParOf" srcId="{2D162A7C-F709-413E-8FB5-FDD40C2E627D}" destId="{3E5765E6-04FC-4CB4-B933-8543C2AB8FAA}" srcOrd="2" destOrd="0" presId="urn:microsoft.com/office/officeart/2005/8/layout/hProcess3"/>
    <dgm:cxn modelId="{B500302B-CA3A-452A-964B-EFF150FC1425}" type="presParOf" srcId="{2D162A7C-F709-413E-8FB5-FDD40C2E627D}" destId="{71550882-CD31-4021-8321-8C4D596E434D}" srcOrd="3" destOrd="0" presId="urn:microsoft.com/office/officeart/2005/8/layout/hProcess3"/>
    <dgm:cxn modelId="{7CF930A3-36B3-4702-A8D8-5E6E33222CF4}" type="presParOf" srcId="{B2ADA42A-0B96-45FE-AACF-3BE21179ABAD}" destId="{6C32135C-68CA-43F0-9D70-516DD321181F}" srcOrd="2" destOrd="0" presId="urn:microsoft.com/office/officeart/2005/8/layout/hProcess3"/>
    <dgm:cxn modelId="{012D8BAB-0861-4110-8388-76F1608A6893}" type="presParOf" srcId="{B2ADA42A-0B96-45FE-AACF-3BE21179ABAD}" destId="{1FFAC57A-2B62-4720-9721-686F4032F236}" srcOrd="3" destOrd="0" presId="urn:microsoft.com/office/officeart/2005/8/layout/hProcess3"/>
    <dgm:cxn modelId="{D6DE43CC-F831-4CAF-9986-F791BCF4A091}" type="presParOf" srcId="{B2ADA42A-0B96-45FE-AACF-3BE21179ABAD}" destId="{85D248EA-4B0E-46C6-9AC5-122AE008A716}" srcOrd="4" destOrd="0" presId="urn:microsoft.com/office/officeart/2005/8/layout/hProcess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03120D-0750-416A-BB64-3A420BF49021}">
      <dsp:nvSpPr>
        <dsp:cNvPr id="0" name=""/>
        <dsp:cNvSpPr/>
      </dsp:nvSpPr>
      <dsp:spPr>
        <a:xfrm>
          <a:off x="892545" y="1498"/>
          <a:ext cx="2756960" cy="1102784"/>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19050" rIns="0" bIns="19050" numCol="1" spcCol="1270" anchor="ctr" anchorCtr="0">
          <a:noAutofit/>
        </a:bodyPr>
        <a:lstStyle/>
        <a:p>
          <a:pPr lvl="0" algn="ctr" defTabSz="1333500">
            <a:lnSpc>
              <a:spcPct val="90000"/>
            </a:lnSpc>
            <a:spcBef>
              <a:spcPct val="0"/>
            </a:spcBef>
            <a:spcAft>
              <a:spcPct val="35000"/>
            </a:spcAft>
          </a:pPr>
          <a:r>
            <a:rPr lang="tr-TR" sz="3000" kern="1200" dirty="0" smtClean="0"/>
            <a:t>Yönetim Kuruluna </a:t>
          </a:r>
          <a:endParaRPr lang="tr-TR" sz="3000" kern="1200" dirty="0"/>
        </a:p>
      </dsp:txBody>
      <dsp:txXfrm>
        <a:off x="1443937" y="1498"/>
        <a:ext cx="1654176" cy="1102784"/>
      </dsp:txXfrm>
    </dsp:sp>
    <dsp:sp modelId="{AD773AE9-7B2E-449E-B069-FE52BD090238}">
      <dsp:nvSpPr>
        <dsp:cNvPr id="0" name=""/>
        <dsp:cNvSpPr/>
      </dsp:nvSpPr>
      <dsp:spPr>
        <a:xfrm>
          <a:off x="3291101" y="95234"/>
          <a:ext cx="2288276" cy="915310"/>
        </a:xfrm>
        <a:prstGeom prst="chevron">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3335" rIns="0" bIns="13335" numCol="1" spcCol="1270" anchor="ctr" anchorCtr="0">
          <a:noAutofit/>
        </a:bodyPr>
        <a:lstStyle/>
        <a:p>
          <a:pPr lvl="0" algn="ctr" defTabSz="933450">
            <a:lnSpc>
              <a:spcPct val="90000"/>
            </a:lnSpc>
            <a:spcBef>
              <a:spcPct val="0"/>
            </a:spcBef>
            <a:spcAft>
              <a:spcPct val="35000"/>
            </a:spcAft>
          </a:pPr>
          <a:r>
            <a:rPr lang="tr-TR" sz="2100" kern="1200" dirty="0" smtClean="0"/>
            <a:t>Genel Kuruldan Önce</a:t>
          </a:r>
          <a:endParaRPr lang="tr-TR" sz="2100" kern="1200" dirty="0"/>
        </a:p>
      </dsp:txBody>
      <dsp:txXfrm>
        <a:off x="3748756" y="95234"/>
        <a:ext cx="1372966" cy="915310"/>
      </dsp:txXfrm>
    </dsp:sp>
    <dsp:sp modelId="{B55E8B4D-59C0-46D9-9548-0D398D3C70E2}">
      <dsp:nvSpPr>
        <dsp:cNvPr id="0" name=""/>
        <dsp:cNvSpPr/>
      </dsp:nvSpPr>
      <dsp:spPr>
        <a:xfrm>
          <a:off x="5259019" y="95234"/>
          <a:ext cx="2288276" cy="915310"/>
        </a:xfrm>
        <a:prstGeom prst="chevron">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3335" rIns="0" bIns="13335" numCol="1" spcCol="1270" anchor="ctr" anchorCtr="0">
          <a:noAutofit/>
        </a:bodyPr>
        <a:lstStyle/>
        <a:p>
          <a:pPr lvl="0" algn="ctr" defTabSz="933450">
            <a:lnSpc>
              <a:spcPct val="90000"/>
            </a:lnSpc>
            <a:spcBef>
              <a:spcPct val="0"/>
            </a:spcBef>
            <a:spcAft>
              <a:spcPct val="35000"/>
            </a:spcAft>
          </a:pPr>
          <a:r>
            <a:rPr lang="tr-TR" sz="2100" kern="1200" dirty="0" smtClean="0"/>
            <a:t>TTK-402, 407</a:t>
          </a:r>
          <a:endParaRPr lang="tr-TR" sz="2100" kern="1200" dirty="0"/>
        </a:p>
      </dsp:txBody>
      <dsp:txXfrm>
        <a:off x="5716674" y="95234"/>
        <a:ext cx="1372966" cy="915310"/>
      </dsp:txXfrm>
    </dsp:sp>
    <dsp:sp modelId="{8819A239-3FC7-480C-915D-A273B96BC47C}">
      <dsp:nvSpPr>
        <dsp:cNvPr id="0" name=""/>
        <dsp:cNvSpPr/>
      </dsp:nvSpPr>
      <dsp:spPr>
        <a:xfrm>
          <a:off x="892545" y="1258671"/>
          <a:ext cx="2756960" cy="1102784"/>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19050" rIns="0" bIns="19050" numCol="1" spcCol="1270" anchor="ctr" anchorCtr="0">
          <a:noAutofit/>
        </a:bodyPr>
        <a:lstStyle/>
        <a:p>
          <a:pPr lvl="0" algn="ctr" defTabSz="1333500">
            <a:lnSpc>
              <a:spcPct val="90000"/>
            </a:lnSpc>
            <a:spcBef>
              <a:spcPct val="0"/>
            </a:spcBef>
            <a:spcAft>
              <a:spcPct val="35000"/>
            </a:spcAft>
          </a:pPr>
          <a:r>
            <a:rPr lang="tr-TR" sz="3000" kern="1200" dirty="0" smtClean="0"/>
            <a:t>KGK</a:t>
          </a:r>
          <a:endParaRPr lang="tr-TR" sz="3000" kern="1200" dirty="0"/>
        </a:p>
      </dsp:txBody>
      <dsp:txXfrm>
        <a:off x="1443937" y="1258671"/>
        <a:ext cx="1654176" cy="1102784"/>
      </dsp:txXfrm>
    </dsp:sp>
    <dsp:sp modelId="{1FD12E5F-A17A-491B-8787-7878FCBE58E3}">
      <dsp:nvSpPr>
        <dsp:cNvPr id="0" name=""/>
        <dsp:cNvSpPr/>
      </dsp:nvSpPr>
      <dsp:spPr>
        <a:xfrm>
          <a:off x="3291101" y="1352408"/>
          <a:ext cx="2288276" cy="915310"/>
        </a:xfrm>
        <a:prstGeom prst="chevron">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3335" rIns="0" bIns="13335" numCol="1" spcCol="1270" anchor="ctr" anchorCtr="0">
          <a:noAutofit/>
        </a:bodyPr>
        <a:lstStyle/>
        <a:p>
          <a:pPr lvl="0" algn="ctr" defTabSz="933450">
            <a:lnSpc>
              <a:spcPct val="90000"/>
            </a:lnSpc>
            <a:spcBef>
              <a:spcPct val="0"/>
            </a:spcBef>
            <a:spcAft>
              <a:spcPct val="35000"/>
            </a:spcAft>
          </a:pPr>
          <a:r>
            <a:rPr lang="tr-TR" sz="2100" kern="1200" dirty="0" smtClean="0"/>
            <a:t>30 gün içinde </a:t>
          </a:r>
          <a:endParaRPr lang="tr-TR" sz="2100" kern="1200" dirty="0"/>
        </a:p>
      </dsp:txBody>
      <dsp:txXfrm>
        <a:off x="3748756" y="1352408"/>
        <a:ext cx="1372966" cy="915310"/>
      </dsp:txXfrm>
    </dsp:sp>
    <dsp:sp modelId="{AB2ED14C-565B-4BFC-ABD5-EE4C41A7DCA7}">
      <dsp:nvSpPr>
        <dsp:cNvPr id="0" name=""/>
        <dsp:cNvSpPr/>
      </dsp:nvSpPr>
      <dsp:spPr>
        <a:xfrm>
          <a:off x="5259019" y="1352408"/>
          <a:ext cx="2288276" cy="915310"/>
        </a:xfrm>
        <a:prstGeom prst="chevron">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3335" rIns="0" bIns="13335" numCol="1" spcCol="1270" anchor="ctr" anchorCtr="0">
          <a:noAutofit/>
        </a:bodyPr>
        <a:lstStyle/>
        <a:p>
          <a:pPr lvl="0" algn="ctr" defTabSz="933450">
            <a:lnSpc>
              <a:spcPct val="90000"/>
            </a:lnSpc>
            <a:spcBef>
              <a:spcPct val="0"/>
            </a:spcBef>
            <a:spcAft>
              <a:spcPct val="35000"/>
            </a:spcAft>
          </a:pPr>
          <a:r>
            <a:rPr lang="tr-TR" sz="2100" kern="1200" dirty="0" smtClean="0"/>
            <a:t>BDY 34</a:t>
          </a:r>
          <a:endParaRPr lang="tr-TR" sz="2100" kern="1200" dirty="0"/>
        </a:p>
      </dsp:txBody>
      <dsp:txXfrm>
        <a:off x="5716674" y="1352408"/>
        <a:ext cx="1372966" cy="9153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D248EA-4B0E-46C6-9AC5-122AE008A716}">
      <dsp:nvSpPr>
        <dsp:cNvPr id="0" name=""/>
        <dsp:cNvSpPr/>
      </dsp:nvSpPr>
      <dsp:spPr>
        <a:xfrm>
          <a:off x="0" y="139415"/>
          <a:ext cx="2064190" cy="1852346"/>
        </a:xfrm>
        <a:prstGeom prst="rightArrow">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40AAAD6-C4ED-4B33-985B-F65E062AFF78}">
      <dsp:nvSpPr>
        <dsp:cNvPr id="0" name=""/>
        <dsp:cNvSpPr/>
      </dsp:nvSpPr>
      <dsp:spPr>
        <a:xfrm>
          <a:off x="27208" y="767243"/>
          <a:ext cx="1692055" cy="846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82880" rIns="0" bIns="182880" numCol="1" spcCol="1270" anchor="ctr" anchorCtr="0">
          <a:noAutofit/>
        </a:bodyPr>
        <a:lstStyle/>
        <a:p>
          <a:pPr lvl="0" algn="ctr" defTabSz="800100">
            <a:lnSpc>
              <a:spcPct val="90000"/>
            </a:lnSpc>
            <a:spcBef>
              <a:spcPct val="0"/>
            </a:spcBef>
            <a:spcAft>
              <a:spcPct val="35000"/>
            </a:spcAft>
          </a:pPr>
          <a:r>
            <a:rPr lang="tr-TR" sz="1800" b="1" kern="1200" dirty="0" smtClean="0">
              <a:solidFill>
                <a:schemeClr val="bg1"/>
              </a:solidFill>
            </a:rPr>
            <a:t>DENETÇİ RAPORU</a:t>
          </a:r>
          <a:endParaRPr lang="tr-TR" sz="1800" b="1" kern="1200" dirty="0">
            <a:solidFill>
              <a:schemeClr val="bg1"/>
            </a:solidFill>
          </a:endParaRPr>
        </a:p>
      </dsp:txBody>
      <dsp:txXfrm>
        <a:off x="27208" y="767243"/>
        <a:ext cx="1692055" cy="846008"/>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894078D4-92A2-4FD0-A56E-5D27164CC9CA}" type="datetimeFigureOut">
              <a:rPr lang="tr-TR" smtClean="0"/>
              <a:t>3.08.2016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665079E-03A1-440E-A02D-F37830628780}" type="slidenum">
              <a:rPr lang="tr-TR" smtClean="0"/>
              <a:t>‹#›</a:t>
            </a:fld>
            <a:endParaRPr lang="tr-TR"/>
          </a:p>
        </p:txBody>
      </p:sp>
    </p:spTree>
    <p:extLst>
      <p:ext uri="{BB962C8B-B14F-4D97-AF65-F5344CB8AC3E}">
        <p14:creationId xmlns:p14="http://schemas.microsoft.com/office/powerpoint/2010/main" val="2998018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94078D4-92A2-4FD0-A56E-5D27164CC9CA}" type="datetimeFigureOut">
              <a:rPr lang="tr-TR" smtClean="0"/>
              <a:t>3.08.2016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665079E-03A1-440E-A02D-F37830628780}" type="slidenum">
              <a:rPr lang="tr-TR" smtClean="0"/>
              <a:t>‹#›</a:t>
            </a:fld>
            <a:endParaRPr lang="tr-TR"/>
          </a:p>
        </p:txBody>
      </p:sp>
    </p:spTree>
    <p:extLst>
      <p:ext uri="{BB962C8B-B14F-4D97-AF65-F5344CB8AC3E}">
        <p14:creationId xmlns:p14="http://schemas.microsoft.com/office/powerpoint/2010/main" val="1010672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94078D4-92A2-4FD0-A56E-5D27164CC9CA}" type="datetimeFigureOut">
              <a:rPr lang="tr-TR" smtClean="0"/>
              <a:t>3.08.2016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665079E-03A1-440E-A02D-F37830628780}"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087637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894078D4-92A2-4FD0-A56E-5D27164CC9CA}" type="datetimeFigureOut">
              <a:rPr lang="tr-TR" smtClean="0"/>
              <a:t>3.08.2016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665079E-03A1-440E-A02D-F37830628780}" type="slidenum">
              <a:rPr lang="tr-TR" smtClean="0"/>
              <a:t>‹#›</a:t>
            </a:fld>
            <a:endParaRPr lang="tr-TR"/>
          </a:p>
        </p:txBody>
      </p:sp>
    </p:spTree>
    <p:extLst>
      <p:ext uri="{BB962C8B-B14F-4D97-AF65-F5344CB8AC3E}">
        <p14:creationId xmlns:p14="http://schemas.microsoft.com/office/powerpoint/2010/main" val="893230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894078D4-92A2-4FD0-A56E-5D27164CC9CA}" type="datetimeFigureOut">
              <a:rPr lang="tr-TR" smtClean="0"/>
              <a:t>3.08.2016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665079E-03A1-440E-A02D-F37830628780}"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605130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894078D4-92A2-4FD0-A56E-5D27164CC9CA}" type="datetimeFigureOut">
              <a:rPr lang="tr-TR" smtClean="0"/>
              <a:t>3.08.2016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665079E-03A1-440E-A02D-F37830628780}" type="slidenum">
              <a:rPr lang="tr-TR" smtClean="0"/>
              <a:t>‹#›</a:t>
            </a:fld>
            <a:endParaRPr lang="tr-TR"/>
          </a:p>
        </p:txBody>
      </p:sp>
    </p:spTree>
    <p:extLst>
      <p:ext uri="{BB962C8B-B14F-4D97-AF65-F5344CB8AC3E}">
        <p14:creationId xmlns:p14="http://schemas.microsoft.com/office/powerpoint/2010/main" val="29484780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94078D4-92A2-4FD0-A56E-5D27164CC9CA}" type="datetimeFigureOut">
              <a:rPr lang="tr-TR" smtClean="0"/>
              <a:t>3.08.2016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65079E-03A1-440E-A02D-F37830628780}" type="slidenum">
              <a:rPr lang="tr-TR" smtClean="0"/>
              <a:t>‹#›</a:t>
            </a:fld>
            <a:endParaRPr lang="tr-TR"/>
          </a:p>
        </p:txBody>
      </p:sp>
    </p:spTree>
    <p:extLst>
      <p:ext uri="{BB962C8B-B14F-4D97-AF65-F5344CB8AC3E}">
        <p14:creationId xmlns:p14="http://schemas.microsoft.com/office/powerpoint/2010/main" val="22496472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94078D4-92A2-4FD0-A56E-5D27164CC9CA}" type="datetimeFigureOut">
              <a:rPr lang="tr-TR" smtClean="0"/>
              <a:t>3.08.2016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65079E-03A1-440E-A02D-F37830628780}" type="slidenum">
              <a:rPr lang="tr-TR" smtClean="0"/>
              <a:t>‹#›</a:t>
            </a:fld>
            <a:endParaRPr lang="tr-TR"/>
          </a:p>
        </p:txBody>
      </p:sp>
    </p:spTree>
    <p:extLst>
      <p:ext uri="{BB962C8B-B14F-4D97-AF65-F5344CB8AC3E}">
        <p14:creationId xmlns:p14="http://schemas.microsoft.com/office/powerpoint/2010/main" val="1934246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94078D4-92A2-4FD0-A56E-5D27164CC9CA}" type="datetimeFigureOut">
              <a:rPr lang="tr-TR" smtClean="0"/>
              <a:t>3.08.2016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65079E-03A1-440E-A02D-F37830628780}" type="slidenum">
              <a:rPr lang="tr-TR" smtClean="0"/>
              <a:t>‹#›</a:t>
            </a:fld>
            <a:endParaRPr lang="tr-TR"/>
          </a:p>
        </p:txBody>
      </p:sp>
    </p:spTree>
    <p:extLst>
      <p:ext uri="{BB962C8B-B14F-4D97-AF65-F5344CB8AC3E}">
        <p14:creationId xmlns:p14="http://schemas.microsoft.com/office/powerpoint/2010/main" val="2037427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94078D4-92A2-4FD0-A56E-5D27164CC9CA}" type="datetimeFigureOut">
              <a:rPr lang="tr-TR" smtClean="0"/>
              <a:t>3.08.2016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665079E-03A1-440E-A02D-F37830628780}" type="slidenum">
              <a:rPr lang="tr-TR" smtClean="0"/>
              <a:t>‹#›</a:t>
            </a:fld>
            <a:endParaRPr lang="tr-TR"/>
          </a:p>
        </p:txBody>
      </p:sp>
    </p:spTree>
    <p:extLst>
      <p:ext uri="{BB962C8B-B14F-4D97-AF65-F5344CB8AC3E}">
        <p14:creationId xmlns:p14="http://schemas.microsoft.com/office/powerpoint/2010/main" val="1016681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94078D4-92A2-4FD0-A56E-5D27164CC9CA}" type="datetimeFigureOut">
              <a:rPr lang="tr-TR" smtClean="0"/>
              <a:t>3.08.2016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665079E-03A1-440E-A02D-F37830628780}" type="slidenum">
              <a:rPr lang="tr-TR" smtClean="0"/>
              <a:t>‹#›</a:t>
            </a:fld>
            <a:endParaRPr lang="tr-TR"/>
          </a:p>
        </p:txBody>
      </p:sp>
    </p:spTree>
    <p:extLst>
      <p:ext uri="{BB962C8B-B14F-4D97-AF65-F5344CB8AC3E}">
        <p14:creationId xmlns:p14="http://schemas.microsoft.com/office/powerpoint/2010/main" val="2284761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94078D4-92A2-4FD0-A56E-5D27164CC9CA}" type="datetimeFigureOut">
              <a:rPr lang="tr-TR" smtClean="0"/>
              <a:t>3.08.2016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665079E-03A1-440E-A02D-F37830628780}" type="slidenum">
              <a:rPr lang="tr-TR" smtClean="0"/>
              <a:t>‹#›</a:t>
            </a:fld>
            <a:endParaRPr lang="tr-TR"/>
          </a:p>
        </p:txBody>
      </p:sp>
    </p:spTree>
    <p:extLst>
      <p:ext uri="{BB962C8B-B14F-4D97-AF65-F5344CB8AC3E}">
        <p14:creationId xmlns:p14="http://schemas.microsoft.com/office/powerpoint/2010/main" val="3640482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94078D4-92A2-4FD0-A56E-5D27164CC9CA}" type="datetimeFigureOut">
              <a:rPr lang="tr-TR" smtClean="0"/>
              <a:t>3.08.2016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665079E-03A1-440E-A02D-F37830628780}" type="slidenum">
              <a:rPr lang="tr-TR" smtClean="0"/>
              <a:t>‹#›</a:t>
            </a:fld>
            <a:endParaRPr lang="tr-TR"/>
          </a:p>
        </p:txBody>
      </p:sp>
    </p:spTree>
    <p:extLst>
      <p:ext uri="{BB962C8B-B14F-4D97-AF65-F5344CB8AC3E}">
        <p14:creationId xmlns:p14="http://schemas.microsoft.com/office/powerpoint/2010/main" val="1377381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4078D4-92A2-4FD0-A56E-5D27164CC9CA}" type="datetimeFigureOut">
              <a:rPr lang="tr-TR" smtClean="0"/>
              <a:t>3.08.2016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665079E-03A1-440E-A02D-F37830628780}" type="slidenum">
              <a:rPr lang="tr-TR" smtClean="0"/>
              <a:t>‹#›</a:t>
            </a:fld>
            <a:endParaRPr lang="tr-TR"/>
          </a:p>
        </p:txBody>
      </p:sp>
    </p:spTree>
    <p:extLst>
      <p:ext uri="{BB962C8B-B14F-4D97-AF65-F5344CB8AC3E}">
        <p14:creationId xmlns:p14="http://schemas.microsoft.com/office/powerpoint/2010/main" val="83194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94078D4-92A2-4FD0-A56E-5D27164CC9CA}" type="datetimeFigureOut">
              <a:rPr lang="tr-TR" smtClean="0"/>
              <a:t>3.08.2016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665079E-03A1-440E-A02D-F37830628780}" type="slidenum">
              <a:rPr lang="tr-TR" smtClean="0"/>
              <a:t>‹#›</a:t>
            </a:fld>
            <a:endParaRPr lang="tr-TR"/>
          </a:p>
        </p:txBody>
      </p:sp>
    </p:spTree>
    <p:extLst>
      <p:ext uri="{BB962C8B-B14F-4D97-AF65-F5344CB8AC3E}">
        <p14:creationId xmlns:p14="http://schemas.microsoft.com/office/powerpoint/2010/main" val="3089654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94078D4-92A2-4FD0-A56E-5D27164CC9CA}" type="datetimeFigureOut">
              <a:rPr lang="tr-TR" smtClean="0"/>
              <a:t>3.08.2016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665079E-03A1-440E-A02D-F37830628780}" type="slidenum">
              <a:rPr lang="tr-TR" smtClean="0"/>
              <a:t>‹#›</a:t>
            </a:fld>
            <a:endParaRPr lang="tr-TR"/>
          </a:p>
        </p:txBody>
      </p:sp>
    </p:spTree>
    <p:extLst>
      <p:ext uri="{BB962C8B-B14F-4D97-AF65-F5344CB8AC3E}">
        <p14:creationId xmlns:p14="http://schemas.microsoft.com/office/powerpoint/2010/main" val="537114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94078D4-92A2-4FD0-A56E-5D27164CC9CA}" type="datetimeFigureOut">
              <a:rPr lang="tr-TR" smtClean="0"/>
              <a:t>3.08.2016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665079E-03A1-440E-A02D-F37830628780}" type="slidenum">
              <a:rPr lang="tr-TR" smtClean="0"/>
              <a:t>‹#›</a:t>
            </a:fld>
            <a:endParaRPr lang="tr-TR"/>
          </a:p>
        </p:txBody>
      </p:sp>
    </p:spTree>
    <p:extLst>
      <p:ext uri="{BB962C8B-B14F-4D97-AF65-F5344CB8AC3E}">
        <p14:creationId xmlns:p14="http://schemas.microsoft.com/office/powerpoint/2010/main" val="3096163849"/>
      </p:ext>
    </p:extLst>
  </p:cSld>
  <p:clrMap bg1="lt1" tx1="dk1" bg2="lt2" tx2="dk2" accent1="accent1" accent2="accent2" accent3="accent3" accent4="accent4" accent5="accent5" accent6="accent6" hlink="hlink" folHlink="folHlink"/>
  <p:sldLayoutIdLst>
    <p:sldLayoutId id="2147483785"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 id="2147483794" r:id="rId10"/>
    <p:sldLayoutId id="2147483795" r:id="rId11"/>
    <p:sldLayoutId id="2147483796" r:id="rId12"/>
    <p:sldLayoutId id="2147483797" r:id="rId13"/>
    <p:sldLayoutId id="2147483798" r:id="rId14"/>
    <p:sldLayoutId id="2147483799" r:id="rId15"/>
    <p:sldLayoutId id="214748380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Unvan 1"/>
          <p:cNvSpPr>
            <a:spLocks noGrp="1"/>
          </p:cNvSpPr>
          <p:nvPr>
            <p:ph type="ctrTitle"/>
          </p:nvPr>
        </p:nvSpPr>
        <p:spPr>
          <a:xfrm>
            <a:off x="747346" y="677009"/>
            <a:ext cx="10601692" cy="2242038"/>
          </a:xfrm>
        </p:spPr>
        <p:txBody>
          <a:bodyPr>
            <a:normAutofit fontScale="90000"/>
          </a:bodyPr>
          <a:lstStyle/>
          <a:p>
            <a:pPr algn="ctr"/>
            <a:r>
              <a:rPr lang="tr-TR" b="1" dirty="0" smtClean="0"/>
              <a:t> </a:t>
            </a:r>
            <a:r>
              <a:rPr lang="tr-TR" b="1" dirty="0"/>
              <a:t/>
            </a:r>
            <a:br>
              <a:rPr lang="tr-TR" b="1" dirty="0"/>
            </a:br>
            <a:r>
              <a:rPr lang="tr-TR" b="1" dirty="0" smtClean="0"/>
              <a:t/>
            </a:r>
            <a:br>
              <a:rPr lang="tr-TR" b="1" dirty="0" smtClean="0"/>
            </a:br>
            <a:r>
              <a:rPr lang="tr-TR" b="1" dirty="0"/>
              <a:t/>
            </a:r>
            <a:br>
              <a:rPr lang="tr-TR" b="1" dirty="0"/>
            </a:br>
            <a:r>
              <a:rPr lang="tr-TR" b="1" dirty="0" smtClean="0"/>
              <a:t/>
            </a:r>
            <a:br>
              <a:rPr lang="tr-TR" b="1" dirty="0" smtClean="0"/>
            </a:br>
            <a:r>
              <a:rPr lang="tr-TR" b="1" dirty="0"/>
              <a:t/>
            </a:r>
            <a:br>
              <a:rPr lang="tr-TR" b="1" dirty="0"/>
            </a:br>
            <a:r>
              <a:rPr lang="tr-TR" b="1" dirty="0" smtClean="0"/>
              <a:t/>
            </a:r>
            <a:br>
              <a:rPr lang="tr-TR" b="1" dirty="0" smtClean="0"/>
            </a:br>
            <a:r>
              <a:rPr lang="tr-TR" b="1" dirty="0" smtClean="0"/>
              <a:t>DENETİM ŞİRKETLERİ BİLGİLENDİRME  PROGRAMI</a:t>
            </a:r>
            <a:br>
              <a:rPr lang="tr-TR" b="1" dirty="0" smtClean="0"/>
            </a:br>
            <a:endParaRPr lang="tr-TR" sz="1600" dirty="0"/>
          </a:p>
        </p:txBody>
      </p:sp>
      <p:pic>
        <p:nvPicPr>
          <p:cNvPr id="1026" name="Picture 2" descr="http://www.logomuz.com/dosyalar/resim/kgk---kamu-gozetimi-kurumu-144283872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18915" y="2813539"/>
            <a:ext cx="4117762" cy="3970908"/>
          </a:xfrm>
          <a:prstGeom prst="rect">
            <a:avLst/>
          </a:prstGeom>
          <a:noFill/>
          <a:extLst>
            <a:ext uri="{909E8E84-426E-40DD-AFC4-6F175D3DCCD1}">
              <a14:hiddenFill xmlns:a14="http://schemas.microsoft.com/office/drawing/2010/main">
                <a:solidFill>
                  <a:srgbClr val="FFFFFF"/>
                </a:solidFill>
              </a14:hiddenFill>
            </a:ext>
          </a:extLst>
        </p:spPr>
      </p:pic>
      <p:sp>
        <p:nvSpPr>
          <p:cNvPr id="5" name="Dikdörtgen 4"/>
          <p:cNvSpPr/>
          <p:nvPr/>
        </p:nvSpPr>
        <p:spPr>
          <a:xfrm flipH="1">
            <a:off x="9662746" y="4501663"/>
            <a:ext cx="2268416" cy="2585323"/>
          </a:xfrm>
          <a:prstGeom prst="rect">
            <a:avLst/>
          </a:prstGeom>
        </p:spPr>
        <p:txBody>
          <a:bodyPr wrap="square">
            <a:spAutoFit/>
          </a:bodyPr>
          <a:lstStyle/>
          <a:p>
            <a:endParaRPr lang="tr-TR" b="1" dirty="0" smtClean="0"/>
          </a:p>
          <a:p>
            <a:endParaRPr lang="tr-TR" b="1" dirty="0"/>
          </a:p>
          <a:p>
            <a:endParaRPr lang="tr-TR" b="1" dirty="0" smtClean="0"/>
          </a:p>
          <a:p>
            <a:endParaRPr lang="tr-TR" b="1" dirty="0"/>
          </a:p>
          <a:p>
            <a:pPr algn="ctr"/>
            <a:r>
              <a:rPr lang="tr-TR" b="1" dirty="0" smtClean="0"/>
              <a:t>MUSTAFA SÖZEN</a:t>
            </a:r>
          </a:p>
          <a:p>
            <a:pPr algn="ctr"/>
            <a:r>
              <a:rPr lang="tr-TR" b="1" dirty="0" smtClean="0"/>
              <a:t>UZMAN</a:t>
            </a:r>
          </a:p>
          <a:p>
            <a:pPr algn="ctr"/>
            <a:r>
              <a:rPr lang="tr-TR" b="1" dirty="0"/>
              <a:t>02/08/2016     </a:t>
            </a:r>
            <a:endParaRPr lang="tr-TR" b="1" dirty="0" smtClean="0"/>
          </a:p>
          <a:p>
            <a:pPr algn="ctr"/>
            <a:r>
              <a:rPr lang="tr-TR" b="1" dirty="0" smtClean="0"/>
              <a:t>ANKARA</a:t>
            </a:r>
            <a:endParaRPr lang="tr-TR" b="1" dirty="0"/>
          </a:p>
          <a:p>
            <a:pPr algn="ctr"/>
            <a:endParaRPr lang="tr-TR" dirty="0"/>
          </a:p>
        </p:txBody>
      </p:sp>
    </p:spTree>
    <p:extLst>
      <p:ext uri="{BB962C8B-B14F-4D97-AF65-F5344CB8AC3E}">
        <p14:creationId xmlns:p14="http://schemas.microsoft.com/office/powerpoint/2010/main" val="18528134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İçerik Yer Tutucusu 5"/>
          <p:cNvSpPr>
            <a:spLocks noGrp="1"/>
          </p:cNvSpPr>
          <p:nvPr>
            <p:ph idx="1"/>
          </p:nvPr>
        </p:nvSpPr>
        <p:spPr>
          <a:xfrm>
            <a:off x="334107" y="826477"/>
            <a:ext cx="11581969" cy="5864470"/>
          </a:xfrm>
        </p:spPr>
        <p:txBody>
          <a:bodyPr>
            <a:normAutofit/>
          </a:bodyPr>
          <a:lstStyle/>
          <a:p>
            <a:endParaRPr lang="tr-TR" sz="2000" b="1" dirty="0" smtClean="0">
              <a:solidFill>
                <a:schemeClr val="tx1"/>
              </a:solidFill>
            </a:endParaRPr>
          </a:p>
          <a:p>
            <a:r>
              <a:rPr lang="tr-TR" sz="2000" b="1" dirty="0" smtClean="0">
                <a:solidFill>
                  <a:schemeClr val="tx1"/>
                </a:solidFill>
              </a:rPr>
              <a:t>BAĞIMSIZ DENETİM : </a:t>
            </a:r>
            <a:r>
              <a:rPr lang="tr-TR" sz="2000" dirty="0">
                <a:solidFill>
                  <a:schemeClr val="tx1"/>
                </a:solidFill>
              </a:rPr>
              <a:t>Finansal tablo ve diğer finansal bilgilerin, </a:t>
            </a:r>
            <a:r>
              <a:rPr lang="tr-TR" sz="2000" u="sng" dirty="0">
                <a:solidFill>
                  <a:srgbClr val="C00000"/>
                </a:solidFill>
              </a:rPr>
              <a:t>finansal raporlama standartlarına </a:t>
            </a:r>
            <a:r>
              <a:rPr lang="tr-TR" sz="2000" dirty="0">
                <a:solidFill>
                  <a:schemeClr val="tx1"/>
                </a:solidFill>
              </a:rPr>
              <a:t>uygunluğu ve doğruluğu hususunda, </a:t>
            </a:r>
            <a:r>
              <a:rPr lang="tr-TR" sz="2000" u="sng" dirty="0">
                <a:solidFill>
                  <a:srgbClr val="C00000"/>
                </a:solidFill>
              </a:rPr>
              <a:t>makul güvence </a:t>
            </a:r>
            <a:r>
              <a:rPr lang="tr-TR" sz="2000" dirty="0">
                <a:solidFill>
                  <a:schemeClr val="tx1"/>
                </a:solidFill>
              </a:rPr>
              <a:t>sağlayacak yeterli ve uygun bağımsız </a:t>
            </a:r>
            <a:r>
              <a:rPr lang="tr-TR" sz="2000" u="sng" dirty="0">
                <a:solidFill>
                  <a:srgbClr val="C00000"/>
                </a:solidFill>
              </a:rPr>
              <a:t>denetim kanıtlarının </a:t>
            </a:r>
            <a:r>
              <a:rPr lang="tr-TR" sz="2000" dirty="0">
                <a:solidFill>
                  <a:schemeClr val="tx1"/>
                </a:solidFill>
              </a:rPr>
              <a:t>elde edilmesi amacıyla, </a:t>
            </a:r>
            <a:r>
              <a:rPr lang="tr-TR" sz="2000" dirty="0" smtClean="0">
                <a:solidFill>
                  <a:schemeClr val="tx1"/>
                </a:solidFill>
              </a:rPr>
              <a:t>Denetim Standartlarında Öngörülen Gerekli Bağımsız Denetim Tekniklerinin Uygulanarak defter</a:t>
            </a:r>
            <a:r>
              <a:rPr lang="tr-TR" sz="2000" dirty="0">
                <a:solidFill>
                  <a:schemeClr val="tx1"/>
                </a:solidFill>
              </a:rPr>
              <a:t>, kayıt ve belgeler üzerinden denetlenmesi ve değerlendirilerek rapora bağlanmasını</a:t>
            </a:r>
            <a:r>
              <a:rPr lang="tr-TR" sz="2000" dirty="0" smtClean="0"/>
              <a:t>, </a:t>
            </a:r>
            <a:r>
              <a:rPr lang="tr-TR" sz="2000" dirty="0" smtClean="0">
                <a:solidFill>
                  <a:schemeClr val="tx1"/>
                </a:solidFill>
              </a:rPr>
              <a:t>ifade eder. (660 sayılı KHK Md.2/b, </a:t>
            </a:r>
            <a:r>
              <a:rPr lang="tr-TR" sz="2000" dirty="0" err="1" smtClean="0">
                <a:solidFill>
                  <a:schemeClr val="tx1"/>
                </a:solidFill>
              </a:rPr>
              <a:t>Bağ.Den.Yönetmeliği</a:t>
            </a:r>
            <a:r>
              <a:rPr lang="tr-TR" sz="2000" dirty="0" smtClean="0">
                <a:solidFill>
                  <a:schemeClr val="tx1"/>
                </a:solidFill>
              </a:rPr>
              <a:t> Md.4/b.)</a:t>
            </a:r>
          </a:p>
          <a:p>
            <a:pPr marL="0" indent="0">
              <a:buNone/>
            </a:pPr>
            <a:endParaRPr lang="tr-TR" sz="2000" dirty="0" smtClean="0">
              <a:solidFill>
                <a:schemeClr val="tx1"/>
              </a:solidFill>
            </a:endParaRPr>
          </a:p>
          <a:p>
            <a:r>
              <a:rPr lang="tr-TR" sz="2000" b="1" dirty="0" smtClean="0">
                <a:solidFill>
                  <a:srgbClr val="C00000"/>
                </a:solidFill>
              </a:rPr>
              <a:t>Denetimin Konusu : </a:t>
            </a:r>
            <a:r>
              <a:rPr lang="tr-TR" sz="2000" dirty="0">
                <a:solidFill>
                  <a:schemeClr val="tx1"/>
                </a:solidFill>
              </a:rPr>
              <a:t>Denetim; 6102 sayılı Kanun hükümlerine göre denetlenmesi öngörülen </a:t>
            </a:r>
            <a:r>
              <a:rPr lang="tr-TR" sz="2000" dirty="0" smtClean="0">
                <a:solidFill>
                  <a:schemeClr val="tx1"/>
                </a:solidFill>
              </a:rPr>
              <a:t> </a:t>
            </a:r>
            <a:r>
              <a:rPr lang="tr-TR" sz="2000" b="1" u="sng" dirty="0" smtClean="0">
                <a:solidFill>
                  <a:schemeClr val="tx1"/>
                </a:solidFill>
              </a:rPr>
              <a:t>finansal </a:t>
            </a:r>
            <a:r>
              <a:rPr lang="tr-TR" sz="2000" b="1" u="sng" dirty="0">
                <a:solidFill>
                  <a:schemeClr val="tx1"/>
                </a:solidFill>
              </a:rPr>
              <a:t>tablolar</a:t>
            </a:r>
            <a:r>
              <a:rPr lang="tr-TR" sz="2000" dirty="0">
                <a:solidFill>
                  <a:schemeClr val="tx1"/>
                </a:solidFill>
              </a:rPr>
              <a:t>, </a:t>
            </a:r>
            <a:r>
              <a:rPr lang="tr-TR" sz="2000" b="1" u="sng" dirty="0">
                <a:solidFill>
                  <a:schemeClr val="tx1"/>
                </a:solidFill>
              </a:rPr>
              <a:t>yıllık faaliyet </a:t>
            </a:r>
            <a:r>
              <a:rPr lang="tr-TR" sz="2000" b="1" u="sng" dirty="0" smtClean="0">
                <a:solidFill>
                  <a:schemeClr val="tx1"/>
                </a:solidFill>
              </a:rPr>
              <a:t>raporu</a:t>
            </a:r>
            <a:r>
              <a:rPr lang="tr-TR" sz="2000" dirty="0" smtClean="0">
                <a:solidFill>
                  <a:schemeClr val="tx1"/>
                </a:solidFill>
              </a:rPr>
              <a:t>, </a:t>
            </a:r>
            <a:r>
              <a:rPr lang="tr-TR" sz="2000" b="1" u="sng" dirty="0">
                <a:solidFill>
                  <a:schemeClr val="tx1"/>
                </a:solidFill>
              </a:rPr>
              <a:t>riskin erken saptanması ve yönetimine </a:t>
            </a:r>
            <a:r>
              <a:rPr lang="tr-TR" sz="2000" dirty="0">
                <a:solidFill>
                  <a:schemeClr val="tx1"/>
                </a:solidFill>
              </a:rPr>
              <a:t>ilişkin sistemler ile …. diğer hususlara ilişkin konuları kapsar</a:t>
            </a:r>
            <a:r>
              <a:rPr lang="tr-TR" sz="2000" dirty="0" smtClean="0">
                <a:solidFill>
                  <a:schemeClr val="tx1"/>
                </a:solidFill>
              </a:rPr>
              <a:t>. (</a:t>
            </a:r>
            <a:r>
              <a:rPr lang="tr-TR" sz="2000" dirty="0" err="1" smtClean="0">
                <a:solidFill>
                  <a:schemeClr val="tx1"/>
                </a:solidFill>
              </a:rPr>
              <a:t>Bağ.Den.Yön</a:t>
            </a:r>
            <a:r>
              <a:rPr lang="tr-TR" sz="2000" dirty="0" smtClean="0">
                <a:solidFill>
                  <a:schemeClr val="tx1"/>
                </a:solidFill>
              </a:rPr>
              <a:t>. Md.6)</a:t>
            </a:r>
            <a:endParaRPr lang="tr-TR" sz="2000" dirty="0">
              <a:solidFill>
                <a:schemeClr val="tx1"/>
              </a:solidFill>
            </a:endParaRPr>
          </a:p>
          <a:p>
            <a:endParaRPr lang="tr-TR" sz="2000" b="1" dirty="0" smtClean="0">
              <a:solidFill>
                <a:srgbClr val="C00000"/>
              </a:solidFill>
            </a:endParaRPr>
          </a:p>
          <a:p>
            <a:pPr marL="0" indent="0">
              <a:buNone/>
            </a:pPr>
            <a:endParaRPr lang="tr-TR" sz="2000" dirty="0">
              <a:solidFill>
                <a:schemeClr val="tx1"/>
              </a:solidFill>
            </a:endParaRPr>
          </a:p>
          <a:p>
            <a:pPr marL="0" indent="0">
              <a:buNone/>
            </a:pPr>
            <a:endParaRPr lang="tr-TR" b="1" dirty="0">
              <a:solidFill>
                <a:schemeClr val="tx1"/>
              </a:solidFill>
            </a:endParaRPr>
          </a:p>
        </p:txBody>
      </p:sp>
      <p:sp>
        <p:nvSpPr>
          <p:cNvPr id="7" name="Serbest Form 6"/>
          <p:cNvSpPr/>
          <p:nvPr/>
        </p:nvSpPr>
        <p:spPr>
          <a:xfrm>
            <a:off x="1108010" y="5517824"/>
            <a:ext cx="1754515" cy="701806"/>
          </a:xfrm>
          <a:custGeom>
            <a:avLst/>
            <a:gdLst>
              <a:gd name="connsiteX0" fmla="*/ 0 w 1754515"/>
              <a:gd name="connsiteY0" fmla="*/ 0 h 701806"/>
              <a:gd name="connsiteX1" fmla="*/ 1403612 w 1754515"/>
              <a:gd name="connsiteY1" fmla="*/ 0 h 701806"/>
              <a:gd name="connsiteX2" fmla="*/ 1754515 w 1754515"/>
              <a:gd name="connsiteY2" fmla="*/ 350903 h 701806"/>
              <a:gd name="connsiteX3" fmla="*/ 1403612 w 1754515"/>
              <a:gd name="connsiteY3" fmla="*/ 701806 h 701806"/>
              <a:gd name="connsiteX4" fmla="*/ 0 w 1754515"/>
              <a:gd name="connsiteY4" fmla="*/ 701806 h 701806"/>
              <a:gd name="connsiteX5" fmla="*/ 0 w 1754515"/>
              <a:gd name="connsiteY5" fmla="*/ 0 h 701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54515" h="701806">
                <a:moveTo>
                  <a:pt x="0" y="0"/>
                </a:moveTo>
                <a:lnTo>
                  <a:pt x="1403612" y="0"/>
                </a:lnTo>
                <a:lnTo>
                  <a:pt x="1754515" y="350903"/>
                </a:lnTo>
                <a:lnTo>
                  <a:pt x="1403612" y="701806"/>
                </a:lnTo>
                <a:lnTo>
                  <a:pt x="0" y="70180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8674" tIns="29337" rIns="190120" bIns="29337" numCol="1" spcCol="1270" anchor="ctr" anchorCtr="0">
            <a:noAutofit/>
          </a:bodyPr>
          <a:lstStyle/>
          <a:p>
            <a:pPr lvl="0" algn="ctr" defTabSz="488950">
              <a:lnSpc>
                <a:spcPct val="90000"/>
              </a:lnSpc>
              <a:spcBef>
                <a:spcPct val="0"/>
              </a:spcBef>
              <a:spcAft>
                <a:spcPct val="35000"/>
              </a:spcAft>
            </a:pPr>
            <a:r>
              <a:rPr lang="tr-TR" sz="1200" b="1" kern="1200" dirty="0" smtClean="0"/>
              <a:t>Finansal Tablolar</a:t>
            </a:r>
            <a:endParaRPr lang="tr-TR" sz="1200" b="1" kern="1200" dirty="0"/>
          </a:p>
        </p:txBody>
      </p:sp>
      <p:sp>
        <p:nvSpPr>
          <p:cNvPr id="8" name="Serbest Form 7"/>
          <p:cNvSpPr/>
          <p:nvPr/>
        </p:nvSpPr>
        <p:spPr>
          <a:xfrm>
            <a:off x="2494930" y="5522358"/>
            <a:ext cx="1942316" cy="701806"/>
          </a:xfrm>
          <a:custGeom>
            <a:avLst/>
            <a:gdLst>
              <a:gd name="connsiteX0" fmla="*/ 0 w 1754515"/>
              <a:gd name="connsiteY0" fmla="*/ 0 h 701806"/>
              <a:gd name="connsiteX1" fmla="*/ 1403612 w 1754515"/>
              <a:gd name="connsiteY1" fmla="*/ 0 h 701806"/>
              <a:gd name="connsiteX2" fmla="*/ 1754515 w 1754515"/>
              <a:gd name="connsiteY2" fmla="*/ 350903 h 701806"/>
              <a:gd name="connsiteX3" fmla="*/ 1403612 w 1754515"/>
              <a:gd name="connsiteY3" fmla="*/ 701806 h 701806"/>
              <a:gd name="connsiteX4" fmla="*/ 0 w 1754515"/>
              <a:gd name="connsiteY4" fmla="*/ 701806 h 701806"/>
              <a:gd name="connsiteX5" fmla="*/ 350903 w 1754515"/>
              <a:gd name="connsiteY5" fmla="*/ 350903 h 701806"/>
              <a:gd name="connsiteX6" fmla="*/ 0 w 1754515"/>
              <a:gd name="connsiteY6" fmla="*/ 0 h 701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54515" h="701806">
                <a:moveTo>
                  <a:pt x="0" y="0"/>
                </a:moveTo>
                <a:lnTo>
                  <a:pt x="1403612" y="0"/>
                </a:lnTo>
                <a:lnTo>
                  <a:pt x="1754515" y="350903"/>
                </a:lnTo>
                <a:lnTo>
                  <a:pt x="1403612" y="701806"/>
                </a:lnTo>
                <a:lnTo>
                  <a:pt x="0" y="701806"/>
                </a:lnTo>
                <a:lnTo>
                  <a:pt x="350903" y="350903"/>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94909" tIns="29337" rIns="365572" bIns="29337" numCol="1" spcCol="1270" anchor="ctr" anchorCtr="0">
            <a:noAutofit/>
          </a:bodyPr>
          <a:lstStyle/>
          <a:p>
            <a:pPr lvl="0" algn="ctr" defTabSz="488950">
              <a:lnSpc>
                <a:spcPct val="90000"/>
              </a:lnSpc>
              <a:spcBef>
                <a:spcPct val="0"/>
              </a:spcBef>
              <a:spcAft>
                <a:spcPct val="35000"/>
              </a:spcAft>
            </a:pPr>
            <a:r>
              <a:rPr lang="tr-TR" sz="1200" b="1" dirty="0" smtClean="0"/>
              <a:t>Fin. Raporlama </a:t>
            </a:r>
            <a:r>
              <a:rPr lang="tr-TR" sz="1200" b="1" kern="1200" dirty="0" smtClean="0"/>
              <a:t>Standartlara</a:t>
            </a:r>
          </a:p>
          <a:p>
            <a:pPr lvl="0" algn="ctr" defTabSz="488950">
              <a:lnSpc>
                <a:spcPct val="90000"/>
              </a:lnSpc>
              <a:spcBef>
                <a:spcPct val="0"/>
              </a:spcBef>
              <a:spcAft>
                <a:spcPct val="35000"/>
              </a:spcAft>
            </a:pPr>
            <a:r>
              <a:rPr lang="tr-TR" sz="1200" b="1" kern="1200" dirty="0" smtClean="0"/>
              <a:t>Uygun-doğru</a:t>
            </a:r>
            <a:endParaRPr lang="tr-TR" sz="1200" b="1" kern="1200" dirty="0"/>
          </a:p>
        </p:txBody>
      </p:sp>
      <p:sp>
        <p:nvSpPr>
          <p:cNvPr id="9" name="Serbest Form 8"/>
          <p:cNvSpPr/>
          <p:nvPr/>
        </p:nvSpPr>
        <p:spPr>
          <a:xfrm>
            <a:off x="3898543" y="5522358"/>
            <a:ext cx="1754515" cy="701806"/>
          </a:xfrm>
          <a:custGeom>
            <a:avLst/>
            <a:gdLst>
              <a:gd name="connsiteX0" fmla="*/ 0 w 1754515"/>
              <a:gd name="connsiteY0" fmla="*/ 0 h 701806"/>
              <a:gd name="connsiteX1" fmla="*/ 1403612 w 1754515"/>
              <a:gd name="connsiteY1" fmla="*/ 0 h 701806"/>
              <a:gd name="connsiteX2" fmla="*/ 1754515 w 1754515"/>
              <a:gd name="connsiteY2" fmla="*/ 350903 h 701806"/>
              <a:gd name="connsiteX3" fmla="*/ 1403612 w 1754515"/>
              <a:gd name="connsiteY3" fmla="*/ 701806 h 701806"/>
              <a:gd name="connsiteX4" fmla="*/ 0 w 1754515"/>
              <a:gd name="connsiteY4" fmla="*/ 701806 h 701806"/>
              <a:gd name="connsiteX5" fmla="*/ 350903 w 1754515"/>
              <a:gd name="connsiteY5" fmla="*/ 350903 h 701806"/>
              <a:gd name="connsiteX6" fmla="*/ 0 w 1754515"/>
              <a:gd name="connsiteY6" fmla="*/ 0 h 701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54515" h="701806">
                <a:moveTo>
                  <a:pt x="0" y="0"/>
                </a:moveTo>
                <a:lnTo>
                  <a:pt x="1403612" y="0"/>
                </a:lnTo>
                <a:lnTo>
                  <a:pt x="1754515" y="350903"/>
                </a:lnTo>
                <a:lnTo>
                  <a:pt x="1403612" y="701806"/>
                </a:lnTo>
                <a:lnTo>
                  <a:pt x="0" y="701806"/>
                </a:lnTo>
                <a:lnTo>
                  <a:pt x="350903" y="350903"/>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94909" tIns="29337" rIns="365572" bIns="29337" numCol="1" spcCol="1270" anchor="ctr" anchorCtr="0">
            <a:noAutofit/>
          </a:bodyPr>
          <a:lstStyle/>
          <a:p>
            <a:pPr lvl="0" algn="ctr" defTabSz="488950">
              <a:lnSpc>
                <a:spcPct val="90000"/>
              </a:lnSpc>
              <a:spcBef>
                <a:spcPct val="0"/>
              </a:spcBef>
              <a:spcAft>
                <a:spcPct val="35000"/>
              </a:spcAft>
            </a:pPr>
            <a:r>
              <a:rPr lang="tr-TR" sz="1200" b="1" kern="1200" dirty="0" smtClean="0"/>
              <a:t>Makul Güvence</a:t>
            </a:r>
            <a:endParaRPr lang="tr-TR" sz="1200" b="1" kern="1200" dirty="0"/>
          </a:p>
        </p:txBody>
      </p:sp>
      <p:sp>
        <p:nvSpPr>
          <p:cNvPr id="10" name="Serbest Form 9"/>
          <p:cNvSpPr/>
          <p:nvPr/>
        </p:nvSpPr>
        <p:spPr>
          <a:xfrm>
            <a:off x="5302156" y="5522358"/>
            <a:ext cx="1754515" cy="701806"/>
          </a:xfrm>
          <a:custGeom>
            <a:avLst/>
            <a:gdLst>
              <a:gd name="connsiteX0" fmla="*/ 0 w 1754515"/>
              <a:gd name="connsiteY0" fmla="*/ 0 h 701806"/>
              <a:gd name="connsiteX1" fmla="*/ 1403612 w 1754515"/>
              <a:gd name="connsiteY1" fmla="*/ 0 h 701806"/>
              <a:gd name="connsiteX2" fmla="*/ 1754515 w 1754515"/>
              <a:gd name="connsiteY2" fmla="*/ 350903 h 701806"/>
              <a:gd name="connsiteX3" fmla="*/ 1403612 w 1754515"/>
              <a:gd name="connsiteY3" fmla="*/ 701806 h 701806"/>
              <a:gd name="connsiteX4" fmla="*/ 0 w 1754515"/>
              <a:gd name="connsiteY4" fmla="*/ 701806 h 701806"/>
              <a:gd name="connsiteX5" fmla="*/ 350903 w 1754515"/>
              <a:gd name="connsiteY5" fmla="*/ 350903 h 701806"/>
              <a:gd name="connsiteX6" fmla="*/ 0 w 1754515"/>
              <a:gd name="connsiteY6" fmla="*/ 0 h 701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54515" h="701806">
                <a:moveTo>
                  <a:pt x="0" y="0"/>
                </a:moveTo>
                <a:lnTo>
                  <a:pt x="1403612" y="0"/>
                </a:lnTo>
                <a:lnTo>
                  <a:pt x="1754515" y="350903"/>
                </a:lnTo>
                <a:lnTo>
                  <a:pt x="1403612" y="701806"/>
                </a:lnTo>
                <a:lnTo>
                  <a:pt x="0" y="701806"/>
                </a:lnTo>
                <a:lnTo>
                  <a:pt x="350903" y="350903"/>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94909" tIns="29337" rIns="365572" bIns="29337" numCol="1" spcCol="1270" anchor="ctr" anchorCtr="0">
            <a:noAutofit/>
          </a:bodyPr>
          <a:lstStyle/>
          <a:p>
            <a:pPr lvl="0" algn="ctr" defTabSz="488950">
              <a:lnSpc>
                <a:spcPct val="90000"/>
              </a:lnSpc>
              <a:spcBef>
                <a:spcPct val="0"/>
              </a:spcBef>
              <a:spcAft>
                <a:spcPct val="35000"/>
              </a:spcAft>
            </a:pPr>
            <a:endParaRPr lang="tr-TR" sz="1100" kern="1200" dirty="0" smtClean="0"/>
          </a:p>
          <a:p>
            <a:pPr lvl="0" defTabSz="488950">
              <a:lnSpc>
                <a:spcPct val="90000"/>
              </a:lnSpc>
              <a:spcBef>
                <a:spcPct val="0"/>
              </a:spcBef>
              <a:spcAft>
                <a:spcPct val="35000"/>
              </a:spcAft>
            </a:pPr>
            <a:r>
              <a:rPr lang="tr-TR" sz="1200" b="1" kern="1200" dirty="0" smtClean="0"/>
              <a:t>Denetim kanıtı	</a:t>
            </a:r>
          </a:p>
          <a:p>
            <a:pPr lvl="0" defTabSz="488950">
              <a:lnSpc>
                <a:spcPct val="90000"/>
              </a:lnSpc>
              <a:spcBef>
                <a:spcPct val="0"/>
              </a:spcBef>
              <a:spcAft>
                <a:spcPct val="35000"/>
              </a:spcAft>
            </a:pPr>
            <a:r>
              <a:rPr lang="tr-TR" sz="1100" kern="1200" dirty="0" smtClean="0"/>
              <a:t>	</a:t>
            </a:r>
            <a:endParaRPr lang="tr-TR" sz="1100" kern="1200" dirty="0"/>
          </a:p>
        </p:txBody>
      </p:sp>
      <p:sp>
        <p:nvSpPr>
          <p:cNvPr id="11" name="Serbest Form 10"/>
          <p:cNvSpPr/>
          <p:nvPr/>
        </p:nvSpPr>
        <p:spPr>
          <a:xfrm>
            <a:off x="6661362" y="5512827"/>
            <a:ext cx="1754515" cy="701806"/>
          </a:xfrm>
          <a:custGeom>
            <a:avLst/>
            <a:gdLst>
              <a:gd name="connsiteX0" fmla="*/ 0 w 1754515"/>
              <a:gd name="connsiteY0" fmla="*/ 0 h 701806"/>
              <a:gd name="connsiteX1" fmla="*/ 1403612 w 1754515"/>
              <a:gd name="connsiteY1" fmla="*/ 0 h 701806"/>
              <a:gd name="connsiteX2" fmla="*/ 1754515 w 1754515"/>
              <a:gd name="connsiteY2" fmla="*/ 350903 h 701806"/>
              <a:gd name="connsiteX3" fmla="*/ 1403612 w 1754515"/>
              <a:gd name="connsiteY3" fmla="*/ 701806 h 701806"/>
              <a:gd name="connsiteX4" fmla="*/ 0 w 1754515"/>
              <a:gd name="connsiteY4" fmla="*/ 701806 h 701806"/>
              <a:gd name="connsiteX5" fmla="*/ 350903 w 1754515"/>
              <a:gd name="connsiteY5" fmla="*/ 350903 h 701806"/>
              <a:gd name="connsiteX6" fmla="*/ 0 w 1754515"/>
              <a:gd name="connsiteY6" fmla="*/ 0 h 701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54515" h="701806">
                <a:moveTo>
                  <a:pt x="0" y="0"/>
                </a:moveTo>
                <a:lnTo>
                  <a:pt x="1403612" y="0"/>
                </a:lnTo>
                <a:lnTo>
                  <a:pt x="1754515" y="350903"/>
                </a:lnTo>
                <a:lnTo>
                  <a:pt x="1403612" y="701806"/>
                </a:lnTo>
                <a:lnTo>
                  <a:pt x="0" y="701806"/>
                </a:lnTo>
                <a:lnTo>
                  <a:pt x="350903" y="350903"/>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94909" tIns="29337" rIns="365572" bIns="29337" numCol="1" spcCol="1270" anchor="ctr" anchorCtr="0">
            <a:noAutofit/>
          </a:bodyPr>
          <a:lstStyle/>
          <a:p>
            <a:pPr lvl="0" algn="ctr" defTabSz="488950">
              <a:lnSpc>
                <a:spcPct val="90000"/>
              </a:lnSpc>
              <a:spcBef>
                <a:spcPct val="0"/>
              </a:spcBef>
              <a:spcAft>
                <a:spcPct val="35000"/>
              </a:spcAft>
            </a:pPr>
            <a:r>
              <a:rPr lang="tr-TR" sz="1200" b="1" kern="1200" dirty="0" smtClean="0"/>
              <a:t>Denetim Standartları</a:t>
            </a:r>
            <a:endParaRPr lang="tr-TR" sz="1200" b="1" kern="1200" dirty="0"/>
          </a:p>
        </p:txBody>
      </p:sp>
      <p:sp>
        <p:nvSpPr>
          <p:cNvPr id="12" name="Serbest Form 11"/>
          <p:cNvSpPr/>
          <p:nvPr/>
        </p:nvSpPr>
        <p:spPr>
          <a:xfrm>
            <a:off x="8109381" y="5522358"/>
            <a:ext cx="1754515" cy="701806"/>
          </a:xfrm>
          <a:custGeom>
            <a:avLst/>
            <a:gdLst>
              <a:gd name="connsiteX0" fmla="*/ 0 w 1754515"/>
              <a:gd name="connsiteY0" fmla="*/ 0 h 701806"/>
              <a:gd name="connsiteX1" fmla="*/ 1403612 w 1754515"/>
              <a:gd name="connsiteY1" fmla="*/ 0 h 701806"/>
              <a:gd name="connsiteX2" fmla="*/ 1754515 w 1754515"/>
              <a:gd name="connsiteY2" fmla="*/ 350903 h 701806"/>
              <a:gd name="connsiteX3" fmla="*/ 1403612 w 1754515"/>
              <a:gd name="connsiteY3" fmla="*/ 701806 h 701806"/>
              <a:gd name="connsiteX4" fmla="*/ 0 w 1754515"/>
              <a:gd name="connsiteY4" fmla="*/ 701806 h 701806"/>
              <a:gd name="connsiteX5" fmla="*/ 350903 w 1754515"/>
              <a:gd name="connsiteY5" fmla="*/ 350903 h 701806"/>
              <a:gd name="connsiteX6" fmla="*/ 0 w 1754515"/>
              <a:gd name="connsiteY6" fmla="*/ 0 h 701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54515" h="701806">
                <a:moveTo>
                  <a:pt x="0" y="0"/>
                </a:moveTo>
                <a:lnTo>
                  <a:pt x="1403612" y="0"/>
                </a:lnTo>
                <a:lnTo>
                  <a:pt x="1754515" y="350903"/>
                </a:lnTo>
                <a:lnTo>
                  <a:pt x="1403612" y="701806"/>
                </a:lnTo>
                <a:lnTo>
                  <a:pt x="0" y="701806"/>
                </a:lnTo>
                <a:lnTo>
                  <a:pt x="350903" y="350903"/>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94909" tIns="29337" rIns="365572" bIns="29337" numCol="1" spcCol="1270" anchor="ctr" anchorCtr="0">
            <a:noAutofit/>
          </a:bodyPr>
          <a:lstStyle/>
          <a:p>
            <a:pPr lvl="0" algn="ctr" defTabSz="488950">
              <a:lnSpc>
                <a:spcPct val="90000"/>
              </a:lnSpc>
              <a:spcBef>
                <a:spcPct val="0"/>
              </a:spcBef>
              <a:spcAft>
                <a:spcPct val="35000"/>
              </a:spcAft>
            </a:pPr>
            <a:r>
              <a:rPr lang="tr-TR" sz="1200" b="1" kern="1200" dirty="0" smtClean="0"/>
              <a:t>Denetçi Görüşü</a:t>
            </a:r>
            <a:endParaRPr lang="tr-TR" sz="1200" b="1" kern="1200" dirty="0"/>
          </a:p>
        </p:txBody>
      </p:sp>
      <p:sp>
        <p:nvSpPr>
          <p:cNvPr id="3" name="Dikdörtgen 2"/>
          <p:cNvSpPr/>
          <p:nvPr/>
        </p:nvSpPr>
        <p:spPr>
          <a:xfrm>
            <a:off x="905608" y="123092"/>
            <a:ext cx="10796954" cy="5890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DENETİMİN TANIMI VE  </a:t>
            </a:r>
            <a:r>
              <a:rPr lang="tr-TR" b="1" dirty="0"/>
              <a:t>KONUSU </a:t>
            </a:r>
            <a:endParaRPr lang="tr-TR" dirty="0"/>
          </a:p>
        </p:txBody>
      </p:sp>
    </p:spTree>
    <p:extLst>
      <p:ext uri="{BB962C8B-B14F-4D97-AF65-F5344CB8AC3E}">
        <p14:creationId xmlns:p14="http://schemas.microsoft.com/office/powerpoint/2010/main" val="1364899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İçerik Yer Tutucusu 5"/>
          <p:cNvSpPr>
            <a:spLocks noGrp="1"/>
          </p:cNvSpPr>
          <p:nvPr>
            <p:ph idx="1"/>
          </p:nvPr>
        </p:nvSpPr>
        <p:spPr>
          <a:xfrm>
            <a:off x="334108" y="826477"/>
            <a:ext cx="11170506" cy="5864470"/>
          </a:xfrm>
        </p:spPr>
        <p:txBody>
          <a:bodyPr>
            <a:normAutofit/>
          </a:bodyPr>
          <a:lstStyle/>
          <a:p>
            <a:r>
              <a:rPr lang="tr-TR" sz="2000" b="1" dirty="0" smtClean="0">
                <a:solidFill>
                  <a:schemeClr val="tx1"/>
                </a:solidFill>
              </a:rPr>
              <a:t>BAĞIMSIZ DENETİM : </a:t>
            </a:r>
            <a:r>
              <a:rPr lang="tr-TR" sz="2000" dirty="0">
                <a:solidFill>
                  <a:schemeClr val="tx1"/>
                </a:solidFill>
              </a:rPr>
              <a:t>Finansal tablo ve diğer finansal bilgilerin, finansal raporlama standartlarına uygunluğu ve doğruluğu hususunda, makul güvence sağlayacak yeterli ve uygun bağımsız denetim kanıtlarının elde edilmesi amacıyla, </a:t>
            </a:r>
            <a:r>
              <a:rPr lang="tr-TR" sz="2000" b="1" u="sng" dirty="0" smtClean="0">
                <a:solidFill>
                  <a:srgbClr val="FF0000"/>
                </a:solidFill>
              </a:rPr>
              <a:t>Denetim Standartlarında Öngörülen Gerekli Bağımsız Denetim Tekniklerinin Uygulanarak </a:t>
            </a:r>
            <a:r>
              <a:rPr lang="tr-TR" sz="2000" dirty="0" smtClean="0">
                <a:solidFill>
                  <a:schemeClr val="tx1"/>
                </a:solidFill>
              </a:rPr>
              <a:t>defter</a:t>
            </a:r>
            <a:r>
              <a:rPr lang="tr-TR" sz="2000" dirty="0">
                <a:solidFill>
                  <a:schemeClr val="tx1"/>
                </a:solidFill>
              </a:rPr>
              <a:t>, kayıt ve belgeler üzerinden denetlenmesi ve değerlendirilerek rapora bağlanmasını</a:t>
            </a:r>
            <a:r>
              <a:rPr lang="tr-TR" sz="2000" dirty="0" smtClean="0"/>
              <a:t>, </a:t>
            </a:r>
            <a:r>
              <a:rPr lang="tr-TR" sz="2000" dirty="0" smtClean="0">
                <a:solidFill>
                  <a:schemeClr val="tx1"/>
                </a:solidFill>
              </a:rPr>
              <a:t>ifade eder. (660 sayılı KHK Md.2/b, </a:t>
            </a:r>
            <a:r>
              <a:rPr lang="tr-TR" sz="2000" dirty="0" err="1" smtClean="0">
                <a:solidFill>
                  <a:schemeClr val="tx1"/>
                </a:solidFill>
              </a:rPr>
              <a:t>Bağ.Den.Yönetmeliği</a:t>
            </a:r>
            <a:r>
              <a:rPr lang="tr-TR" sz="2000" dirty="0" smtClean="0">
                <a:solidFill>
                  <a:schemeClr val="tx1"/>
                </a:solidFill>
              </a:rPr>
              <a:t> Md.4/b.)</a:t>
            </a:r>
          </a:p>
          <a:p>
            <a:pPr marL="0" indent="0">
              <a:buNone/>
            </a:pPr>
            <a:endParaRPr lang="tr-TR" sz="2000" dirty="0">
              <a:solidFill>
                <a:schemeClr val="tx1"/>
              </a:solidFill>
            </a:endParaRPr>
          </a:p>
          <a:p>
            <a:r>
              <a:rPr lang="tr-TR" b="1" dirty="0"/>
              <a:t>6102 </a:t>
            </a:r>
            <a:r>
              <a:rPr lang="tr-TR" b="1" dirty="0" smtClean="0"/>
              <a:t>Sayılı </a:t>
            </a:r>
            <a:r>
              <a:rPr lang="tr-TR" b="1" dirty="0" err="1" smtClean="0"/>
              <a:t>TTK’da</a:t>
            </a:r>
            <a:r>
              <a:rPr lang="tr-TR" b="1" dirty="0" smtClean="0"/>
              <a:t> denetim : MADDE </a:t>
            </a:r>
            <a:r>
              <a:rPr lang="tr-TR" b="1" dirty="0"/>
              <a:t>397</a:t>
            </a:r>
            <a:r>
              <a:rPr lang="tr-TR" dirty="0"/>
              <a:t>-</a:t>
            </a:r>
            <a:r>
              <a:rPr lang="tr-TR" b="1" dirty="0"/>
              <a:t> </a:t>
            </a:r>
            <a:r>
              <a:rPr lang="tr-TR" dirty="0" smtClean="0"/>
              <a:t>… denetime </a:t>
            </a:r>
            <a:r>
              <a:rPr lang="tr-TR" dirty="0"/>
              <a:t>tabi olan </a:t>
            </a:r>
            <a:r>
              <a:rPr lang="tr-TR" dirty="0" smtClean="0"/>
              <a:t>şirketlerin …finansal </a:t>
            </a:r>
            <a:r>
              <a:rPr lang="tr-TR" dirty="0"/>
              <a:t>tabloları </a:t>
            </a:r>
            <a:r>
              <a:rPr lang="tr-TR" dirty="0" smtClean="0"/>
              <a:t>……, KGK tarafından yayımlanan …. </a:t>
            </a:r>
            <a:r>
              <a:rPr lang="tr-TR" b="1" dirty="0" smtClean="0">
                <a:solidFill>
                  <a:srgbClr val="C00000"/>
                </a:solidFill>
              </a:rPr>
              <a:t>Türkiye </a:t>
            </a:r>
            <a:r>
              <a:rPr lang="tr-TR" b="1" dirty="0">
                <a:solidFill>
                  <a:srgbClr val="C00000"/>
                </a:solidFill>
              </a:rPr>
              <a:t>Denetim Standartlarına göre denetlenir. </a:t>
            </a:r>
            <a:endParaRPr lang="tr-TR" b="1" dirty="0" smtClean="0">
              <a:solidFill>
                <a:srgbClr val="C00000"/>
              </a:solidFill>
            </a:endParaRPr>
          </a:p>
          <a:p>
            <a:pPr marL="0" indent="0">
              <a:buNone/>
            </a:pPr>
            <a:endParaRPr lang="tr-TR" b="1" dirty="0" smtClean="0">
              <a:solidFill>
                <a:srgbClr val="C00000"/>
              </a:solidFill>
            </a:endParaRPr>
          </a:p>
          <a:p>
            <a:r>
              <a:rPr lang="tr-TR" b="1" dirty="0"/>
              <a:t>TTK </a:t>
            </a:r>
            <a:r>
              <a:rPr lang="tr-TR" b="1" dirty="0" smtClean="0"/>
              <a:t>Madde-403  </a:t>
            </a:r>
            <a:r>
              <a:rPr lang="tr-TR" dirty="0" smtClean="0"/>
              <a:t>… </a:t>
            </a:r>
            <a:r>
              <a:rPr lang="tr-TR" dirty="0"/>
              <a:t>Denetçi, olumlu görüş verdiği takdirde yazısında, öncelikle </a:t>
            </a:r>
            <a:r>
              <a:rPr lang="tr-TR" dirty="0" smtClean="0"/>
              <a:t>….</a:t>
            </a:r>
            <a:r>
              <a:rPr lang="tr-TR" b="1" dirty="0" smtClean="0">
                <a:solidFill>
                  <a:srgbClr val="C00000"/>
                </a:solidFill>
              </a:rPr>
              <a:t> Türkiye </a:t>
            </a:r>
            <a:r>
              <a:rPr lang="tr-TR" b="1" dirty="0">
                <a:solidFill>
                  <a:srgbClr val="C00000"/>
                </a:solidFill>
              </a:rPr>
              <a:t>Denetim Standartları uyarınca yapılan denetimde,</a:t>
            </a:r>
            <a:r>
              <a:rPr lang="tr-TR" dirty="0"/>
              <a:t> Türkiye Muhasebe Standartları ve diğer gereklilikler bakımından herhangi bir aykırılığa </a:t>
            </a:r>
            <a:r>
              <a:rPr lang="tr-TR" dirty="0" smtClean="0"/>
              <a:t>rastlanmadığını…..belirtir</a:t>
            </a:r>
            <a:r>
              <a:rPr lang="tr-TR" dirty="0"/>
              <a:t>. </a:t>
            </a:r>
          </a:p>
          <a:p>
            <a:pPr marL="0" indent="0">
              <a:buNone/>
            </a:pPr>
            <a:endParaRPr lang="tr-TR" b="1" dirty="0">
              <a:solidFill>
                <a:schemeClr val="tx1"/>
              </a:solidFill>
            </a:endParaRPr>
          </a:p>
        </p:txBody>
      </p:sp>
      <p:sp>
        <p:nvSpPr>
          <p:cNvPr id="3" name="Dikdörtgen 2"/>
          <p:cNvSpPr/>
          <p:nvPr/>
        </p:nvSpPr>
        <p:spPr>
          <a:xfrm>
            <a:off x="905608" y="123092"/>
            <a:ext cx="10796954" cy="5890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DENETİMİN TANIMI</a:t>
            </a:r>
            <a:endParaRPr lang="tr-TR" dirty="0"/>
          </a:p>
        </p:txBody>
      </p:sp>
    </p:spTree>
    <p:extLst>
      <p:ext uri="{BB962C8B-B14F-4D97-AF65-F5344CB8AC3E}">
        <p14:creationId xmlns:p14="http://schemas.microsoft.com/office/powerpoint/2010/main" val="4128214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5878" y="1058780"/>
            <a:ext cx="11398734" cy="3157086"/>
          </a:xfrm>
        </p:spPr>
        <p:txBody>
          <a:bodyPr/>
          <a:lstStyle/>
          <a:p>
            <a:r>
              <a:rPr lang="tr-TR" dirty="0" smtClean="0"/>
              <a:t>BDS-700- P.30- Denetçi </a:t>
            </a:r>
            <a:r>
              <a:rPr lang="tr-TR" dirty="0"/>
              <a:t>raporu, denetimin Bağımsız Denetim Standartlarına uygun olarak yürütüldüğünü belirtir. </a:t>
            </a:r>
            <a:endParaRPr lang="tr-TR" dirty="0" smtClean="0"/>
          </a:p>
          <a:p>
            <a:endParaRPr lang="tr-TR" dirty="0" smtClean="0"/>
          </a:p>
        </p:txBody>
      </p:sp>
      <p:sp>
        <p:nvSpPr>
          <p:cNvPr id="4" name="Dikdörtgen 3"/>
          <p:cNvSpPr/>
          <p:nvPr/>
        </p:nvSpPr>
        <p:spPr>
          <a:xfrm>
            <a:off x="211756" y="2387066"/>
            <a:ext cx="11292856" cy="219455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b="1" i="1" u="sng" dirty="0" smtClean="0">
                <a:solidFill>
                  <a:schemeClr val="tx1"/>
                </a:solidFill>
              </a:rPr>
              <a:t>Bağımsız Denetçi Raporunun İlgili Bölümü</a:t>
            </a:r>
          </a:p>
          <a:p>
            <a:endParaRPr lang="tr-TR" b="1" i="1" u="sng" dirty="0" smtClean="0">
              <a:solidFill>
                <a:schemeClr val="tx1"/>
              </a:solidFill>
            </a:endParaRPr>
          </a:p>
          <a:p>
            <a:r>
              <a:rPr lang="tr-TR" b="1" i="1" u="sng" dirty="0" smtClean="0">
                <a:solidFill>
                  <a:schemeClr val="tx1"/>
                </a:solidFill>
              </a:rPr>
              <a:t>Bağımsız </a:t>
            </a:r>
            <a:r>
              <a:rPr lang="tr-TR" b="1" i="1" u="sng" dirty="0">
                <a:solidFill>
                  <a:schemeClr val="tx1"/>
                </a:solidFill>
              </a:rPr>
              <a:t>Denetçinin Sorumluluğu</a:t>
            </a:r>
          </a:p>
          <a:p>
            <a:r>
              <a:rPr lang="tr-TR" dirty="0">
                <a:solidFill>
                  <a:schemeClr val="tx1"/>
                </a:solidFill>
              </a:rPr>
              <a:t>Sorumluluğumuz, yaptığımız bağımsız denetime dayanarak, bu finansal tablolar hakkında görüş vermektir. </a:t>
            </a:r>
            <a:r>
              <a:rPr lang="tr-TR" b="1" dirty="0" smtClean="0">
                <a:solidFill>
                  <a:schemeClr val="tx1"/>
                </a:solidFill>
              </a:rPr>
              <a:t>yaptığımız bağımsız denetim</a:t>
            </a:r>
            <a:r>
              <a:rPr lang="tr-TR" dirty="0" smtClean="0">
                <a:solidFill>
                  <a:schemeClr val="tx1"/>
                </a:solidFill>
              </a:rPr>
              <a:t>, </a:t>
            </a:r>
            <a:r>
              <a:rPr lang="tr-TR" dirty="0">
                <a:solidFill>
                  <a:schemeClr val="tx1"/>
                </a:solidFill>
              </a:rPr>
              <a:t>Kamu Gözetimi, Muhasebe ve Denetim Standartları Kurumu tarafından yayımlanan </a:t>
            </a:r>
            <a:r>
              <a:rPr lang="tr-TR" b="1" u="sng" dirty="0" smtClean="0">
                <a:solidFill>
                  <a:srgbClr val="C00000"/>
                </a:solidFill>
              </a:rPr>
              <a:t>Türkiye Denetim Standartlarının Bir Parçası Olan Bağımsız Denetim Standartlarına Uygun Olarak Yürütülmüştür.</a:t>
            </a:r>
            <a:r>
              <a:rPr lang="tr-TR" b="1" u="sng" dirty="0" smtClean="0"/>
              <a:t>. </a:t>
            </a:r>
            <a:endParaRPr lang="tr-TR" b="1" u="sng" dirty="0"/>
          </a:p>
        </p:txBody>
      </p:sp>
      <p:sp>
        <p:nvSpPr>
          <p:cNvPr id="5" name="Unvan 4"/>
          <p:cNvSpPr>
            <a:spLocks noGrp="1"/>
          </p:cNvSpPr>
          <p:nvPr>
            <p:ph type="title"/>
          </p:nvPr>
        </p:nvSpPr>
        <p:spPr>
          <a:xfrm>
            <a:off x="442762" y="231776"/>
            <a:ext cx="11061851" cy="5382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smtClean="0"/>
              <a:t>DENETİMİN TANIMI</a:t>
            </a:r>
            <a:endParaRPr lang="tr-TR" sz="2400" dirty="0"/>
          </a:p>
        </p:txBody>
      </p:sp>
    </p:spTree>
    <p:extLst>
      <p:ext uri="{BB962C8B-B14F-4D97-AF65-F5344CB8AC3E}">
        <p14:creationId xmlns:p14="http://schemas.microsoft.com/office/powerpoint/2010/main" val="4295591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Unvan 4"/>
          <p:cNvSpPr>
            <a:spLocks noGrp="1"/>
          </p:cNvSpPr>
          <p:nvPr>
            <p:ph type="title"/>
          </p:nvPr>
        </p:nvSpPr>
        <p:spPr>
          <a:xfrm>
            <a:off x="442762" y="231776"/>
            <a:ext cx="11061851" cy="5382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smtClean="0"/>
              <a:t>DENETİMİN TANIMI</a:t>
            </a:r>
            <a:endParaRPr lang="tr-TR" sz="2400" dirty="0"/>
          </a:p>
        </p:txBody>
      </p:sp>
      <p:sp>
        <p:nvSpPr>
          <p:cNvPr id="7" name="Dikdörtgen 6"/>
          <p:cNvSpPr/>
          <p:nvPr/>
        </p:nvSpPr>
        <p:spPr>
          <a:xfrm>
            <a:off x="240632" y="1001027"/>
            <a:ext cx="11646568" cy="4662815"/>
          </a:xfrm>
          <a:prstGeom prst="rect">
            <a:avLst/>
          </a:prstGeom>
          <a:gradFill>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p:spPr>
        <p:txBody>
          <a:bodyPr wrap="square">
            <a:spAutoFit/>
          </a:bodyPr>
          <a:lstStyle/>
          <a:p>
            <a:pPr algn="just"/>
            <a:r>
              <a:rPr lang="tr-TR" b="1" dirty="0" smtClean="0"/>
              <a:t>BDS-200 Bağımsız Denetçilerin Genel Amaçları ve Bağımsız Denetimin Bağımsız Denetim Standartlarına  </a:t>
            </a:r>
            <a:r>
              <a:rPr lang="tr-TR" b="1" dirty="0"/>
              <a:t>Uygun Olarak Yürütülmesi </a:t>
            </a:r>
            <a:endParaRPr lang="tr-TR" dirty="0"/>
          </a:p>
          <a:p>
            <a:pPr algn="just">
              <a:lnSpc>
                <a:spcPct val="150000"/>
              </a:lnSpc>
            </a:pPr>
            <a:r>
              <a:rPr lang="tr-TR" b="1" dirty="0"/>
              <a:t> </a:t>
            </a:r>
            <a:endParaRPr lang="tr-TR" dirty="0"/>
          </a:p>
          <a:p>
            <a:pPr algn="just"/>
            <a:r>
              <a:rPr lang="tr-TR" dirty="0" smtClean="0"/>
              <a:t>P.18</a:t>
            </a:r>
            <a:r>
              <a:rPr lang="tr-TR" dirty="0"/>
              <a:t>. </a:t>
            </a:r>
            <a:r>
              <a:rPr lang="tr-TR" b="1" dirty="0"/>
              <a:t>Denetçi, denetimle ilgili tüm </a:t>
            </a:r>
            <a:r>
              <a:rPr lang="tr-TR" b="1" dirty="0" err="1"/>
              <a:t>BDS’lere</a:t>
            </a:r>
            <a:r>
              <a:rPr lang="tr-TR" b="1" dirty="0"/>
              <a:t> uyar</a:t>
            </a:r>
            <a:r>
              <a:rPr lang="tr-TR" dirty="0"/>
              <a:t>. Yürürlükte olan bir </a:t>
            </a:r>
            <a:r>
              <a:rPr lang="tr-TR" dirty="0" err="1"/>
              <a:t>BDS’nin</a:t>
            </a:r>
            <a:r>
              <a:rPr lang="tr-TR" dirty="0"/>
              <a:t> ele aldığı şartlar mevcut ise, bu </a:t>
            </a:r>
            <a:r>
              <a:rPr lang="tr-TR" dirty="0" err="1"/>
              <a:t>BDS’nin</a:t>
            </a:r>
            <a:r>
              <a:rPr lang="tr-TR" dirty="0"/>
              <a:t> yürütülen denetimle ilgili olduğu kabul </a:t>
            </a:r>
            <a:r>
              <a:rPr lang="tr-TR" dirty="0" smtClean="0"/>
              <a:t>edilir. </a:t>
            </a:r>
            <a:r>
              <a:rPr lang="tr-TR" dirty="0"/>
              <a:t> </a:t>
            </a:r>
            <a:endParaRPr lang="tr-TR" dirty="0" smtClean="0"/>
          </a:p>
          <a:p>
            <a:pPr algn="just"/>
            <a:endParaRPr lang="tr-TR" dirty="0" smtClean="0"/>
          </a:p>
          <a:p>
            <a:pPr algn="just"/>
            <a:endParaRPr lang="tr-TR" dirty="0"/>
          </a:p>
          <a:p>
            <a:pPr algn="just"/>
            <a:r>
              <a:rPr lang="tr-TR" dirty="0" smtClean="0"/>
              <a:t>P.19</a:t>
            </a:r>
            <a:r>
              <a:rPr lang="tr-TR" dirty="0"/>
              <a:t>. </a:t>
            </a:r>
            <a:r>
              <a:rPr lang="tr-TR" b="1" dirty="0"/>
              <a:t>Denetçinin,</a:t>
            </a:r>
            <a:r>
              <a:rPr lang="tr-TR" dirty="0"/>
              <a:t> bir </a:t>
            </a:r>
            <a:r>
              <a:rPr lang="tr-TR" dirty="0" err="1"/>
              <a:t>BDS’nin</a:t>
            </a:r>
            <a:r>
              <a:rPr lang="tr-TR" dirty="0"/>
              <a:t> amaçlarını anlaması ve hükümlerini uygun şekilde yerine getirebilmesi için </a:t>
            </a:r>
            <a:r>
              <a:rPr lang="tr-TR" b="1" dirty="0"/>
              <a:t>açıklayıcı hükümler ve uygulama bölümü dâhil </a:t>
            </a:r>
            <a:r>
              <a:rPr lang="tr-TR" b="1" dirty="0" err="1"/>
              <a:t>BDS’nin</a:t>
            </a:r>
            <a:r>
              <a:rPr lang="tr-TR" b="1" dirty="0"/>
              <a:t> tamamına vâkıf olması </a:t>
            </a:r>
            <a:r>
              <a:rPr lang="tr-TR" b="1" dirty="0" smtClean="0"/>
              <a:t>gerekir. </a:t>
            </a:r>
            <a:r>
              <a:rPr lang="tr-TR" dirty="0"/>
              <a:t> </a:t>
            </a:r>
            <a:endParaRPr lang="tr-TR" dirty="0" smtClean="0"/>
          </a:p>
          <a:p>
            <a:pPr algn="just"/>
            <a:endParaRPr lang="tr-TR" dirty="0" smtClean="0"/>
          </a:p>
          <a:p>
            <a:pPr algn="just"/>
            <a:endParaRPr lang="tr-TR" dirty="0"/>
          </a:p>
          <a:p>
            <a:pPr algn="just"/>
            <a:r>
              <a:rPr lang="tr-TR" dirty="0" smtClean="0"/>
              <a:t>P. 20</a:t>
            </a:r>
            <a:r>
              <a:rPr lang="tr-TR" dirty="0"/>
              <a:t>. </a:t>
            </a:r>
            <a:r>
              <a:rPr lang="tr-TR" b="1" dirty="0"/>
              <a:t>Denetçi, bu </a:t>
            </a:r>
            <a:r>
              <a:rPr lang="tr-TR" b="1" dirty="0" err="1"/>
              <a:t>BDS’nin</a:t>
            </a:r>
            <a:r>
              <a:rPr lang="tr-TR" b="1" dirty="0"/>
              <a:t> ve denetimle ilgili diğer tüm </a:t>
            </a:r>
            <a:r>
              <a:rPr lang="tr-TR" b="1" dirty="0" err="1"/>
              <a:t>BDS’lerin</a:t>
            </a:r>
            <a:r>
              <a:rPr lang="tr-TR" b="1" dirty="0"/>
              <a:t> hükümlerine uymadığı sürece, denetçi raporunda denetimin </a:t>
            </a:r>
            <a:r>
              <a:rPr lang="tr-TR" b="1" dirty="0" err="1"/>
              <a:t>BDS’lere</a:t>
            </a:r>
            <a:r>
              <a:rPr lang="tr-TR" b="1" dirty="0"/>
              <a:t> uygun olarak yürütüldüğü şeklinde bir ifadeye yer veremez</a:t>
            </a:r>
            <a:r>
              <a:rPr lang="tr-TR" b="1" dirty="0" smtClean="0"/>
              <a:t>.</a:t>
            </a:r>
          </a:p>
          <a:p>
            <a:pPr algn="just"/>
            <a:endParaRPr lang="tr-TR" b="1" dirty="0">
              <a:effectLst/>
            </a:endParaRPr>
          </a:p>
          <a:p>
            <a:pPr algn="just"/>
            <a:endParaRPr lang="tr-TR" b="1" dirty="0" smtClean="0"/>
          </a:p>
          <a:p>
            <a:pPr algn="just"/>
            <a:endParaRPr lang="tr-TR" dirty="0">
              <a:effectLst/>
            </a:endParaRPr>
          </a:p>
        </p:txBody>
      </p:sp>
      <p:sp>
        <p:nvSpPr>
          <p:cNvPr id="8" name="Dikdörtgen 7"/>
          <p:cNvSpPr/>
          <p:nvPr/>
        </p:nvSpPr>
        <p:spPr>
          <a:xfrm>
            <a:off x="240632" y="5245768"/>
            <a:ext cx="11646568" cy="1077218"/>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square">
            <a:spAutoFit/>
          </a:bodyPr>
          <a:lstStyle/>
          <a:p>
            <a:pPr algn="just">
              <a:spcAft>
                <a:spcPts val="1200"/>
              </a:spcAft>
            </a:pPr>
            <a:r>
              <a:rPr lang="tr-TR" b="1" dirty="0" smtClean="0"/>
              <a:t>Bağımsız Denetim Yönetmeliği  Md. </a:t>
            </a:r>
            <a:r>
              <a:rPr lang="tr-TR" b="1" dirty="0"/>
              <a:t>40 </a:t>
            </a:r>
            <a:r>
              <a:rPr lang="tr-TR" b="1" dirty="0" smtClean="0"/>
              <a:t>– UYARI CEZASI     </a:t>
            </a:r>
          </a:p>
          <a:p>
            <a:pPr algn="just">
              <a:spcAft>
                <a:spcPts val="1200"/>
              </a:spcAft>
            </a:pPr>
            <a:r>
              <a:rPr lang="tr-TR" dirty="0" smtClean="0"/>
              <a:t>a</a:t>
            </a:r>
            <a:r>
              <a:rPr lang="tr-TR" dirty="0"/>
              <a:t>) Denetim faaliyetinin, fiilin ağırlığına göre daha ağır bir yaptırım gerektirmeyen şekilde, </a:t>
            </a:r>
            <a:r>
              <a:rPr lang="tr-TR" dirty="0" err="1"/>
              <a:t>TDS’ye</a:t>
            </a:r>
            <a:r>
              <a:rPr lang="tr-TR" dirty="0"/>
              <a:t> aykırı olarak yürütülmesi,</a:t>
            </a:r>
            <a:endParaRPr lang="tr-TR" dirty="0">
              <a:effectLst/>
            </a:endParaRPr>
          </a:p>
        </p:txBody>
      </p:sp>
    </p:spTree>
    <p:extLst>
      <p:ext uri="{BB962C8B-B14F-4D97-AF65-F5344CB8AC3E}">
        <p14:creationId xmlns:p14="http://schemas.microsoft.com/office/powerpoint/2010/main" val="24630962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solidFill>
                  <a:srgbClr val="FF0000"/>
                </a:solidFill>
              </a:rPr>
              <a:t>DENETİME TABİ OLACAK ŞİRKETLERİN BELİRLENMESİ VE KRİTERLERİN HESAPLANMASI</a:t>
            </a:r>
            <a:r>
              <a:rPr lang="tr-TR" b="1" dirty="0">
                <a:latin typeface="Arial" panose="020B0604020202020204" pitchFamily="34" charset="0"/>
                <a:cs typeface="Arial" panose="020B0604020202020204" pitchFamily="34" charset="0"/>
              </a:rPr>
              <a:t/>
            </a:r>
            <a:br>
              <a:rPr lang="tr-TR" b="1" dirty="0">
                <a:latin typeface="Arial" panose="020B0604020202020204" pitchFamily="34" charset="0"/>
                <a:cs typeface="Arial" panose="020B0604020202020204" pitchFamily="34" charset="0"/>
              </a:rPr>
            </a:br>
            <a:endParaRPr lang="tr-TR" dirty="0"/>
          </a:p>
        </p:txBody>
      </p:sp>
    </p:spTree>
    <p:extLst>
      <p:ext uri="{BB962C8B-B14F-4D97-AF65-F5344CB8AC3E}">
        <p14:creationId xmlns:p14="http://schemas.microsoft.com/office/powerpoint/2010/main" val="27878788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135" y="1116622"/>
            <a:ext cx="11148478" cy="5592185"/>
          </a:xfrm>
        </p:spPr>
        <p:txBody>
          <a:bodyPr>
            <a:normAutofit/>
          </a:bodyPr>
          <a:lstStyle/>
          <a:p>
            <a:r>
              <a:rPr lang="tr-TR" sz="1600" b="1" dirty="0" smtClean="0"/>
              <a:t>MADDE </a:t>
            </a:r>
            <a:r>
              <a:rPr lang="tr-TR" sz="1600" b="1" dirty="0"/>
              <a:t>397</a:t>
            </a:r>
            <a:r>
              <a:rPr lang="tr-TR" sz="1600" dirty="0"/>
              <a:t>-</a:t>
            </a:r>
            <a:r>
              <a:rPr lang="tr-TR" sz="1600" b="1" dirty="0"/>
              <a:t> </a:t>
            </a:r>
            <a:endParaRPr lang="tr-TR" sz="1600" b="1" dirty="0" smtClean="0"/>
          </a:p>
          <a:p>
            <a:r>
              <a:rPr lang="tr-TR" sz="1600" dirty="0" smtClean="0"/>
              <a:t>(</a:t>
            </a:r>
            <a:r>
              <a:rPr lang="tr-TR" sz="1600" dirty="0"/>
              <a:t>1) </a:t>
            </a:r>
            <a:r>
              <a:rPr lang="tr-TR" sz="1600" dirty="0" smtClean="0"/>
              <a:t>Dördüncü </a:t>
            </a:r>
            <a:r>
              <a:rPr lang="tr-TR" sz="1600" dirty="0"/>
              <a:t>fıkra uyarınca denetime tabi olan </a:t>
            </a:r>
            <a:r>
              <a:rPr lang="tr-TR" sz="1600" b="1" dirty="0">
                <a:solidFill>
                  <a:srgbClr val="FF0000"/>
                </a:solidFill>
              </a:rPr>
              <a:t>anonim şirketlerin </a:t>
            </a:r>
            <a:r>
              <a:rPr lang="tr-TR" sz="1600" dirty="0" smtClean="0"/>
              <a:t>…. finansal </a:t>
            </a:r>
            <a:r>
              <a:rPr lang="tr-TR" sz="1600" dirty="0"/>
              <a:t>tabloları denetçi tarafından</a:t>
            </a:r>
            <a:r>
              <a:rPr lang="tr-TR" sz="1600" dirty="0" smtClean="0"/>
              <a:t>, …..Türkiye </a:t>
            </a:r>
            <a:r>
              <a:rPr lang="tr-TR" sz="1600" dirty="0"/>
              <a:t>Denetim Standartlarına göre denetlenir. </a:t>
            </a:r>
            <a:endParaRPr lang="tr-TR" sz="1600" dirty="0" smtClean="0"/>
          </a:p>
          <a:p>
            <a:r>
              <a:rPr lang="tr-TR" sz="1600" dirty="0" smtClean="0"/>
              <a:t>(4) ..denetime </a:t>
            </a:r>
            <a:r>
              <a:rPr lang="tr-TR" sz="1600" dirty="0"/>
              <a:t>tabi olacak şirketler Bakanlar Kurulunca belirlenir. (TTK 635 </a:t>
            </a:r>
            <a:r>
              <a:rPr lang="tr-TR" sz="1600" dirty="0" smtClean="0"/>
              <a:t>Ltd.lere </a:t>
            </a:r>
            <a:r>
              <a:rPr lang="tr-TR" sz="1600" dirty="0"/>
              <a:t>de </a:t>
            </a:r>
            <a:r>
              <a:rPr lang="tr-TR" sz="1600" dirty="0" smtClean="0"/>
              <a:t>aynı hükümler uygulanır</a:t>
            </a:r>
            <a:r>
              <a:rPr lang="tr-TR" sz="1600" dirty="0"/>
              <a:t>)</a:t>
            </a:r>
          </a:p>
          <a:p>
            <a:r>
              <a:rPr lang="tr-TR" sz="1600" dirty="0" smtClean="0"/>
              <a:t>(</a:t>
            </a:r>
            <a:r>
              <a:rPr lang="tr-TR" sz="1600" dirty="0"/>
              <a:t>5) </a:t>
            </a:r>
            <a:r>
              <a:rPr lang="tr-TR" sz="1600" dirty="0" smtClean="0"/>
              <a:t>Dördüncü </a:t>
            </a:r>
            <a:r>
              <a:rPr lang="tr-TR" sz="1600" dirty="0"/>
              <a:t>fıkra kapsamı dışında kalan anonim şirketler ile 4572 sayılı Kanun kapsamındaki kooperatifler ve bunların bağımsız denetime tabi olmayan üst kuruluşları bu fıkra hükümlerine göre denetlenir. Denetime ilişkin usul ve esaslar </a:t>
            </a:r>
            <a:r>
              <a:rPr lang="tr-TR" sz="1600" dirty="0" smtClean="0"/>
              <a:t>Gümrük </a:t>
            </a:r>
            <a:r>
              <a:rPr lang="tr-TR" sz="1600" dirty="0"/>
              <a:t>ve Ticaret Bakanlığınca hazırlanan </a:t>
            </a:r>
            <a:r>
              <a:rPr lang="tr-TR" sz="1600" dirty="0" smtClean="0"/>
              <a:t>ve </a:t>
            </a:r>
            <a:r>
              <a:rPr lang="tr-TR" sz="1600" dirty="0"/>
              <a:t>Bakanlar Kurulunca çıkarılacak yönetmelikle düzenlenir. </a:t>
            </a:r>
            <a:endParaRPr lang="tr-TR" sz="1600" dirty="0" smtClean="0"/>
          </a:p>
          <a:p>
            <a:endParaRPr lang="tr-TR" sz="1600" dirty="0"/>
          </a:p>
        </p:txBody>
      </p:sp>
      <p:sp>
        <p:nvSpPr>
          <p:cNvPr id="5" name="Dikdörtgen 4"/>
          <p:cNvSpPr/>
          <p:nvPr/>
        </p:nvSpPr>
        <p:spPr>
          <a:xfrm>
            <a:off x="1222130" y="298938"/>
            <a:ext cx="10216661" cy="5288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DENETİME TABİ OLACAK ŞİRKETLERİN BELİRLENMESİ VE KRİTERLERİN HESAPLANMASI</a:t>
            </a:r>
            <a:endParaRPr lang="tr-TR" b="1" dirty="0">
              <a:latin typeface="Arial" panose="020B0604020202020204" pitchFamily="34" charset="0"/>
              <a:cs typeface="Arial" panose="020B0604020202020204" pitchFamily="34" charset="0"/>
            </a:endParaRPr>
          </a:p>
        </p:txBody>
      </p:sp>
      <p:sp>
        <p:nvSpPr>
          <p:cNvPr id="2" name="Dikdörtgen 1"/>
          <p:cNvSpPr/>
          <p:nvPr/>
        </p:nvSpPr>
        <p:spPr>
          <a:xfrm>
            <a:off x="615637" y="4771176"/>
            <a:ext cx="3358836" cy="8057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tr-TR" dirty="0"/>
              <a:t>Denetime Tabi Şirketler</a:t>
            </a:r>
          </a:p>
        </p:txBody>
      </p:sp>
      <p:sp>
        <p:nvSpPr>
          <p:cNvPr id="4" name="Dikdörtgen 3"/>
          <p:cNvSpPr/>
          <p:nvPr/>
        </p:nvSpPr>
        <p:spPr>
          <a:xfrm>
            <a:off x="5477347" y="3983524"/>
            <a:ext cx="4970352" cy="8691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tr-TR" sz="2000" dirty="0" smtClean="0"/>
              <a:t>1- BKK ile belirlenen Sermaye Şirketleri </a:t>
            </a:r>
            <a:endParaRPr lang="tr-TR" sz="2000" dirty="0"/>
          </a:p>
        </p:txBody>
      </p:sp>
      <p:sp>
        <p:nvSpPr>
          <p:cNvPr id="8" name="Dikdörtgen 7"/>
          <p:cNvSpPr/>
          <p:nvPr/>
        </p:nvSpPr>
        <p:spPr>
          <a:xfrm>
            <a:off x="5477347" y="5350596"/>
            <a:ext cx="4970352" cy="10230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tr-TR" sz="2000" dirty="0"/>
              <a:t>2- BKK dışında kalan A.Ş.’</a:t>
            </a:r>
            <a:r>
              <a:rPr lang="tr-TR" sz="2000" dirty="0" err="1"/>
              <a:t>ler</a:t>
            </a:r>
            <a:r>
              <a:rPr lang="tr-TR" sz="2000" dirty="0"/>
              <a:t>. (Diğer sermaye şirketleri bu kapsama girmiyor, sadece A.Ş.’</a:t>
            </a:r>
            <a:r>
              <a:rPr lang="tr-TR" sz="2000" dirty="0" err="1"/>
              <a:t>ler</a:t>
            </a:r>
            <a:r>
              <a:rPr lang="tr-TR" sz="2000" dirty="0"/>
              <a:t>)</a:t>
            </a:r>
          </a:p>
        </p:txBody>
      </p:sp>
      <p:cxnSp>
        <p:nvCxnSpPr>
          <p:cNvPr id="9" name="Düz Ok Bağlayıcısı 8"/>
          <p:cNvCxnSpPr/>
          <p:nvPr/>
        </p:nvCxnSpPr>
        <p:spPr>
          <a:xfrm flipV="1">
            <a:off x="3974473" y="4418090"/>
            <a:ext cx="1421392" cy="760493"/>
          </a:xfrm>
          <a:prstGeom prst="straightConnector1">
            <a:avLst/>
          </a:prstGeom>
          <a:ln w="60325" cmpd="sng">
            <a:tailEnd type="arrow"/>
          </a:ln>
        </p:spPr>
        <p:style>
          <a:lnRef idx="1">
            <a:schemeClr val="accent1"/>
          </a:lnRef>
          <a:fillRef idx="0">
            <a:schemeClr val="accent1"/>
          </a:fillRef>
          <a:effectRef idx="0">
            <a:schemeClr val="accent1"/>
          </a:effectRef>
          <a:fontRef idx="minor">
            <a:schemeClr val="tx1"/>
          </a:fontRef>
        </p:style>
      </p:cxnSp>
      <p:cxnSp>
        <p:nvCxnSpPr>
          <p:cNvPr id="11" name="Düz Ok Bağlayıcısı 10"/>
          <p:cNvCxnSpPr>
            <a:stCxn id="2" idx="3"/>
          </p:cNvCxnSpPr>
          <p:nvPr/>
        </p:nvCxnSpPr>
        <p:spPr>
          <a:xfrm>
            <a:off x="3974473" y="5174056"/>
            <a:ext cx="1421392" cy="801231"/>
          </a:xfrm>
          <a:prstGeom prst="straightConnector1">
            <a:avLst/>
          </a:prstGeom>
          <a:ln w="6032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9576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500"/>
                                        <p:tgtEl>
                                          <p:spTgt spid="2"/>
                                        </p:tgtEl>
                                      </p:cBhvr>
                                    </p:animEffect>
                                  </p:childTnLst>
                                </p:cTn>
                              </p:par>
                              <p:par>
                                <p:cTn id="16" presetID="10" presetClass="entr" presetSubtype="0" fill="hold"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5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fade">
                                      <p:cBhvr>
                                        <p:cTn id="31" dur="500"/>
                                        <p:tgtEl>
                                          <p:spTgt spid="11"/>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500"/>
                                        <p:tgtEl>
                                          <p:spTgt spid="8"/>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3">
                                            <p:txEl>
                                              <p:pRg st="1" end="1"/>
                                            </p:txEl>
                                          </p:spTgt>
                                        </p:tgtEl>
                                        <p:attrNameLst>
                                          <p:attrName>style.visibility</p:attrName>
                                        </p:attrNameLst>
                                      </p:cBhvr>
                                      <p:to>
                                        <p:strVal val="visible"/>
                                      </p:to>
                                    </p:set>
                                    <p:animEffect transition="in" filter="fade">
                                      <p:cBhvr>
                                        <p:cTn id="3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İçerik Yer Tutucusu 1"/>
          <p:cNvGraphicFramePr>
            <a:graphicFrameLocks noGrp="1"/>
          </p:cNvGraphicFramePr>
          <p:nvPr>
            <p:ph idx="1"/>
            <p:extLst>
              <p:ext uri="{D42A27DB-BD31-4B8C-83A1-F6EECF244321}">
                <p14:modId xmlns:p14="http://schemas.microsoft.com/office/powerpoint/2010/main" val="3000216628"/>
              </p:ext>
            </p:extLst>
          </p:nvPr>
        </p:nvGraphicFramePr>
        <p:xfrm>
          <a:off x="193432" y="1046285"/>
          <a:ext cx="11324492" cy="5741376"/>
        </p:xfrm>
        <a:graphic>
          <a:graphicData uri="http://schemas.openxmlformats.org/drawingml/2006/table">
            <a:tbl>
              <a:tblPr firstRow="1" bandRow="1">
                <a:tableStyleId>{5C22544A-7EE6-4342-B048-85BDC9FD1C3A}</a:tableStyleId>
              </a:tblPr>
              <a:tblGrid>
                <a:gridCol w="558665">
                  <a:extLst>
                    <a:ext uri="{9D8B030D-6E8A-4147-A177-3AD203B41FA5}">
                      <a16:colId xmlns:a16="http://schemas.microsoft.com/office/drawing/2014/main" val="1030797565"/>
                    </a:ext>
                  </a:extLst>
                </a:gridCol>
                <a:gridCol w="5188225">
                  <a:extLst>
                    <a:ext uri="{9D8B030D-6E8A-4147-A177-3AD203B41FA5}">
                      <a16:colId xmlns:a16="http://schemas.microsoft.com/office/drawing/2014/main" val="2301950785"/>
                    </a:ext>
                  </a:extLst>
                </a:gridCol>
                <a:gridCol w="5577602">
                  <a:extLst>
                    <a:ext uri="{9D8B030D-6E8A-4147-A177-3AD203B41FA5}">
                      <a16:colId xmlns:a16="http://schemas.microsoft.com/office/drawing/2014/main" val="2822579686"/>
                    </a:ext>
                  </a:extLst>
                </a:gridCol>
              </a:tblGrid>
              <a:tr h="447249">
                <a:tc>
                  <a:txBody>
                    <a:bodyPr/>
                    <a:lstStyle/>
                    <a:p>
                      <a:endParaRPr lang="tr-TR" dirty="0"/>
                    </a:p>
                  </a:txBody>
                  <a:tcPr/>
                </a:tc>
                <a:tc>
                  <a:txBody>
                    <a:bodyPr/>
                    <a:lstStyle/>
                    <a:p>
                      <a:r>
                        <a:rPr lang="tr-TR" dirty="0" smtClean="0"/>
                        <a:t>Bağımsız</a:t>
                      </a:r>
                      <a:r>
                        <a:rPr lang="tr-TR" baseline="0" dirty="0" smtClean="0"/>
                        <a:t> Denetime Tabi Olma Ölçüleri </a:t>
                      </a:r>
                      <a:endParaRPr lang="tr-TR" dirty="0"/>
                    </a:p>
                  </a:txBody>
                  <a:tcPr/>
                </a:tc>
                <a:tc>
                  <a:txBody>
                    <a:bodyPr/>
                    <a:lstStyle/>
                    <a:p>
                      <a:r>
                        <a:rPr lang="tr-TR" dirty="0" smtClean="0"/>
                        <a:t>Kapsama</a:t>
                      </a:r>
                      <a:r>
                        <a:rPr lang="tr-TR" baseline="0" dirty="0" smtClean="0"/>
                        <a:t> Giren İşletmeler</a:t>
                      </a:r>
                      <a:endParaRPr lang="tr-TR" dirty="0"/>
                    </a:p>
                  </a:txBody>
                  <a:tcPr/>
                </a:tc>
                <a:extLst>
                  <a:ext uri="{0D108BD9-81ED-4DB2-BD59-A6C34878D82A}">
                    <a16:rowId xmlns:a16="http://schemas.microsoft.com/office/drawing/2014/main" val="1053251255"/>
                  </a:ext>
                </a:extLst>
              </a:tr>
              <a:tr h="948124">
                <a:tc>
                  <a:txBody>
                    <a:bodyPr/>
                    <a:lstStyle/>
                    <a:p>
                      <a:r>
                        <a:rPr lang="tr-TR" dirty="0" smtClean="0"/>
                        <a:t>1</a:t>
                      </a:r>
                      <a:endParaRPr lang="tr-TR" dirty="0"/>
                    </a:p>
                  </a:txBody>
                  <a:tcPr/>
                </a:tc>
                <a:tc>
                  <a:txBody>
                    <a:bodyPr/>
                    <a:lstStyle/>
                    <a:p>
                      <a:r>
                        <a:rPr lang="tr-TR" dirty="0" smtClean="0"/>
                        <a:t>Aktif toplamı, Net Satış Hasılatı ve Çalışan Sayısıyla ilgili Genel Kriterleri Sağlayan Sermaye Şirketleri</a:t>
                      </a:r>
                      <a:endParaRPr lang="tr-TR" dirty="0"/>
                    </a:p>
                  </a:txBody>
                  <a:tcPr/>
                </a:tc>
                <a:tc>
                  <a:txBody>
                    <a:bodyPr/>
                    <a:lstStyle/>
                    <a:p>
                      <a:r>
                        <a:rPr lang="tr-TR" dirty="0" smtClean="0"/>
                        <a:t>Belirlenen hadleri aşan tüm sermaye şirketleri</a:t>
                      </a:r>
                      <a:endParaRPr lang="tr-TR" dirty="0"/>
                    </a:p>
                  </a:txBody>
                  <a:tcPr/>
                </a:tc>
                <a:extLst>
                  <a:ext uri="{0D108BD9-81ED-4DB2-BD59-A6C34878D82A}">
                    <a16:rowId xmlns:a16="http://schemas.microsoft.com/office/drawing/2014/main" val="1305883893"/>
                  </a:ext>
                </a:extLst>
              </a:tr>
              <a:tr h="2262800">
                <a:tc>
                  <a:txBody>
                    <a:bodyPr/>
                    <a:lstStyle/>
                    <a:p>
                      <a:endParaRPr lang="tr-TR" dirty="0" smtClean="0"/>
                    </a:p>
                    <a:p>
                      <a:r>
                        <a:rPr lang="tr-TR" dirty="0" smtClean="0"/>
                        <a:t>2</a:t>
                      </a:r>
                      <a:endParaRPr lang="tr-TR" dirty="0"/>
                    </a:p>
                  </a:txBody>
                  <a:tcPr/>
                </a:tc>
                <a:tc>
                  <a:txBody>
                    <a:bodyPr/>
                    <a:lstStyle/>
                    <a:p>
                      <a:endParaRPr lang="tr-TR" dirty="0" smtClean="0"/>
                    </a:p>
                    <a:p>
                      <a:r>
                        <a:rPr lang="tr-TR" dirty="0" smtClean="0"/>
                        <a:t>Belirlenen genel kriterlerdeki hadlerden daha düşük hadler</a:t>
                      </a:r>
                      <a:r>
                        <a:rPr lang="tr-TR" baseline="0" dirty="0" smtClean="0"/>
                        <a:t> dikkate alınarak denetime tabi tutulacak işletmeler</a:t>
                      </a:r>
                      <a:r>
                        <a:rPr lang="tr-TR" dirty="0" smtClean="0"/>
                        <a:t> </a:t>
                      </a:r>
                    </a:p>
                    <a:p>
                      <a:r>
                        <a:rPr lang="tr-TR" b="1" dirty="0" smtClean="0">
                          <a:solidFill>
                            <a:srgbClr val="FF0000"/>
                          </a:solidFill>
                        </a:rPr>
                        <a:t>(II Sayılı Liste)</a:t>
                      </a:r>
                      <a:endParaRPr lang="tr-TR" b="1" dirty="0">
                        <a:solidFill>
                          <a:srgbClr val="FF0000"/>
                        </a:solidFill>
                      </a:endParaRPr>
                    </a:p>
                  </a:txBody>
                  <a:tcPr/>
                </a:tc>
                <a:tc>
                  <a:txBody>
                    <a:bodyPr/>
                    <a:lstStyle/>
                    <a:p>
                      <a:pPr marL="285750" indent="-285750">
                        <a:buFontTx/>
                        <a:buChar char="-"/>
                      </a:pPr>
                      <a:r>
                        <a:rPr lang="tr-TR" sz="1600" dirty="0" smtClean="0"/>
                        <a:t>Yurt çapında</a:t>
                      </a:r>
                      <a:r>
                        <a:rPr lang="tr-TR" sz="1600" baseline="0" dirty="0" smtClean="0"/>
                        <a:t> günlük gazete yayımlayan şirketler</a:t>
                      </a:r>
                    </a:p>
                    <a:p>
                      <a:pPr marL="285750" indent="-285750">
                        <a:buFontTx/>
                        <a:buChar char="-"/>
                      </a:pPr>
                      <a:r>
                        <a:rPr lang="tr-TR" sz="1600" baseline="0" dirty="0" smtClean="0"/>
                        <a:t>Ortak sayısı itibariyle halka açık sayılan şirketler</a:t>
                      </a:r>
                    </a:p>
                    <a:p>
                      <a:pPr marL="285750" indent="-285750">
                        <a:buFontTx/>
                        <a:buChar char="-"/>
                      </a:pPr>
                      <a:r>
                        <a:rPr lang="tr-TR" sz="1600" baseline="0" dirty="0" smtClean="0"/>
                        <a:t>EPDK’ya tabi şirketler</a:t>
                      </a:r>
                    </a:p>
                    <a:p>
                      <a:pPr marL="285750" indent="-285750">
                        <a:buFontTx/>
                        <a:buChar char="-"/>
                      </a:pPr>
                      <a:r>
                        <a:rPr lang="tr-TR" sz="1600" baseline="0" dirty="0" err="1" smtClean="0"/>
                        <a:t>BTK’nın</a:t>
                      </a:r>
                      <a:r>
                        <a:rPr lang="tr-TR" sz="1600" baseline="0" dirty="0" smtClean="0"/>
                        <a:t> denetimine tabi şirketler</a:t>
                      </a:r>
                    </a:p>
                    <a:p>
                      <a:pPr marL="285750" indent="-285750">
                        <a:buFontTx/>
                        <a:buChar char="-"/>
                      </a:pPr>
                      <a:r>
                        <a:rPr lang="tr-TR" sz="1600" baseline="0" dirty="0" smtClean="0"/>
                        <a:t>KİT’ler sermayesinin %50’si belediyeler ait şirketler</a:t>
                      </a:r>
                    </a:p>
                    <a:p>
                      <a:pPr marL="285750" indent="-285750">
                        <a:buFontTx/>
                        <a:buChar char="-"/>
                      </a:pPr>
                      <a:r>
                        <a:rPr lang="tr-TR" sz="1600" baseline="0" dirty="0" err="1" smtClean="0"/>
                        <a:t>TMSF’ye</a:t>
                      </a:r>
                      <a:r>
                        <a:rPr lang="tr-TR" sz="1600" baseline="0" dirty="0" smtClean="0"/>
                        <a:t> devredilip faaliyeti devam eden şirketler</a:t>
                      </a:r>
                    </a:p>
                    <a:p>
                      <a:pPr marL="285750" indent="-285750">
                        <a:buFontTx/>
                        <a:buChar char="-"/>
                      </a:pPr>
                      <a:r>
                        <a:rPr lang="tr-TR" sz="1600" baseline="0" dirty="0" smtClean="0"/>
                        <a:t>Kamu kurumu niteliğindeki mesleki kuruluşlar, sendikalar, dernek ve vakıflar..</a:t>
                      </a:r>
                      <a:endParaRPr lang="tr-TR" sz="1600" dirty="0"/>
                    </a:p>
                  </a:txBody>
                  <a:tcPr/>
                </a:tc>
                <a:extLst>
                  <a:ext uri="{0D108BD9-81ED-4DB2-BD59-A6C34878D82A}">
                    <a16:rowId xmlns:a16="http://schemas.microsoft.com/office/drawing/2014/main" val="4216627134"/>
                  </a:ext>
                </a:extLst>
              </a:tr>
              <a:tr h="2083203">
                <a:tc>
                  <a:txBody>
                    <a:bodyPr/>
                    <a:lstStyle/>
                    <a:p>
                      <a:r>
                        <a:rPr lang="tr-TR" dirty="0" smtClean="0"/>
                        <a:t>3</a:t>
                      </a:r>
                      <a:endParaRPr lang="tr-TR" dirty="0"/>
                    </a:p>
                  </a:txBody>
                  <a:tcPr/>
                </a:tc>
                <a:tc>
                  <a:txBody>
                    <a:bodyPr/>
                    <a:lstStyle/>
                    <a:p>
                      <a:endParaRPr lang="tr-TR" dirty="0" smtClean="0"/>
                    </a:p>
                    <a:p>
                      <a:r>
                        <a:rPr lang="tr-TR" dirty="0" smtClean="0"/>
                        <a:t>Herhangi bir kritere tabi olmaksızın bağımsız denetime tabi tutulacak işletmeler</a:t>
                      </a:r>
                    </a:p>
                    <a:p>
                      <a:endParaRPr lang="tr-TR" dirty="0" smtClean="0"/>
                    </a:p>
                    <a:p>
                      <a:r>
                        <a:rPr lang="tr-TR" b="1" dirty="0" smtClean="0">
                          <a:solidFill>
                            <a:srgbClr val="FF0000"/>
                          </a:solidFill>
                        </a:rPr>
                        <a:t>(I</a:t>
                      </a:r>
                      <a:r>
                        <a:rPr lang="tr-TR" b="1" baseline="0" dirty="0" smtClean="0">
                          <a:solidFill>
                            <a:srgbClr val="FF0000"/>
                          </a:solidFill>
                        </a:rPr>
                        <a:t> Sayılı Liste)</a:t>
                      </a:r>
                      <a:endParaRPr lang="tr-TR" b="1" dirty="0">
                        <a:solidFill>
                          <a:srgbClr val="FF0000"/>
                        </a:solidFill>
                      </a:endParaRPr>
                    </a:p>
                  </a:txBody>
                  <a:tcPr/>
                </a:tc>
                <a:tc>
                  <a:txBody>
                    <a:bodyPr/>
                    <a:lstStyle/>
                    <a:p>
                      <a:r>
                        <a:rPr lang="tr-TR" dirty="0" smtClean="0"/>
                        <a:t>-   SPK ve BDDK</a:t>
                      </a:r>
                      <a:r>
                        <a:rPr lang="tr-TR" baseline="0" dirty="0" smtClean="0"/>
                        <a:t> </a:t>
                      </a:r>
                      <a:r>
                        <a:rPr lang="tr-TR" dirty="0" smtClean="0"/>
                        <a:t>şirketleri</a:t>
                      </a:r>
                    </a:p>
                    <a:p>
                      <a:pPr marL="285750" indent="-285750">
                        <a:buFontTx/>
                        <a:buChar char="-"/>
                      </a:pPr>
                      <a:r>
                        <a:rPr lang="tr-TR" dirty="0" smtClean="0"/>
                        <a:t>Sigorta ve</a:t>
                      </a:r>
                      <a:r>
                        <a:rPr lang="tr-TR" baseline="0" dirty="0" smtClean="0"/>
                        <a:t> emeklilik şirketleri</a:t>
                      </a:r>
                    </a:p>
                    <a:p>
                      <a:pPr marL="285750" indent="-285750">
                        <a:buFontTx/>
                        <a:buChar char="-"/>
                      </a:pPr>
                      <a:r>
                        <a:rPr lang="tr-TR" baseline="0" dirty="0" smtClean="0"/>
                        <a:t>İst. altın borsası üye olan yetkili müesseseler</a:t>
                      </a:r>
                    </a:p>
                    <a:p>
                      <a:pPr marL="285750" indent="-285750">
                        <a:buFontTx/>
                        <a:buChar char="-"/>
                      </a:pPr>
                      <a:r>
                        <a:rPr lang="tr-TR" baseline="0" dirty="0" smtClean="0"/>
                        <a:t>Tarım ürünleri lisanslı  depoculuk </a:t>
                      </a:r>
                      <a:r>
                        <a:rPr lang="tr-TR" baseline="0" dirty="0" err="1" smtClean="0"/>
                        <a:t>şirketeri</a:t>
                      </a:r>
                      <a:r>
                        <a:rPr lang="tr-TR" baseline="0" dirty="0" smtClean="0"/>
                        <a:t>..</a:t>
                      </a:r>
                    </a:p>
                    <a:p>
                      <a:pPr marL="285750" indent="-285750">
                        <a:buFontTx/>
                        <a:buChar char="-"/>
                      </a:pPr>
                      <a:r>
                        <a:rPr lang="tr-TR" b="0" baseline="0" dirty="0" smtClean="0">
                          <a:solidFill>
                            <a:schemeClr val="tx1"/>
                          </a:solidFill>
                        </a:rPr>
                        <a:t>Ulusal karasal, uydu ve kablolu televizyon sahibi medya sağlayıcı şirketler</a:t>
                      </a:r>
                      <a:endParaRPr lang="tr-TR" b="0" dirty="0">
                        <a:solidFill>
                          <a:schemeClr val="tx1"/>
                        </a:solidFill>
                      </a:endParaRPr>
                    </a:p>
                  </a:txBody>
                  <a:tcPr/>
                </a:tc>
                <a:extLst>
                  <a:ext uri="{0D108BD9-81ED-4DB2-BD59-A6C34878D82A}">
                    <a16:rowId xmlns:a16="http://schemas.microsoft.com/office/drawing/2014/main" val="3340201318"/>
                  </a:ext>
                </a:extLst>
              </a:tr>
            </a:tbl>
          </a:graphicData>
        </a:graphic>
      </p:graphicFrame>
      <p:sp>
        <p:nvSpPr>
          <p:cNvPr id="5" name="Dikdörtgen 4"/>
          <p:cNvSpPr/>
          <p:nvPr/>
        </p:nvSpPr>
        <p:spPr>
          <a:xfrm>
            <a:off x="1222130" y="298938"/>
            <a:ext cx="10216661" cy="5288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DENETİME TABİ OLACAK ŞİRKETLERİN BELİRLENMESİNE DAİR BAKANLAR KURULU KARARI </a:t>
            </a: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4286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Dikdörtgen 4"/>
          <p:cNvSpPr/>
          <p:nvPr/>
        </p:nvSpPr>
        <p:spPr>
          <a:xfrm>
            <a:off x="1222130" y="298938"/>
            <a:ext cx="10216661" cy="5288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BKK Madde-4 Uygulamaya İlişkin Esaslar</a:t>
            </a:r>
            <a:endParaRPr lang="tr-TR" b="1" dirty="0">
              <a:latin typeface="Arial" panose="020B0604020202020204" pitchFamily="34" charset="0"/>
              <a:cs typeface="Arial" panose="020B0604020202020204" pitchFamily="34" charset="0"/>
            </a:endParaRPr>
          </a:p>
        </p:txBody>
      </p:sp>
      <p:sp>
        <p:nvSpPr>
          <p:cNvPr id="4" name="Dikdörtgen 3"/>
          <p:cNvSpPr/>
          <p:nvPr/>
        </p:nvSpPr>
        <p:spPr>
          <a:xfrm>
            <a:off x="369278" y="1037492"/>
            <a:ext cx="11210192" cy="5632311"/>
          </a:xfrm>
          <a:prstGeom prst="rect">
            <a:avLst/>
          </a:prstGeom>
        </p:spPr>
        <p:txBody>
          <a:bodyPr wrap="square">
            <a:spAutoFit/>
          </a:bodyPr>
          <a:lstStyle/>
          <a:p>
            <a:pPr marL="285750" indent="-285750">
              <a:buFont typeface="Wingdings" panose="05000000000000000000" pitchFamily="2" charset="2"/>
              <a:buChar char="Ø"/>
            </a:pPr>
            <a:r>
              <a:rPr lang="tr-TR" dirty="0" smtClean="0"/>
              <a:t>Şirketler</a:t>
            </a:r>
            <a:r>
              <a:rPr lang="tr-TR" dirty="0"/>
              <a:t>, bu Kararda belirtilen üç ölçütten en az ikisinin sınırlarını </a:t>
            </a:r>
            <a:r>
              <a:rPr lang="tr-TR" b="1" dirty="0">
                <a:solidFill>
                  <a:srgbClr val="C00000"/>
                </a:solidFill>
              </a:rPr>
              <a:t>art arda iki hesap döneminde aşması</a:t>
            </a:r>
            <a:r>
              <a:rPr lang="tr-TR" dirty="0"/>
              <a:t> durumunda müteakip hesap döneminden itibaren bağımsız denetime tabi olur. </a:t>
            </a:r>
            <a:endParaRPr lang="tr-TR" dirty="0" smtClean="0"/>
          </a:p>
          <a:p>
            <a:endParaRPr lang="tr-TR" dirty="0" smtClean="0"/>
          </a:p>
          <a:p>
            <a:pPr marL="285750" indent="-285750">
              <a:buFont typeface="Wingdings" panose="05000000000000000000" pitchFamily="2" charset="2"/>
              <a:buChar char="Ø"/>
            </a:pPr>
            <a:r>
              <a:rPr lang="tr-TR" dirty="0" smtClean="0"/>
              <a:t>Bağımsız </a:t>
            </a:r>
            <a:r>
              <a:rPr lang="tr-TR" dirty="0"/>
              <a:t>denetime tabi şirketler söz konusu ölçütlerden en az ikisine ait sınırların </a:t>
            </a:r>
            <a:r>
              <a:rPr lang="tr-TR" b="1" dirty="0">
                <a:solidFill>
                  <a:srgbClr val="C00000"/>
                </a:solidFill>
              </a:rPr>
              <a:t>art arda iki hesap döneminde altında kalması</a:t>
            </a:r>
            <a:r>
              <a:rPr lang="tr-TR" dirty="0"/>
              <a:t> ya da bir hesap döneminde söz konusu ölçütlerden en az ikisinin sınırlarının yüzde yirmi veya daha fazla altında kalması durumunda, müteakip hesap döneminden itibaren bağımsız denetim kapsamından çıkarılır. </a:t>
            </a:r>
            <a:endParaRPr lang="tr-TR" dirty="0" smtClean="0"/>
          </a:p>
          <a:p>
            <a:endParaRPr lang="tr-TR" dirty="0" smtClean="0"/>
          </a:p>
          <a:p>
            <a:pPr marL="342900" indent="-342900">
              <a:buFont typeface="Wingdings" panose="05000000000000000000" pitchFamily="2" charset="2"/>
              <a:buChar char="Ø"/>
            </a:pPr>
            <a:r>
              <a:rPr lang="tr-TR" dirty="0" smtClean="0"/>
              <a:t>Bu </a:t>
            </a:r>
            <a:r>
              <a:rPr lang="tr-TR" dirty="0"/>
              <a:t>Kararda belirtilen üç ölçütten ikisinin sınırlarının aşılıp aşılmadığının belirlenmesinde; şirketin aktif toplamı ve yıllık net satış hasılatı bakımından </a:t>
            </a:r>
            <a:r>
              <a:rPr lang="tr-TR" b="1" dirty="0">
                <a:solidFill>
                  <a:srgbClr val="C00000"/>
                </a:solidFill>
              </a:rPr>
              <a:t>yürürlükteki mevzuat uyarınca hazırladıkları </a:t>
            </a:r>
            <a:r>
              <a:rPr lang="tr-TR" dirty="0"/>
              <a:t>önceki yıllara ait (son iki yıldaki) </a:t>
            </a:r>
            <a:r>
              <a:rPr lang="tr-TR" b="1" dirty="0">
                <a:solidFill>
                  <a:srgbClr val="C00000"/>
                </a:solidFill>
              </a:rPr>
              <a:t>finansal tablolar</a:t>
            </a:r>
            <a:r>
              <a:rPr lang="tr-TR" dirty="0"/>
              <a:t>, çalışan sayısı bakımından ise şirkette önceki yıllardaki (son iki yıldaki) ortalama çalışan sayısı esas alınır. </a:t>
            </a:r>
            <a:endParaRPr lang="tr-TR" dirty="0" smtClean="0"/>
          </a:p>
          <a:p>
            <a:pPr marL="342900" indent="-342900">
              <a:buFont typeface="Wingdings" panose="05000000000000000000" pitchFamily="2" charset="2"/>
              <a:buChar char="Ø"/>
            </a:pPr>
            <a:endParaRPr lang="tr-TR" dirty="0" smtClean="0"/>
          </a:p>
          <a:p>
            <a:pPr marL="342900" indent="-342900">
              <a:buFont typeface="Wingdings" panose="05000000000000000000" pitchFamily="2" charset="2"/>
              <a:buChar char="Ø"/>
            </a:pPr>
            <a:r>
              <a:rPr lang="tr-TR" dirty="0"/>
              <a:t>Bağlı ortaklıkları ve iştirakleri bulunan şirketler açısından bu kararda belirtilen üç ölçütten ikisinin sınırlarının aşılıp aşılmadığının belirlenmesinde; aktif toplamı ve yıllık net satış hasılatı bakımından </a:t>
            </a:r>
            <a:r>
              <a:rPr lang="tr-TR" b="1" dirty="0">
                <a:solidFill>
                  <a:srgbClr val="C00000"/>
                </a:solidFill>
              </a:rPr>
              <a:t>ana ortaklık ve bağlı ortaklığa ait finansal tablolarda yer alan kalemlerin toplamı </a:t>
            </a:r>
            <a:r>
              <a:rPr lang="tr-TR" dirty="0"/>
              <a:t>(varsa grup içi işlemler yok edilir), çalışan sayısı bakımından ise ana ortaklıkta ve bağlı ortaklıkta önceki yıllardaki (son iki yıldaki) ortalama çalışan sayılarının toplamı dikkate alınır</a:t>
            </a:r>
            <a:r>
              <a:rPr lang="tr-TR" dirty="0" smtClean="0"/>
              <a:t>.</a:t>
            </a:r>
          </a:p>
          <a:p>
            <a:endParaRPr lang="tr-TR" dirty="0" smtClean="0"/>
          </a:p>
          <a:p>
            <a:pPr marL="342900" indent="-342900">
              <a:buFont typeface="Wingdings" panose="05000000000000000000" pitchFamily="2" charset="2"/>
              <a:buChar char="Ø"/>
            </a:pPr>
            <a:r>
              <a:rPr lang="tr-TR" dirty="0" smtClean="0"/>
              <a:t> </a:t>
            </a:r>
            <a:r>
              <a:rPr lang="tr-TR" dirty="0"/>
              <a:t>İştirakler açısından, söz konusu ölçütler iştirakteki </a:t>
            </a:r>
            <a:r>
              <a:rPr lang="tr-TR" b="1" dirty="0">
                <a:solidFill>
                  <a:srgbClr val="C00000"/>
                </a:solidFill>
              </a:rPr>
              <a:t>hisseleri oranında dikkate alınır. </a:t>
            </a:r>
          </a:p>
        </p:txBody>
      </p:sp>
    </p:spTree>
    <p:extLst>
      <p:ext uri="{BB962C8B-B14F-4D97-AF65-F5344CB8AC3E}">
        <p14:creationId xmlns:p14="http://schemas.microsoft.com/office/powerpoint/2010/main" val="2929277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İçerik Yer Tutucusu 1"/>
          <p:cNvGraphicFramePr>
            <a:graphicFrameLocks noGrp="1"/>
          </p:cNvGraphicFramePr>
          <p:nvPr>
            <p:ph idx="1"/>
            <p:extLst>
              <p:ext uri="{D42A27DB-BD31-4B8C-83A1-F6EECF244321}">
                <p14:modId xmlns:p14="http://schemas.microsoft.com/office/powerpoint/2010/main" val="1037422648"/>
              </p:ext>
            </p:extLst>
          </p:nvPr>
        </p:nvGraphicFramePr>
        <p:xfrm>
          <a:off x="870438" y="931985"/>
          <a:ext cx="10291535" cy="2109781"/>
        </p:xfrm>
        <a:graphic>
          <a:graphicData uri="http://schemas.openxmlformats.org/drawingml/2006/table">
            <a:tbl>
              <a:tblPr firstRow="1" firstCol="1" bandRow="1">
                <a:tableStyleId>{5C22544A-7EE6-4342-B048-85BDC9FD1C3A}</a:tableStyleId>
              </a:tblPr>
              <a:tblGrid>
                <a:gridCol w="2417455">
                  <a:extLst>
                    <a:ext uri="{9D8B030D-6E8A-4147-A177-3AD203B41FA5}">
                      <a16:colId xmlns:a16="http://schemas.microsoft.com/office/drawing/2014/main" val="817474796"/>
                    </a:ext>
                  </a:extLst>
                </a:gridCol>
                <a:gridCol w="1968787">
                  <a:extLst>
                    <a:ext uri="{9D8B030D-6E8A-4147-A177-3AD203B41FA5}">
                      <a16:colId xmlns:a16="http://schemas.microsoft.com/office/drawing/2014/main" val="1569473805"/>
                    </a:ext>
                  </a:extLst>
                </a:gridCol>
                <a:gridCol w="1968787">
                  <a:extLst>
                    <a:ext uri="{9D8B030D-6E8A-4147-A177-3AD203B41FA5}">
                      <a16:colId xmlns:a16="http://schemas.microsoft.com/office/drawing/2014/main" val="2076442432"/>
                    </a:ext>
                  </a:extLst>
                </a:gridCol>
                <a:gridCol w="1968787">
                  <a:extLst>
                    <a:ext uri="{9D8B030D-6E8A-4147-A177-3AD203B41FA5}">
                      <a16:colId xmlns:a16="http://schemas.microsoft.com/office/drawing/2014/main" val="4103896445"/>
                    </a:ext>
                  </a:extLst>
                </a:gridCol>
                <a:gridCol w="1967719">
                  <a:extLst>
                    <a:ext uri="{9D8B030D-6E8A-4147-A177-3AD203B41FA5}">
                      <a16:colId xmlns:a16="http://schemas.microsoft.com/office/drawing/2014/main" val="2582903143"/>
                    </a:ext>
                  </a:extLst>
                </a:gridCol>
              </a:tblGrid>
              <a:tr h="544252">
                <a:tc>
                  <a:txBody>
                    <a:bodyPr/>
                    <a:lstStyle/>
                    <a:p>
                      <a:pPr marL="0" marR="0" indent="0" algn="just" defTabSz="457200" rtl="0" eaLnBrk="1" fontAlgn="auto" latinLnBrk="0" hangingPunct="1">
                        <a:lnSpc>
                          <a:spcPct val="100000"/>
                        </a:lnSpc>
                        <a:spcBef>
                          <a:spcPts val="0"/>
                        </a:spcBef>
                        <a:spcAft>
                          <a:spcPts val="0"/>
                        </a:spcAft>
                        <a:buClrTx/>
                        <a:buSzTx/>
                        <a:buFontTx/>
                        <a:buNone/>
                        <a:tabLst/>
                        <a:defRPr/>
                      </a:pPr>
                      <a:r>
                        <a:rPr lang="tr-TR" sz="1600" dirty="0" smtClean="0">
                          <a:effectLst/>
                        </a:rPr>
                        <a:t>Denetime Tabi Olma Kriterleri (BKK Md .3)</a:t>
                      </a:r>
                      <a:endParaRPr lang="tr-TR" sz="1600" dirty="0">
                        <a:effectLst/>
                        <a:latin typeface="Calibri" panose="020F0502020204030204" pitchFamily="34" charset="0"/>
                      </a:endParaRPr>
                    </a:p>
                  </a:txBody>
                  <a:tcPr marL="68580" marR="68580" marT="0" marB="0"/>
                </a:tc>
                <a:tc>
                  <a:txBody>
                    <a:bodyPr/>
                    <a:lstStyle/>
                    <a:p>
                      <a:pPr algn="ctr">
                        <a:spcAft>
                          <a:spcPts val="0"/>
                        </a:spcAft>
                      </a:pPr>
                      <a:r>
                        <a:rPr lang="tr-TR" sz="1600" dirty="0" smtClean="0">
                          <a:effectLst/>
                          <a:latin typeface="Calibri" panose="020F0502020204030204" pitchFamily="34" charset="0"/>
                        </a:rPr>
                        <a:t>2013 Yılı Finansal</a:t>
                      </a:r>
                      <a:r>
                        <a:rPr lang="tr-TR" sz="1600" baseline="0" dirty="0" smtClean="0">
                          <a:effectLst/>
                          <a:latin typeface="Calibri" panose="020F0502020204030204" pitchFamily="34" charset="0"/>
                        </a:rPr>
                        <a:t> Tabloları için</a:t>
                      </a:r>
                      <a:endParaRPr lang="tr-TR" sz="1600" dirty="0">
                        <a:effectLst/>
                        <a:latin typeface="Calibri" panose="020F0502020204030204" pitchFamily="34" charset="0"/>
                      </a:endParaRPr>
                    </a:p>
                  </a:txBody>
                  <a:tcPr marL="68580" marR="68580" marT="0" marB="0"/>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tr-TR" sz="1600" b="1" i="0" u="none" strike="noStrike" kern="1200" cap="none" spc="0" normalizeH="0" baseline="0" noProof="0" dirty="0" smtClean="0">
                          <a:ln>
                            <a:noFill/>
                          </a:ln>
                          <a:solidFill>
                            <a:prstClr val="white"/>
                          </a:solidFill>
                          <a:effectLst/>
                          <a:uLnTx/>
                          <a:uFillTx/>
                          <a:latin typeface="Calibri" panose="020F0502020204030204" pitchFamily="34" charset="0"/>
                          <a:ea typeface="+mn-ea"/>
                          <a:cs typeface="+mn-cs"/>
                        </a:rPr>
                        <a:t>2014 Yılı Finansal Tabloları için</a:t>
                      </a:r>
                      <a:endParaRPr kumimoji="0" lang="tr-TR" sz="16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a:txBody>
                  <a:tcPr marL="68580" marR="68580" marT="0" marB="0"/>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tr-TR" sz="1600" b="1" i="0" u="none" strike="noStrike" kern="1200" cap="none" spc="0" normalizeH="0" baseline="0" noProof="0" dirty="0" smtClean="0">
                          <a:ln>
                            <a:noFill/>
                          </a:ln>
                          <a:solidFill>
                            <a:prstClr val="white"/>
                          </a:solidFill>
                          <a:effectLst/>
                          <a:uLnTx/>
                          <a:uFillTx/>
                          <a:latin typeface="Calibri" panose="020F0502020204030204" pitchFamily="34" charset="0"/>
                          <a:ea typeface="+mn-ea"/>
                          <a:cs typeface="+mn-cs"/>
                        </a:rPr>
                        <a:t>2015 Yılı Finansal Tabloları için</a:t>
                      </a:r>
                      <a:endParaRPr kumimoji="0" lang="tr-TR" sz="16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a:txBody>
                  <a:tcPr marL="68580" marR="68580" marT="0" marB="0"/>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tr-TR" sz="1600" dirty="0" smtClean="0">
                          <a:effectLst/>
                          <a:latin typeface="Calibri" panose="020F0502020204030204" pitchFamily="34" charset="0"/>
                        </a:rPr>
                        <a:t>2016 Yılı Finansal</a:t>
                      </a:r>
                      <a:r>
                        <a:rPr lang="tr-TR" sz="1600" baseline="0" dirty="0" smtClean="0">
                          <a:effectLst/>
                          <a:latin typeface="Calibri" panose="020F0502020204030204" pitchFamily="34" charset="0"/>
                        </a:rPr>
                        <a:t> Tabloları için</a:t>
                      </a:r>
                      <a:endParaRPr lang="tr-TR" sz="1600" dirty="0">
                        <a:effectLst/>
                        <a:latin typeface="Calibri" panose="020F0502020204030204" pitchFamily="34" charset="0"/>
                      </a:endParaRPr>
                    </a:p>
                  </a:txBody>
                  <a:tcPr marL="68580" marR="68580" marT="0" marB="0"/>
                </a:tc>
                <a:extLst>
                  <a:ext uri="{0D108BD9-81ED-4DB2-BD59-A6C34878D82A}">
                    <a16:rowId xmlns:a16="http://schemas.microsoft.com/office/drawing/2014/main" val="2590864433"/>
                  </a:ext>
                </a:extLst>
              </a:tr>
              <a:tr h="476688">
                <a:tc>
                  <a:txBody>
                    <a:bodyPr/>
                    <a:lstStyle/>
                    <a:p>
                      <a:pPr algn="just">
                        <a:lnSpc>
                          <a:spcPct val="107000"/>
                        </a:lnSpc>
                        <a:spcAft>
                          <a:spcPts val="0"/>
                        </a:spcAft>
                      </a:pPr>
                      <a:r>
                        <a:rPr lang="tr-TR" sz="1600" dirty="0">
                          <a:effectLst/>
                        </a:rPr>
                        <a:t> </a:t>
                      </a:r>
                    </a:p>
                    <a:p>
                      <a:pPr algn="just">
                        <a:lnSpc>
                          <a:spcPct val="107000"/>
                        </a:lnSpc>
                        <a:spcAft>
                          <a:spcPts val="0"/>
                        </a:spcAft>
                      </a:pPr>
                      <a:r>
                        <a:rPr lang="tr-TR" sz="1600" dirty="0">
                          <a:effectLst/>
                        </a:rPr>
                        <a:t>AKTİF TOPLAMI</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600" b="1" dirty="0">
                          <a:effectLst/>
                        </a:rPr>
                        <a:t>150 milyon</a:t>
                      </a:r>
                      <a:endParaRPr lang="tr-T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just">
                        <a:lnSpc>
                          <a:spcPct val="107000"/>
                        </a:lnSpc>
                        <a:spcAft>
                          <a:spcPts val="0"/>
                        </a:spcAft>
                      </a:pPr>
                      <a:r>
                        <a:rPr lang="tr-TR" sz="1600" b="1">
                          <a:effectLst/>
                        </a:rPr>
                        <a:t>75 milyon</a:t>
                      </a:r>
                      <a:endParaRPr lang="tr-TR" sz="1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just">
                        <a:lnSpc>
                          <a:spcPct val="107000"/>
                        </a:lnSpc>
                        <a:spcAft>
                          <a:spcPts val="0"/>
                        </a:spcAft>
                      </a:pPr>
                      <a:r>
                        <a:rPr lang="tr-TR" sz="1600" b="1">
                          <a:effectLst/>
                        </a:rPr>
                        <a:t>50 milyon</a:t>
                      </a:r>
                      <a:endParaRPr lang="tr-TR" sz="1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just">
                        <a:lnSpc>
                          <a:spcPct val="107000"/>
                        </a:lnSpc>
                        <a:spcAft>
                          <a:spcPts val="0"/>
                        </a:spcAft>
                      </a:pPr>
                      <a:r>
                        <a:rPr lang="tr-TR" sz="1600" b="1">
                          <a:effectLst/>
                        </a:rPr>
                        <a:t>40 milyon</a:t>
                      </a:r>
                      <a:endParaRPr lang="tr-TR" sz="1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203494377"/>
                  </a:ext>
                </a:extLst>
              </a:tr>
              <a:tr h="476688">
                <a:tc>
                  <a:txBody>
                    <a:bodyPr/>
                    <a:lstStyle/>
                    <a:p>
                      <a:pPr algn="just">
                        <a:lnSpc>
                          <a:spcPct val="107000"/>
                        </a:lnSpc>
                        <a:spcAft>
                          <a:spcPts val="0"/>
                        </a:spcAft>
                      </a:pPr>
                      <a:endParaRPr lang="tr-TR" sz="1600" dirty="0" smtClean="0">
                        <a:effectLst/>
                      </a:endParaRPr>
                    </a:p>
                    <a:p>
                      <a:pPr algn="l">
                        <a:lnSpc>
                          <a:spcPct val="107000"/>
                        </a:lnSpc>
                        <a:spcAft>
                          <a:spcPts val="0"/>
                        </a:spcAft>
                      </a:pPr>
                      <a:r>
                        <a:rPr lang="tr-TR" sz="1600" dirty="0" smtClean="0">
                          <a:effectLst/>
                        </a:rPr>
                        <a:t>YILLIK </a:t>
                      </a:r>
                      <a:r>
                        <a:rPr lang="tr-TR" sz="1600" dirty="0">
                          <a:effectLst/>
                        </a:rPr>
                        <a:t>NET SATIŞ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600" b="1">
                          <a:effectLst/>
                        </a:rPr>
                        <a:t>200 milyon</a:t>
                      </a:r>
                      <a:endParaRPr lang="tr-TR" sz="1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just">
                        <a:lnSpc>
                          <a:spcPct val="107000"/>
                        </a:lnSpc>
                        <a:spcAft>
                          <a:spcPts val="0"/>
                        </a:spcAft>
                      </a:pPr>
                      <a:r>
                        <a:rPr lang="tr-TR" sz="1600" b="1">
                          <a:effectLst/>
                        </a:rPr>
                        <a:t>150 milyon</a:t>
                      </a:r>
                      <a:endParaRPr lang="tr-TR" sz="1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just">
                        <a:lnSpc>
                          <a:spcPct val="107000"/>
                        </a:lnSpc>
                        <a:spcAft>
                          <a:spcPts val="0"/>
                        </a:spcAft>
                      </a:pPr>
                      <a:r>
                        <a:rPr lang="tr-TR" sz="1600" b="1" dirty="0">
                          <a:effectLst/>
                        </a:rPr>
                        <a:t>100 milyon</a:t>
                      </a:r>
                      <a:endParaRPr lang="tr-T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just">
                        <a:lnSpc>
                          <a:spcPct val="107000"/>
                        </a:lnSpc>
                        <a:spcAft>
                          <a:spcPts val="0"/>
                        </a:spcAft>
                      </a:pPr>
                      <a:r>
                        <a:rPr lang="tr-TR" sz="1600" b="1">
                          <a:effectLst/>
                        </a:rPr>
                        <a:t>80 milyon</a:t>
                      </a:r>
                      <a:endParaRPr lang="tr-TR" sz="1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679185794"/>
                  </a:ext>
                </a:extLst>
              </a:tr>
              <a:tr h="489433">
                <a:tc>
                  <a:txBody>
                    <a:bodyPr/>
                    <a:lstStyle/>
                    <a:p>
                      <a:pPr algn="just">
                        <a:lnSpc>
                          <a:spcPct val="107000"/>
                        </a:lnSpc>
                        <a:spcAft>
                          <a:spcPts val="0"/>
                        </a:spcAft>
                      </a:pPr>
                      <a:r>
                        <a:rPr lang="tr-TR" sz="1600" dirty="0">
                          <a:effectLst/>
                        </a:rPr>
                        <a:t> </a:t>
                      </a:r>
                    </a:p>
                    <a:p>
                      <a:pPr algn="just">
                        <a:lnSpc>
                          <a:spcPct val="107000"/>
                        </a:lnSpc>
                        <a:spcAft>
                          <a:spcPts val="0"/>
                        </a:spcAft>
                      </a:pPr>
                      <a:r>
                        <a:rPr lang="tr-TR" sz="1600" dirty="0">
                          <a:effectLst/>
                        </a:rPr>
                        <a:t>ÇALIŞAN SAYISI</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600" b="1" dirty="0">
                          <a:effectLst/>
                        </a:rPr>
                        <a:t>500 çalışan</a:t>
                      </a:r>
                      <a:endParaRPr lang="tr-T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just">
                        <a:lnSpc>
                          <a:spcPct val="107000"/>
                        </a:lnSpc>
                        <a:spcAft>
                          <a:spcPts val="0"/>
                        </a:spcAft>
                      </a:pPr>
                      <a:r>
                        <a:rPr lang="tr-TR" sz="1600" b="1" dirty="0">
                          <a:effectLst/>
                        </a:rPr>
                        <a:t>250 çalışan</a:t>
                      </a:r>
                      <a:endParaRPr lang="tr-T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just">
                        <a:lnSpc>
                          <a:spcPct val="107000"/>
                        </a:lnSpc>
                        <a:spcAft>
                          <a:spcPts val="0"/>
                        </a:spcAft>
                      </a:pPr>
                      <a:r>
                        <a:rPr lang="tr-TR" sz="1600" b="1" dirty="0">
                          <a:effectLst/>
                        </a:rPr>
                        <a:t>200 çalışan</a:t>
                      </a:r>
                      <a:endParaRPr lang="tr-T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just">
                        <a:lnSpc>
                          <a:spcPct val="107000"/>
                        </a:lnSpc>
                        <a:spcAft>
                          <a:spcPts val="0"/>
                        </a:spcAft>
                      </a:pPr>
                      <a:r>
                        <a:rPr lang="tr-TR" sz="1600" b="1" dirty="0">
                          <a:effectLst/>
                        </a:rPr>
                        <a:t>200 çalışan</a:t>
                      </a:r>
                      <a:endParaRPr lang="tr-T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280305390"/>
                  </a:ext>
                </a:extLst>
              </a:tr>
            </a:tbl>
          </a:graphicData>
        </a:graphic>
      </p:graphicFrame>
      <p:sp>
        <p:nvSpPr>
          <p:cNvPr id="5" name="Dikdörtgen 4"/>
          <p:cNvSpPr/>
          <p:nvPr/>
        </p:nvSpPr>
        <p:spPr>
          <a:xfrm>
            <a:off x="1222130" y="298938"/>
            <a:ext cx="10216661" cy="5288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Bakanlar kurulu kararına göre bağımsız denetime tabi olan sermaye şirketleri </a:t>
            </a:r>
            <a:endParaRPr lang="tr-TR" b="1" dirty="0">
              <a:latin typeface="Arial" panose="020B0604020202020204" pitchFamily="34" charset="0"/>
              <a:cs typeface="Arial" panose="020B0604020202020204" pitchFamily="34" charset="0"/>
            </a:endParaRPr>
          </a:p>
        </p:txBody>
      </p:sp>
      <p:sp>
        <p:nvSpPr>
          <p:cNvPr id="3" name="Dikdörtgen 2"/>
          <p:cNvSpPr/>
          <p:nvPr/>
        </p:nvSpPr>
        <p:spPr>
          <a:xfrm>
            <a:off x="7288823" y="3314700"/>
            <a:ext cx="1855177" cy="3780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200" dirty="0" smtClean="0"/>
              <a:t>2015’te denetime tabi miyim?</a:t>
            </a:r>
            <a:endParaRPr lang="tr-TR" sz="1200" dirty="0"/>
          </a:p>
        </p:txBody>
      </p:sp>
      <p:sp>
        <p:nvSpPr>
          <p:cNvPr id="4" name="Sol Ok 3"/>
          <p:cNvSpPr/>
          <p:nvPr/>
        </p:nvSpPr>
        <p:spPr>
          <a:xfrm>
            <a:off x="6805246" y="3511426"/>
            <a:ext cx="439615" cy="11729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Dikdörtgen 6"/>
          <p:cNvSpPr/>
          <p:nvPr/>
        </p:nvSpPr>
        <p:spPr>
          <a:xfrm>
            <a:off x="5732585" y="3314700"/>
            <a:ext cx="1028700" cy="4484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2014</a:t>
            </a:r>
            <a:endParaRPr lang="tr-TR" dirty="0"/>
          </a:p>
        </p:txBody>
      </p:sp>
      <p:sp>
        <p:nvSpPr>
          <p:cNvPr id="8" name="Dikdörtgen 7"/>
          <p:cNvSpPr/>
          <p:nvPr/>
        </p:nvSpPr>
        <p:spPr>
          <a:xfrm>
            <a:off x="3713285" y="3310303"/>
            <a:ext cx="1028700" cy="4484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2013</a:t>
            </a:r>
            <a:endParaRPr lang="tr-TR" dirty="0"/>
          </a:p>
        </p:txBody>
      </p:sp>
      <p:sp>
        <p:nvSpPr>
          <p:cNvPr id="9" name="Sol Ok 8"/>
          <p:cNvSpPr/>
          <p:nvPr/>
        </p:nvSpPr>
        <p:spPr>
          <a:xfrm>
            <a:off x="4907573" y="3520090"/>
            <a:ext cx="659423" cy="12529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Sol Ok 9"/>
          <p:cNvSpPr/>
          <p:nvPr/>
        </p:nvSpPr>
        <p:spPr>
          <a:xfrm>
            <a:off x="2979128" y="3516923"/>
            <a:ext cx="659423" cy="12529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2" name="Dikdörtgen 11"/>
          <p:cNvSpPr/>
          <p:nvPr/>
        </p:nvSpPr>
        <p:spPr>
          <a:xfrm>
            <a:off x="870439" y="3310303"/>
            <a:ext cx="2064728" cy="4484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b="1" dirty="0" smtClean="0"/>
              <a:t>2015 hadlerine bak (50,100,200)</a:t>
            </a:r>
            <a:endParaRPr lang="tr-TR" sz="1600" b="1" dirty="0"/>
          </a:p>
        </p:txBody>
      </p:sp>
      <p:sp>
        <p:nvSpPr>
          <p:cNvPr id="13" name="Dikdörtgen 12"/>
          <p:cNvSpPr/>
          <p:nvPr/>
        </p:nvSpPr>
        <p:spPr>
          <a:xfrm>
            <a:off x="9306796" y="4242662"/>
            <a:ext cx="1855177" cy="3780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200" dirty="0" smtClean="0"/>
              <a:t>2016’da denetime tabi miyim?</a:t>
            </a:r>
            <a:endParaRPr lang="tr-TR" sz="1200" dirty="0"/>
          </a:p>
        </p:txBody>
      </p:sp>
      <p:sp>
        <p:nvSpPr>
          <p:cNvPr id="14" name="Sol Ok 13"/>
          <p:cNvSpPr/>
          <p:nvPr/>
        </p:nvSpPr>
        <p:spPr>
          <a:xfrm>
            <a:off x="8823219" y="4439389"/>
            <a:ext cx="439615" cy="835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Dikdörtgen 14"/>
          <p:cNvSpPr/>
          <p:nvPr/>
        </p:nvSpPr>
        <p:spPr>
          <a:xfrm>
            <a:off x="7750558" y="4242662"/>
            <a:ext cx="1028700" cy="4484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2015</a:t>
            </a:r>
            <a:endParaRPr lang="tr-TR" dirty="0"/>
          </a:p>
        </p:txBody>
      </p:sp>
      <p:sp>
        <p:nvSpPr>
          <p:cNvPr id="16" name="Dikdörtgen 15"/>
          <p:cNvSpPr/>
          <p:nvPr/>
        </p:nvSpPr>
        <p:spPr>
          <a:xfrm>
            <a:off x="5731258" y="4238265"/>
            <a:ext cx="1028700" cy="4484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2014</a:t>
            </a:r>
            <a:endParaRPr lang="tr-TR" dirty="0"/>
          </a:p>
        </p:txBody>
      </p:sp>
      <p:sp>
        <p:nvSpPr>
          <p:cNvPr id="17" name="Sol Ok 16"/>
          <p:cNvSpPr/>
          <p:nvPr/>
        </p:nvSpPr>
        <p:spPr>
          <a:xfrm>
            <a:off x="6893308" y="4389932"/>
            <a:ext cx="659423" cy="12529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8" name="Sol Ok 17"/>
          <p:cNvSpPr/>
          <p:nvPr/>
        </p:nvSpPr>
        <p:spPr>
          <a:xfrm>
            <a:off x="4997101" y="4444885"/>
            <a:ext cx="659423" cy="12529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9" name="Dikdörtgen 18"/>
          <p:cNvSpPr/>
          <p:nvPr/>
        </p:nvSpPr>
        <p:spPr>
          <a:xfrm>
            <a:off x="2888412" y="4238265"/>
            <a:ext cx="2064728" cy="4484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b="1" dirty="0" smtClean="0"/>
              <a:t>2016 hadlerine bak (40,80,200)</a:t>
            </a:r>
            <a:endParaRPr lang="tr-TR" sz="1600" b="1" dirty="0"/>
          </a:p>
        </p:txBody>
      </p:sp>
      <p:cxnSp>
        <p:nvCxnSpPr>
          <p:cNvPr id="21" name="Düz Ok Bağlayıcısı 20"/>
          <p:cNvCxnSpPr/>
          <p:nvPr/>
        </p:nvCxnSpPr>
        <p:spPr>
          <a:xfrm flipH="1">
            <a:off x="4052076" y="4636865"/>
            <a:ext cx="2124000" cy="790935"/>
          </a:xfrm>
          <a:prstGeom prst="straightConnector1">
            <a:avLst/>
          </a:prstGeom>
          <a:ln w="53975">
            <a:tailEnd type="triangle"/>
          </a:ln>
        </p:spPr>
        <p:style>
          <a:lnRef idx="1">
            <a:schemeClr val="accent1"/>
          </a:lnRef>
          <a:fillRef idx="0">
            <a:schemeClr val="accent1"/>
          </a:fillRef>
          <a:effectRef idx="0">
            <a:schemeClr val="accent1"/>
          </a:effectRef>
          <a:fontRef idx="minor">
            <a:schemeClr val="tx1"/>
          </a:fontRef>
        </p:style>
      </p:cxnSp>
      <p:cxnSp>
        <p:nvCxnSpPr>
          <p:cNvPr id="24" name="Düz Ok Bağlayıcısı 23"/>
          <p:cNvCxnSpPr/>
          <p:nvPr/>
        </p:nvCxnSpPr>
        <p:spPr>
          <a:xfrm>
            <a:off x="6122075" y="4608039"/>
            <a:ext cx="1911301" cy="790935"/>
          </a:xfrm>
          <a:prstGeom prst="straightConnector1">
            <a:avLst/>
          </a:prstGeom>
          <a:ln w="53975">
            <a:tailEnd type="triangle"/>
          </a:ln>
        </p:spPr>
        <p:style>
          <a:lnRef idx="1">
            <a:schemeClr val="accent1"/>
          </a:lnRef>
          <a:fillRef idx="0">
            <a:schemeClr val="accent1"/>
          </a:fillRef>
          <a:effectRef idx="0">
            <a:schemeClr val="accent1"/>
          </a:effectRef>
          <a:fontRef idx="minor">
            <a:schemeClr val="tx1"/>
          </a:fontRef>
        </p:style>
      </p:cxnSp>
      <p:sp>
        <p:nvSpPr>
          <p:cNvPr id="27" name="Dikdörtgen 26"/>
          <p:cNvSpPr/>
          <p:nvPr/>
        </p:nvSpPr>
        <p:spPr>
          <a:xfrm>
            <a:off x="1674796" y="5477169"/>
            <a:ext cx="2704701" cy="692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smtClean="0"/>
              <a:t>2015’in denetimi için bakıldığında esas alınacak hadler</a:t>
            </a:r>
            <a:endParaRPr lang="tr-TR" sz="1600" dirty="0"/>
          </a:p>
        </p:txBody>
      </p:sp>
      <p:sp>
        <p:nvSpPr>
          <p:cNvPr id="28" name="Oval 27"/>
          <p:cNvSpPr/>
          <p:nvPr/>
        </p:nvSpPr>
        <p:spPr>
          <a:xfrm>
            <a:off x="1674796" y="6219164"/>
            <a:ext cx="625642" cy="5281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smtClean="0"/>
          </a:p>
          <a:p>
            <a:pPr algn="ctr"/>
            <a:r>
              <a:rPr lang="tr-TR" dirty="0" smtClean="0"/>
              <a:t>50	</a:t>
            </a:r>
            <a:endParaRPr lang="tr-TR" dirty="0"/>
          </a:p>
        </p:txBody>
      </p:sp>
      <p:sp>
        <p:nvSpPr>
          <p:cNvPr id="29" name="Oval 28"/>
          <p:cNvSpPr/>
          <p:nvPr/>
        </p:nvSpPr>
        <p:spPr>
          <a:xfrm>
            <a:off x="2496072" y="6218296"/>
            <a:ext cx="734728" cy="5281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b="1" dirty="0" smtClean="0"/>
              <a:t>100</a:t>
            </a:r>
            <a:endParaRPr lang="tr-TR" sz="1400" b="1" dirty="0"/>
          </a:p>
        </p:txBody>
      </p:sp>
      <p:sp>
        <p:nvSpPr>
          <p:cNvPr id="30" name="Oval 29"/>
          <p:cNvSpPr/>
          <p:nvPr/>
        </p:nvSpPr>
        <p:spPr>
          <a:xfrm>
            <a:off x="3426434" y="6218296"/>
            <a:ext cx="779806" cy="5281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b="1" dirty="0" smtClean="0"/>
              <a:t>200</a:t>
            </a:r>
            <a:endParaRPr lang="tr-TR" sz="1400" b="1" dirty="0"/>
          </a:p>
        </p:txBody>
      </p:sp>
      <p:sp>
        <p:nvSpPr>
          <p:cNvPr id="32" name="Dikdörtgen 31"/>
          <p:cNvSpPr/>
          <p:nvPr/>
        </p:nvSpPr>
        <p:spPr>
          <a:xfrm>
            <a:off x="6620894" y="5427800"/>
            <a:ext cx="2704701" cy="8860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smtClean="0"/>
              <a:t>2016’in denetimi için bakıldığında esas alınacak hadler</a:t>
            </a:r>
            <a:endParaRPr lang="tr-TR" sz="1600" dirty="0"/>
          </a:p>
        </p:txBody>
      </p:sp>
      <p:sp>
        <p:nvSpPr>
          <p:cNvPr id="33" name="Oval 32"/>
          <p:cNvSpPr/>
          <p:nvPr/>
        </p:nvSpPr>
        <p:spPr>
          <a:xfrm>
            <a:off x="6620894" y="6363221"/>
            <a:ext cx="625642" cy="5281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smtClean="0"/>
          </a:p>
          <a:p>
            <a:pPr algn="ctr"/>
            <a:r>
              <a:rPr lang="tr-TR" dirty="0" smtClean="0"/>
              <a:t>40	</a:t>
            </a:r>
            <a:endParaRPr lang="tr-TR" dirty="0"/>
          </a:p>
        </p:txBody>
      </p:sp>
      <p:sp>
        <p:nvSpPr>
          <p:cNvPr id="34" name="Oval 33"/>
          <p:cNvSpPr/>
          <p:nvPr/>
        </p:nvSpPr>
        <p:spPr>
          <a:xfrm>
            <a:off x="7442170" y="6362353"/>
            <a:ext cx="625642" cy="5281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80</a:t>
            </a:r>
            <a:endParaRPr lang="tr-TR" dirty="0"/>
          </a:p>
        </p:txBody>
      </p:sp>
      <p:sp>
        <p:nvSpPr>
          <p:cNvPr id="35" name="Oval 34"/>
          <p:cNvSpPr/>
          <p:nvPr/>
        </p:nvSpPr>
        <p:spPr>
          <a:xfrm>
            <a:off x="8372532" y="6362353"/>
            <a:ext cx="771468" cy="5281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b="1" dirty="0" smtClean="0"/>
              <a:t>200</a:t>
            </a:r>
            <a:endParaRPr lang="tr-TR" sz="1400" b="1" dirty="0"/>
          </a:p>
        </p:txBody>
      </p:sp>
    </p:spTree>
    <p:extLst>
      <p:ext uri="{BB962C8B-B14F-4D97-AF65-F5344CB8AC3E}">
        <p14:creationId xmlns:p14="http://schemas.microsoft.com/office/powerpoint/2010/main" val="3167922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500"/>
                                        <p:tgtEl>
                                          <p:spTgt spid="10"/>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fade">
                                      <p:cBhvr>
                                        <p:cTn id="31" dur="500"/>
                                        <p:tgtEl>
                                          <p:spTgt spid="12"/>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fade">
                                      <p:cBhvr>
                                        <p:cTn id="36" dur="500"/>
                                        <p:tgtEl>
                                          <p:spTgt spid="13"/>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fade">
                                      <p:cBhvr>
                                        <p:cTn id="41" dur="500"/>
                                        <p:tgtEl>
                                          <p:spTgt spid="14"/>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5"/>
                                        </p:tgtEl>
                                        <p:attrNameLst>
                                          <p:attrName>style.visibility</p:attrName>
                                        </p:attrNameLst>
                                      </p:cBhvr>
                                      <p:to>
                                        <p:strVal val="visible"/>
                                      </p:to>
                                    </p:set>
                                    <p:animEffect transition="in" filter="fade">
                                      <p:cBhvr>
                                        <p:cTn id="44" dur="500"/>
                                        <p:tgtEl>
                                          <p:spTgt spid="15"/>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fade">
                                      <p:cBhvr>
                                        <p:cTn id="49" dur="500"/>
                                        <p:tgtEl>
                                          <p:spTgt spid="17"/>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fade">
                                      <p:cBhvr>
                                        <p:cTn id="52" dur="500"/>
                                        <p:tgtEl>
                                          <p:spTgt spid="16"/>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fade">
                                      <p:cBhvr>
                                        <p:cTn id="57" dur="500"/>
                                        <p:tgtEl>
                                          <p:spTgt spid="18"/>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19"/>
                                        </p:tgtEl>
                                        <p:attrNameLst>
                                          <p:attrName>style.visibility</p:attrName>
                                        </p:attrNameLst>
                                      </p:cBhvr>
                                      <p:to>
                                        <p:strVal val="visible"/>
                                      </p:to>
                                    </p:set>
                                    <p:animEffect transition="in" filter="fade">
                                      <p:cBhvr>
                                        <p:cTn id="60" dur="500"/>
                                        <p:tgtEl>
                                          <p:spTgt spid="19"/>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21"/>
                                        </p:tgtEl>
                                        <p:attrNameLst>
                                          <p:attrName>style.visibility</p:attrName>
                                        </p:attrNameLst>
                                      </p:cBhvr>
                                      <p:to>
                                        <p:strVal val="visible"/>
                                      </p:to>
                                    </p:set>
                                    <p:animEffect transition="in" filter="fade">
                                      <p:cBhvr>
                                        <p:cTn id="65" dur="500"/>
                                        <p:tgtEl>
                                          <p:spTgt spid="21"/>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27"/>
                                        </p:tgtEl>
                                        <p:attrNameLst>
                                          <p:attrName>style.visibility</p:attrName>
                                        </p:attrNameLst>
                                      </p:cBhvr>
                                      <p:to>
                                        <p:strVal val="visible"/>
                                      </p:to>
                                    </p:set>
                                    <p:animEffect transition="in" filter="fade">
                                      <p:cBhvr>
                                        <p:cTn id="68" dur="500"/>
                                        <p:tgtEl>
                                          <p:spTgt spid="27"/>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grpId="0" nodeType="clickEffect">
                                  <p:stCondLst>
                                    <p:cond delay="0"/>
                                  </p:stCondLst>
                                  <p:childTnLst>
                                    <p:set>
                                      <p:cBhvr>
                                        <p:cTn id="72" dur="1" fill="hold">
                                          <p:stCondLst>
                                            <p:cond delay="0"/>
                                          </p:stCondLst>
                                        </p:cTn>
                                        <p:tgtEl>
                                          <p:spTgt spid="28"/>
                                        </p:tgtEl>
                                        <p:attrNameLst>
                                          <p:attrName>style.visibility</p:attrName>
                                        </p:attrNameLst>
                                      </p:cBhvr>
                                      <p:to>
                                        <p:strVal val="visible"/>
                                      </p:to>
                                    </p:set>
                                    <p:animEffect transition="in" filter="fade">
                                      <p:cBhvr>
                                        <p:cTn id="73" dur="500"/>
                                        <p:tgtEl>
                                          <p:spTgt spid="28"/>
                                        </p:tgtEl>
                                      </p:cBhvr>
                                    </p:animEffect>
                                  </p:childTnLst>
                                </p:cTn>
                              </p:par>
                              <p:par>
                                <p:cTn id="74" presetID="10" presetClass="entr" presetSubtype="0" fill="hold" grpId="0" nodeType="withEffect">
                                  <p:stCondLst>
                                    <p:cond delay="0"/>
                                  </p:stCondLst>
                                  <p:childTnLst>
                                    <p:set>
                                      <p:cBhvr>
                                        <p:cTn id="75" dur="1" fill="hold">
                                          <p:stCondLst>
                                            <p:cond delay="0"/>
                                          </p:stCondLst>
                                        </p:cTn>
                                        <p:tgtEl>
                                          <p:spTgt spid="29"/>
                                        </p:tgtEl>
                                        <p:attrNameLst>
                                          <p:attrName>style.visibility</p:attrName>
                                        </p:attrNameLst>
                                      </p:cBhvr>
                                      <p:to>
                                        <p:strVal val="visible"/>
                                      </p:to>
                                    </p:set>
                                    <p:animEffect transition="in" filter="fade">
                                      <p:cBhvr>
                                        <p:cTn id="76" dur="500"/>
                                        <p:tgtEl>
                                          <p:spTgt spid="29"/>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30"/>
                                        </p:tgtEl>
                                        <p:attrNameLst>
                                          <p:attrName>style.visibility</p:attrName>
                                        </p:attrNameLst>
                                      </p:cBhvr>
                                      <p:to>
                                        <p:strVal val="visible"/>
                                      </p:to>
                                    </p:set>
                                    <p:animEffect transition="in" filter="fade">
                                      <p:cBhvr>
                                        <p:cTn id="79" dur="500"/>
                                        <p:tgtEl>
                                          <p:spTgt spid="30"/>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nodeType="clickEffect">
                                  <p:stCondLst>
                                    <p:cond delay="0"/>
                                  </p:stCondLst>
                                  <p:childTnLst>
                                    <p:set>
                                      <p:cBhvr>
                                        <p:cTn id="83" dur="1" fill="hold">
                                          <p:stCondLst>
                                            <p:cond delay="0"/>
                                          </p:stCondLst>
                                        </p:cTn>
                                        <p:tgtEl>
                                          <p:spTgt spid="24"/>
                                        </p:tgtEl>
                                        <p:attrNameLst>
                                          <p:attrName>style.visibility</p:attrName>
                                        </p:attrNameLst>
                                      </p:cBhvr>
                                      <p:to>
                                        <p:strVal val="visible"/>
                                      </p:to>
                                    </p:set>
                                    <p:animEffect transition="in" filter="fade">
                                      <p:cBhvr>
                                        <p:cTn id="84" dur="500"/>
                                        <p:tgtEl>
                                          <p:spTgt spid="24"/>
                                        </p:tgtEl>
                                      </p:cBhvr>
                                    </p:animEffect>
                                  </p:childTnLst>
                                </p:cTn>
                              </p:par>
                              <p:par>
                                <p:cTn id="85" presetID="10" presetClass="entr" presetSubtype="0" fill="hold" grpId="0" nodeType="withEffect">
                                  <p:stCondLst>
                                    <p:cond delay="0"/>
                                  </p:stCondLst>
                                  <p:childTnLst>
                                    <p:set>
                                      <p:cBhvr>
                                        <p:cTn id="86" dur="1" fill="hold">
                                          <p:stCondLst>
                                            <p:cond delay="0"/>
                                          </p:stCondLst>
                                        </p:cTn>
                                        <p:tgtEl>
                                          <p:spTgt spid="32"/>
                                        </p:tgtEl>
                                        <p:attrNameLst>
                                          <p:attrName>style.visibility</p:attrName>
                                        </p:attrNameLst>
                                      </p:cBhvr>
                                      <p:to>
                                        <p:strVal val="visible"/>
                                      </p:to>
                                    </p:set>
                                    <p:animEffect transition="in" filter="fade">
                                      <p:cBhvr>
                                        <p:cTn id="87" dur="500"/>
                                        <p:tgtEl>
                                          <p:spTgt spid="32"/>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33"/>
                                        </p:tgtEl>
                                        <p:attrNameLst>
                                          <p:attrName>style.visibility</p:attrName>
                                        </p:attrNameLst>
                                      </p:cBhvr>
                                      <p:to>
                                        <p:strVal val="visible"/>
                                      </p:to>
                                    </p:set>
                                    <p:animEffect transition="in" filter="fade">
                                      <p:cBhvr>
                                        <p:cTn id="92" dur="500"/>
                                        <p:tgtEl>
                                          <p:spTgt spid="33"/>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34"/>
                                        </p:tgtEl>
                                        <p:attrNameLst>
                                          <p:attrName>style.visibility</p:attrName>
                                        </p:attrNameLst>
                                      </p:cBhvr>
                                      <p:to>
                                        <p:strVal val="visible"/>
                                      </p:to>
                                    </p:set>
                                    <p:animEffect transition="in" filter="fade">
                                      <p:cBhvr>
                                        <p:cTn id="95" dur="500"/>
                                        <p:tgtEl>
                                          <p:spTgt spid="34"/>
                                        </p:tgtEl>
                                      </p:cBhvr>
                                    </p:animEffect>
                                  </p:childTnLst>
                                </p:cTn>
                              </p:par>
                              <p:par>
                                <p:cTn id="96" presetID="10" presetClass="entr" presetSubtype="0" fill="hold" grpId="0" nodeType="withEffect">
                                  <p:stCondLst>
                                    <p:cond delay="0"/>
                                  </p:stCondLst>
                                  <p:childTnLst>
                                    <p:set>
                                      <p:cBhvr>
                                        <p:cTn id="97" dur="1" fill="hold">
                                          <p:stCondLst>
                                            <p:cond delay="0"/>
                                          </p:stCondLst>
                                        </p:cTn>
                                        <p:tgtEl>
                                          <p:spTgt spid="35"/>
                                        </p:tgtEl>
                                        <p:attrNameLst>
                                          <p:attrName>style.visibility</p:attrName>
                                        </p:attrNameLst>
                                      </p:cBhvr>
                                      <p:to>
                                        <p:strVal val="visible"/>
                                      </p:to>
                                    </p:set>
                                    <p:animEffect transition="in" filter="fade">
                                      <p:cBhvr>
                                        <p:cTn id="98"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P spid="9" grpId="0" animBg="1"/>
      <p:bldP spid="10" grpId="0" animBg="1"/>
      <p:bldP spid="12" grpId="0" animBg="1"/>
      <p:bldP spid="13" grpId="0" animBg="1"/>
      <p:bldP spid="14" grpId="0" animBg="1"/>
      <p:bldP spid="15" grpId="0" animBg="1"/>
      <p:bldP spid="16" grpId="0" animBg="1"/>
      <p:bldP spid="17" grpId="0" animBg="1"/>
      <p:bldP spid="18" grpId="0" animBg="1"/>
      <p:bldP spid="19" grpId="0" animBg="1"/>
      <p:bldP spid="27" grpId="0" animBg="1"/>
      <p:bldP spid="28" grpId="0" animBg="1"/>
      <p:bldP spid="29" grpId="0" animBg="1"/>
      <p:bldP spid="30" grpId="0" animBg="1"/>
      <p:bldP spid="32" grpId="0" animBg="1"/>
      <p:bldP spid="33" grpId="0" animBg="1"/>
      <p:bldP spid="34" grpId="0" animBg="1"/>
      <p:bldP spid="35"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Dikdörtgen 4"/>
          <p:cNvSpPr/>
          <p:nvPr/>
        </p:nvSpPr>
        <p:spPr>
          <a:xfrm>
            <a:off x="1222130" y="298938"/>
            <a:ext cx="10216661" cy="5288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Denetime Tabi Olma İle İlgili Sıkça Sorulan Sorular</a:t>
            </a:r>
            <a:endParaRPr lang="tr-TR" b="1" dirty="0">
              <a:latin typeface="Arial" panose="020B0604020202020204" pitchFamily="34" charset="0"/>
              <a:cs typeface="Arial" panose="020B0604020202020204" pitchFamily="34" charset="0"/>
            </a:endParaRPr>
          </a:p>
        </p:txBody>
      </p:sp>
      <p:sp>
        <p:nvSpPr>
          <p:cNvPr id="4" name="Dikdörtgen 3"/>
          <p:cNvSpPr/>
          <p:nvPr/>
        </p:nvSpPr>
        <p:spPr>
          <a:xfrm>
            <a:off x="369278" y="1037492"/>
            <a:ext cx="11210192" cy="5078313"/>
          </a:xfrm>
          <a:prstGeom prst="rect">
            <a:avLst/>
          </a:prstGeom>
        </p:spPr>
        <p:txBody>
          <a:bodyPr wrap="square">
            <a:spAutoFit/>
          </a:bodyPr>
          <a:lstStyle/>
          <a:p>
            <a:r>
              <a:rPr lang="tr-TR" b="1" dirty="0" smtClean="0">
                <a:solidFill>
                  <a:srgbClr val="C00000"/>
                </a:solidFill>
              </a:rPr>
              <a:t>Soru :</a:t>
            </a:r>
            <a:r>
              <a:rPr lang="tr-TR" dirty="0" smtClean="0"/>
              <a:t> İlk kez denetim yaptıracak şirketlerin 3 yılı birden mi denetlenecek ?  Örneğin şirketin  ilk defa 2016 yılı denetlenecekse 2015 ve 2014 yılları da denetlenecek midir?</a:t>
            </a:r>
          </a:p>
          <a:p>
            <a:endParaRPr lang="tr-TR" dirty="0" smtClean="0"/>
          </a:p>
          <a:p>
            <a:r>
              <a:rPr lang="tr-TR" b="1" dirty="0" smtClean="0">
                <a:solidFill>
                  <a:srgbClr val="C00000"/>
                </a:solidFill>
              </a:rPr>
              <a:t>Cevap: </a:t>
            </a:r>
            <a:endParaRPr lang="tr-TR" b="1" dirty="0">
              <a:solidFill>
                <a:srgbClr val="C00000"/>
              </a:solidFill>
            </a:endParaRPr>
          </a:p>
          <a:p>
            <a:r>
              <a:rPr lang="tr-TR" b="1" dirty="0" smtClean="0"/>
              <a:t>Bağımsız denetime tabi olacak şirketlerin belirlenmesine dair bakanlar kurulu kararına ilişkin usul ve esaslar</a:t>
            </a:r>
          </a:p>
          <a:p>
            <a:endParaRPr lang="tr-TR" dirty="0" smtClean="0"/>
          </a:p>
          <a:p>
            <a:r>
              <a:rPr lang="tr-TR" dirty="0" smtClean="0"/>
              <a:t>MADDE </a:t>
            </a:r>
            <a:r>
              <a:rPr lang="tr-TR" dirty="0"/>
              <a:t>13- (1) Denetime tabi olunan hesap dönemlerine ilişkin finansal tablolar denetimden geçmiş olarak sunulur. Geçmiş hesap dönemi veya dönemlerine ilişkin finansal tabloların karşılaştırmalı olarak sunulması esastır. </a:t>
            </a:r>
            <a:r>
              <a:rPr lang="tr-TR" b="1" dirty="0">
                <a:solidFill>
                  <a:srgbClr val="C00000"/>
                </a:solidFill>
              </a:rPr>
              <a:t>Geçmiş hesap dönemlerinde denetime tabi olunmamış ise</a:t>
            </a:r>
            <a:r>
              <a:rPr lang="tr-TR" dirty="0"/>
              <a:t>, denetimden geçmiş finansal tablolarla karşılaştırmalı olarak sunulan </a:t>
            </a:r>
            <a:r>
              <a:rPr lang="tr-TR" b="1" dirty="0">
                <a:solidFill>
                  <a:srgbClr val="C00000"/>
                </a:solidFill>
              </a:rPr>
              <a:t>geçmiş dönem finansal tablolarının denetimden geçmiş olması zorunlu </a:t>
            </a:r>
            <a:r>
              <a:rPr lang="tr-TR" b="1" dirty="0" smtClean="0">
                <a:solidFill>
                  <a:srgbClr val="C00000"/>
                </a:solidFill>
              </a:rPr>
              <a:t>değildir.</a:t>
            </a:r>
          </a:p>
          <a:p>
            <a:endParaRPr lang="tr-TR" dirty="0"/>
          </a:p>
          <a:p>
            <a:r>
              <a:rPr lang="tr-TR" dirty="0" smtClean="0"/>
              <a:t>NOT: Bu konuda «BDS-510-İlk Bağımsız Denetimler-Açılış Bakiyeleri» standardı rehberlik sağlamaktadır.</a:t>
            </a:r>
            <a:endParaRPr lang="tr-TR" dirty="0"/>
          </a:p>
          <a:p>
            <a:endParaRPr lang="tr-TR" dirty="0" smtClean="0"/>
          </a:p>
          <a:p>
            <a:endParaRPr lang="tr-TR" dirty="0"/>
          </a:p>
          <a:p>
            <a:endParaRPr lang="tr-TR" dirty="0" smtClean="0"/>
          </a:p>
          <a:p>
            <a:r>
              <a:rPr lang="tr-TR" dirty="0" smtClean="0"/>
              <a:t>  </a:t>
            </a:r>
            <a:endParaRPr lang="tr-TR" dirty="0"/>
          </a:p>
        </p:txBody>
      </p:sp>
    </p:spTree>
    <p:extLst>
      <p:ext uri="{BB962C8B-B14F-4D97-AF65-F5344CB8AC3E}">
        <p14:creationId xmlns:p14="http://schemas.microsoft.com/office/powerpoint/2010/main" val="35173260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81264" y="1491916"/>
            <a:ext cx="11023350" cy="4530816"/>
          </a:xfrm>
        </p:spPr>
        <p:txBody>
          <a:bodyPr>
            <a:normAutofit/>
          </a:bodyPr>
          <a:lstStyle/>
          <a:p>
            <a:endParaRPr lang="tr-TR" sz="2800" b="1" dirty="0" smtClean="0"/>
          </a:p>
          <a:p>
            <a:r>
              <a:rPr lang="tr-TR" sz="2800" dirty="0">
                <a:solidFill>
                  <a:srgbClr val="C00000"/>
                </a:solidFill>
              </a:rPr>
              <a:t>Türkiye Muhasebe Standartları’nın Uygulama Kapsamına İlişkin Kurum Düzenlemeleri</a:t>
            </a:r>
          </a:p>
          <a:p>
            <a:r>
              <a:rPr lang="tr-TR" sz="2800" dirty="0">
                <a:solidFill>
                  <a:srgbClr val="C00000"/>
                </a:solidFill>
              </a:rPr>
              <a:t>Denetimin Konusu</a:t>
            </a:r>
          </a:p>
          <a:p>
            <a:r>
              <a:rPr lang="tr-TR" sz="2800" dirty="0">
                <a:solidFill>
                  <a:srgbClr val="C00000"/>
                </a:solidFill>
              </a:rPr>
              <a:t>Denetime Tabi Olacak Şirketlerin Belirlenmesi</a:t>
            </a:r>
          </a:p>
          <a:p>
            <a:r>
              <a:rPr lang="tr-TR" sz="2800" dirty="0" err="1">
                <a:solidFill>
                  <a:srgbClr val="C00000"/>
                </a:solidFill>
              </a:rPr>
              <a:t>TTK’nın</a:t>
            </a:r>
            <a:r>
              <a:rPr lang="tr-TR" sz="2800" dirty="0">
                <a:solidFill>
                  <a:srgbClr val="C00000"/>
                </a:solidFill>
              </a:rPr>
              <a:t> Denetime İlişkin Hükümleri</a:t>
            </a:r>
          </a:p>
          <a:p>
            <a:r>
              <a:rPr lang="tr-TR" sz="2800" dirty="0">
                <a:solidFill>
                  <a:srgbClr val="C00000"/>
                </a:solidFill>
              </a:rPr>
              <a:t>Denetime İlişkin Kısıtlamalar </a:t>
            </a:r>
            <a:endParaRPr lang="tr-TR" sz="2800" dirty="0" smtClean="0">
              <a:solidFill>
                <a:srgbClr val="C00000"/>
              </a:solidFill>
            </a:endParaRPr>
          </a:p>
          <a:p>
            <a:r>
              <a:rPr lang="tr-TR" sz="2800" dirty="0" smtClean="0">
                <a:solidFill>
                  <a:srgbClr val="C00000"/>
                </a:solidFill>
              </a:rPr>
              <a:t>Denetim Raporu ve Denetim Görüşünün Oluşturulması</a:t>
            </a:r>
            <a:endParaRPr lang="tr-TR" sz="2800" dirty="0">
              <a:solidFill>
                <a:srgbClr val="C00000"/>
              </a:solidFill>
            </a:endParaRPr>
          </a:p>
          <a:p>
            <a:pPr>
              <a:buFont typeface="Wingdings" panose="05000000000000000000" pitchFamily="2" charset="2"/>
              <a:buChar char="ü"/>
            </a:pPr>
            <a:endParaRPr lang="tr-TR" sz="2800" dirty="0"/>
          </a:p>
        </p:txBody>
      </p:sp>
      <p:sp>
        <p:nvSpPr>
          <p:cNvPr id="4" name="Dikdörtgen 3"/>
          <p:cNvSpPr/>
          <p:nvPr/>
        </p:nvSpPr>
        <p:spPr>
          <a:xfrm>
            <a:off x="1001026" y="221380"/>
            <a:ext cx="9211377" cy="7988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b="1" dirty="0" smtClean="0"/>
              <a:t>GÜNDEM</a:t>
            </a:r>
            <a:endParaRPr lang="tr-TR" sz="2000" b="1" dirty="0"/>
          </a:p>
        </p:txBody>
      </p:sp>
    </p:spTree>
    <p:extLst>
      <p:ext uri="{BB962C8B-B14F-4D97-AF65-F5344CB8AC3E}">
        <p14:creationId xmlns:p14="http://schemas.microsoft.com/office/powerpoint/2010/main" val="1537362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Dikdörtgen 4"/>
          <p:cNvSpPr/>
          <p:nvPr/>
        </p:nvSpPr>
        <p:spPr>
          <a:xfrm>
            <a:off x="1222130" y="298938"/>
            <a:ext cx="10216661" cy="5288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Denetime Tabi Olma İle İlgili Sıkça Sorulan Sorular</a:t>
            </a:r>
            <a:endParaRPr lang="tr-TR" b="1" dirty="0">
              <a:latin typeface="Arial" panose="020B0604020202020204" pitchFamily="34" charset="0"/>
              <a:cs typeface="Arial" panose="020B0604020202020204" pitchFamily="34" charset="0"/>
            </a:endParaRPr>
          </a:p>
        </p:txBody>
      </p:sp>
      <p:sp>
        <p:nvSpPr>
          <p:cNvPr id="4" name="Dikdörtgen 3"/>
          <p:cNvSpPr/>
          <p:nvPr/>
        </p:nvSpPr>
        <p:spPr>
          <a:xfrm>
            <a:off x="442762" y="1037492"/>
            <a:ext cx="11136708" cy="923330"/>
          </a:xfrm>
          <a:prstGeom prst="rect">
            <a:avLst/>
          </a:prstGeom>
        </p:spPr>
        <p:txBody>
          <a:bodyPr wrap="square">
            <a:spAutoFit/>
          </a:bodyPr>
          <a:lstStyle/>
          <a:p>
            <a:endParaRPr lang="tr-TR" dirty="0" smtClean="0"/>
          </a:p>
          <a:p>
            <a:r>
              <a:rPr lang="tr-TR" b="1" dirty="0" smtClean="0">
                <a:solidFill>
                  <a:srgbClr val="C00000"/>
                </a:solidFill>
              </a:rPr>
              <a:t>Soru: </a:t>
            </a:r>
            <a:r>
              <a:rPr lang="tr-TR" dirty="0" smtClean="0"/>
              <a:t>A Şirketinin kendisi denetime tabi olma şartlarını taşımıyor, ancak A şirketinin tüzel kişi ortağı olan B şirketi denetime tabidir. Bundan dolayı A şirketinin de denetlenmesi gerekir mi?   </a:t>
            </a:r>
            <a:endParaRPr lang="tr-TR" dirty="0"/>
          </a:p>
        </p:txBody>
      </p:sp>
      <p:sp>
        <p:nvSpPr>
          <p:cNvPr id="2" name="Dikdörtgen 1"/>
          <p:cNvSpPr/>
          <p:nvPr/>
        </p:nvSpPr>
        <p:spPr>
          <a:xfrm>
            <a:off x="67377" y="2454442"/>
            <a:ext cx="4138863" cy="42447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smtClean="0"/>
              <a:t>(6</a:t>
            </a:r>
            <a:r>
              <a:rPr lang="tr-TR" dirty="0"/>
              <a:t>) Bakanlar Kurulu Kararı uyarınca denetime tabi olma şartlarını taşımayan bir şirket, sadece ana ortaklığının, bağlı ortaklığının veya iştirakinin Bakanlar Kurulu Kararı kapsamında denetime tabi olması nedeniyle denetime tabi olmaz. </a:t>
            </a:r>
            <a:endParaRPr lang="tr-TR" dirty="0" smtClean="0"/>
          </a:p>
          <a:p>
            <a:endParaRPr lang="tr-TR" dirty="0"/>
          </a:p>
          <a:p>
            <a:r>
              <a:rPr lang="tr-TR" dirty="0" smtClean="0"/>
              <a:t>Bu </a:t>
            </a:r>
            <a:r>
              <a:rPr lang="tr-TR" dirty="0"/>
              <a:t>durum, topluluk 3 denetçisinin konsolide finansal tabloların denetimine ilişkin </a:t>
            </a:r>
            <a:r>
              <a:rPr lang="tr-TR" dirty="0" smtClean="0"/>
              <a:t>TTK ve TDS </a:t>
            </a:r>
            <a:r>
              <a:rPr lang="tr-TR" dirty="0"/>
              <a:t>çerçevesindeki yükümlülüklerini ortadan kaldırmaz. </a:t>
            </a:r>
          </a:p>
          <a:p>
            <a:pPr algn="ctr"/>
            <a:endParaRPr lang="tr-TR" dirty="0"/>
          </a:p>
        </p:txBody>
      </p:sp>
      <p:graphicFrame>
        <p:nvGraphicFramePr>
          <p:cNvPr id="10" name="Tablo 9"/>
          <p:cNvGraphicFramePr>
            <a:graphicFrameLocks noGrp="1"/>
          </p:cNvGraphicFramePr>
          <p:nvPr>
            <p:extLst>
              <p:ext uri="{D42A27DB-BD31-4B8C-83A1-F6EECF244321}">
                <p14:modId xmlns:p14="http://schemas.microsoft.com/office/powerpoint/2010/main" val="3496941415"/>
              </p:ext>
            </p:extLst>
          </p:nvPr>
        </p:nvGraphicFramePr>
        <p:xfrm>
          <a:off x="4928134" y="2170542"/>
          <a:ext cx="5062890" cy="1592936"/>
        </p:xfrm>
        <a:graphic>
          <a:graphicData uri="http://schemas.openxmlformats.org/drawingml/2006/table">
            <a:tbl>
              <a:tblPr firstRow="1" bandRow="1">
                <a:tableStyleId>{5C22544A-7EE6-4342-B048-85BDC9FD1C3A}</a:tableStyleId>
              </a:tblPr>
              <a:tblGrid>
                <a:gridCol w="2531445">
                  <a:extLst>
                    <a:ext uri="{9D8B030D-6E8A-4147-A177-3AD203B41FA5}">
                      <a16:colId xmlns:a16="http://schemas.microsoft.com/office/drawing/2014/main" val="3978524689"/>
                    </a:ext>
                  </a:extLst>
                </a:gridCol>
                <a:gridCol w="2531445">
                  <a:extLst>
                    <a:ext uri="{9D8B030D-6E8A-4147-A177-3AD203B41FA5}">
                      <a16:colId xmlns:a16="http://schemas.microsoft.com/office/drawing/2014/main" val="1743721471"/>
                    </a:ext>
                  </a:extLst>
                </a:gridCol>
              </a:tblGrid>
              <a:tr h="347463">
                <a:tc gridSpan="2">
                  <a:txBody>
                    <a:bodyPr/>
                    <a:lstStyle/>
                    <a:p>
                      <a:pPr algn="ctr"/>
                      <a:r>
                        <a:rPr lang="tr-TR" dirty="0" smtClean="0">
                          <a:solidFill>
                            <a:schemeClr val="tx1"/>
                          </a:solidFill>
                        </a:rPr>
                        <a:t>‘A’  A.Ş. Bilançosu </a:t>
                      </a:r>
                      <a:endParaRPr lang="tr-TR" dirty="0">
                        <a:solidFill>
                          <a:schemeClr val="tx1"/>
                        </a:solidFill>
                      </a:endParaRPr>
                    </a:p>
                  </a:txBody>
                  <a:tcPr>
                    <a:solidFill>
                      <a:schemeClr val="bg1">
                        <a:lumMod val="75000"/>
                      </a:schemeClr>
                    </a:solidFill>
                  </a:tcPr>
                </a:tc>
                <a:tc hMerge="1">
                  <a:txBody>
                    <a:bodyPr/>
                    <a:lstStyle/>
                    <a:p>
                      <a:endParaRPr lang="tr-TR" dirty="0"/>
                    </a:p>
                  </a:txBody>
                  <a:tcPr/>
                </a:tc>
                <a:extLst>
                  <a:ext uri="{0D108BD9-81ED-4DB2-BD59-A6C34878D82A}">
                    <a16:rowId xmlns:a16="http://schemas.microsoft.com/office/drawing/2014/main" val="3042042861"/>
                  </a:ext>
                </a:extLst>
              </a:tr>
              <a:tr h="1227176">
                <a:tc>
                  <a:txBody>
                    <a:bodyPr/>
                    <a:lstStyle/>
                    <a:p>
                      <a:endParaRPr lang="tr-TR" dirty="0"/>
                    </a:p>
                  </a:txBody>
                  <a:tcPr>
                    <a:solidFill>
                      <a:schemeClr val="bg1">
                        <a:lumMod val="85000"/>
                      </a:schemeClr>
                    </a:solidFill>
                  </a:tcPr>
                </a:tc>
                <a:tc>
                  <a:txBody>
                    <a:bodyPr/>
                    <a:lstStyle/>
                    <a:p>
                      <a:endParaRPr lang="tr-TR" dirty="0" smtClean="0"/>
                    </a:p>
                    <a:p>
                      <a:endParaRPr lang="tr-TR" dirty="0" smtClean="0"/>
                    </a:p>
                    <a:p>
                      <a:r>
                        <a:rPr lang="tr-TR" sz="1600" b="1" dirty="0" smtClean="0"/>
                        <a:t>500.01-</a:t>
                      </a:r>
                      <a:r>
                        <a:rPr lang="tr-TR" sz="1600" b="1" baseline="0" dirty="0" smtClean="0"/>
                        <a:t> Ortak B A.Ş.</a:t>
                      </a:r>
                      <a:endParaRPr lang="tr-TR" sz="1600" b="1" dirty="0"/>
                    </a:p>
                  </a:txBody>
                  <a:tcPr>
                    <a:solidFill>
                      <a:schemeClr val="bg1">
                        <a:lumMod val="85000"/>
                      </a:schemeClr>
                    </a:solidFill>
                  </a:tcPr>
                </a:tc>
                <a:extLst>
                  <a:ext uri="{0D108BD9-81ED-4DB2-BD59-A6C34878D82A}">
                    <a16:rowId xmlns:a16="http://schemas.microsoft.com/office/drawing/2014/main" val="668037324"/>
                  </a:ext>
                </a:extLst>
              </a:tr>
            </a:tbl>
          </a:graphicData>
        </a:graphic>
      </p:graphicFrame>
      <p:cxnSp>
        <p:nvCxnSpPr>
          <p:cNvPr id="12" name="Düz Bağlayıcı 11"/>
          <p:cNvCxnSpPr/>
          <p:nvPr/>
        </p:nvCxnSpPr>
        <p:spPr>
          <a:xfrm>
            <a:off x="4928134" y="2521819"/>
            <a:ext cx="5040000" cy="0"/>
          </a:xfrm>
          <a:prstGeom prst="line">
            <a:avLst/>
          </a:prstGeom>
          <a:ln w="57150"/>
        </p:spPr>
        <p:style>
          <a:lnRef idx="1">
            <a:schemeClr val="dk1"/>
          </a:lnRef>
          <a:fillRef idx="0">
            <a:schemeClr val="dk1"/>
          </a:fillRef>
          <a:effectRef idx="0">
            <a:schemeClr val="dk1"/>
          </a:effectRef>
          <a:fontRef idx="minor">
            <a:schemeClr val="tx1"/>
          </a:fontRef>
        </p:style>
      </p:cxnSp>
      <p:cxnSp>
        <p:nvCxnSpPr>
          <p:cNvPr id="17" name="Düz Bağlayıcı 16"/>
          <p:cNvCxnSpPr/>
          <p:nvPr/>
        </p:nvCxnSpPr>
        <p:spPr>
          <a:xfrm flipH="1">
            <a:off x="7449954" y="2521819"/>
            <a:ext cx="9625" cy="1183907"/>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21" name="Tablo 20"/>
          <p:cNvGraphicFramePr>
            <a:graphicFrameLocks noGrp="1"/>
          </p:cNvGraphicFramePr>
          <p:nvPr>
            <p:extLst>
              <p:ext uri="{D42A27DB-BD31-4B8C-83A1-F6EECF244321}">
                <p14:modId xmlns:p14="http://schemas.microsoft.com/office/powerpoint/2010/main" val="4043800611"/>
              </p:ext>
            </p:extLst>
          </p:nvPr>
        </p:nvGraphicFramePr>
        <p:xfrm>
          <a:off x="4928134" y="4581625"/>
          <a:ext cx="5040000" cy="1572223"/>
        </p:xfrm>
        <a:graphic>
          <a:graphicData uri="http://schemas.openxmlformats.org/drawingml/2006/table">
            <a:tbl>
              <a:tblPr firstRow="1" bandRow="1">
                <a:tableStyleId>{5C22544A-7EE6-4342-B048-85BDC9FD1C3A}</a:tableStyleId>
              </a:tblPr>
              <a:tblGrid>
                <a:gridCol w="2520000">
                  <a:extLst>
                    <a:ext uri="{9D8B030D-6E8A-4147-A177-3AD203B41FA5}">
                      <a16:colId xmlns:a16="http://schemas.microsoft.com/office/drawing/2014/main" val="3978524689"/>
                    </a:ext>
                  </a:extLst>
                </a:gridCol>
                <a:gridCol w="2520000">
                  <a:extLst>
                    <a:ext uri="{9D8B030D-6E8A-4147-A177-3AD203B41FA5}">
                      <a16:colId xmlns:a16="http://schemas.microsoft.com/office/drawing/2014/main" val="1743721471"/>
                    </a:ext>
                  </a:extLst>
                </a:gridCol>
              </a:tblGrid>
              <a:tr h="368709">
                <a:tc gridSpan="2">
                  <a:txBody>
                    <a:bodyPr/>
                    <a:lstStyle/>
                    <a:p>
                      <a:pPr algn="ctr"/>
                      <a:r>
                        <a:rPr lang="tr-TR" dirty="0" smtClean="0">
                          <a:solidFill>
                            <a:schemeClr val="tx1"/>
                          </a:solidFill>
                        </a:rPr>
                        <a:t>‘B’   A.Ş. Bilançosu </a:t>
                      </a:r>
                      <a:endParaRPr lang="tr-TR" dirty="0">
                        <a:solidFill>
                          <a:schemeClr val="tx1"/>
                        </a:solidFill>
                      </a:endParaRPr>
                    </a:p>
                  </a:txBody>
                  <a:tcPr>
                    <a:solidFill>
                      <a:schemeClr val="bg1">
                        <a:lumMod val="75000"/>
                      </a:schemeClr>
                    </a:solidFill>
                  </a:tcPr>
                </a:tc>
                <a:tc hMerge="1">
                  <a:txBody>
                    <a:bodyPr/>
                    <a:lstStyle/>
                    <a:p>
                      <a:endParaRPr lang="tr-TR" dirty="0"/>
                    </a:p>
                  </a:txBody>
                  <a:tcPr/>
                </a:tc>
                <a:extLst>
                  <a:ext uri="{0D108BD9-81ED-4DB2-BD59-A6C34878D82A}">
                    <a16:rowId xmlns:a16="http://schemas.microsoft.com/office/drawing/2014/main" val="3042042861"/>
                  </a:ext>
                </a:extLst>
              </a:tr>
              <a:tr h="1203514">
                <a:tc>
                  <a:txBody>
                    <a:bodyPr/>
                    <a:lstStyle/>
                    <a:p>
                      <a:r>
                        <a:rPr lang="tr-TR" sz="1600" dirty="0" smtClean="0"/>
                        <a:t>242.01- Bağlı Ort. A</a:t>
                      </a:r>
                    </a:p>
                    <a:p>
                      <a:endParaRPr lang="tr-TR" dirty="0"/>
                    </a:p>
                  </a:txBody>
                  <a:tcPr>
                    <a:solidFill>
                      <a:schemeClr val="bg1">
                        <a:lumMod val="85000"/>
                      </a:schemeClr>
                    </a:solidFill>
                  </a:tcPr>
                </a:tc>
                <a:tc>
                  <a:txBody>
                    <a:bodyPr/>
                    <a:lstStyle/>
                    <a:p>
                      <a:endParaRPr lang="tr-TR" dirty="0" smtClean="0"/>
                    </a:p>
                    <a:p>
                      <a:endParaRPr lang="tr-TR" dirty="0" smtClean="0"/>
                    </a:p>
                    <a:p>
                      <a:endParaRPr lang="tr-TR" sz="1600" b="1" dirty="0"/>
                    </a:p>
                  </a:txBody>
                  <a:tcPr>
                    <a:solidFill>
                      <a:schemeClr val="bg1">
                        <a:lumMod val="85000"/>
                      </a:schemeClr>
                    </a:solidFill>
                  </a:tcPr>
                </a:tc>
                <a:extLst>
                  <a:ext uri="{0D108BD9-81ED-4DB2-BD59-A6C34878D82A}">
                    <a16:rowId xmlns:a16="http://schemas.microsoft.com/office/drawing/2014/main" val="668037324"/>
                  </a:ext>
                </a:extLst>
              </a:tr>
            </a:tbl>
          </a:graphicData>
        </a:graphic>
      </p:graphicFrame>
      <p:cxnSp>
        <p:nvCxnSpPr>
          <p:cNvPr id="22" name="Düz Bağlayıcı 21"/>
          <p:cNvCxnSpPr/>
          <p:nvPr/>
        </p:nvCxnSpPr>
        <p:spPr>
          <a:xfrm>
            <a:off x="4928134" y="4926530"/>
            <a:ext cx="5040000" cy="0"/>
          </a:xfrm>
          <a:prstGeom prst="line">
            <a:avLst/>
          </a:prstGeom>
          <a:ln w="57150"/>
        </p:spPr>
        <p:style>
          <a:lnRef idx="1">
            <a:schemeClr val="dk1"/>
          </a:lnRef>
          <a:fillRef idx="0">
            <a:schemeClr val="dk1"/>
          </a:fillRef>
          <a:effectRef idx="0">
            <a:schemeClr val="dk1"/>
          </a:effectRef>
          <a:fontRef idx="minor">
            <a:schemeClr val="tx1"/>
          </a:fontRef>
        </p:style>
      </p:cxnSp>
      <p:cxnSp>
        <p:nvCxnSpPr>
          <p:cNvPr id="23" name="Düz Bağlayıcı 22"/>
          <p:cNvCxnSpPr/>
          <p:nvPr/>
        </p:nvCxnSpPr>
        <p:spPr>
          <a:xfrm flipH="1">
            <a:off x="7438509" y="4926530"/>
            <a:ext cx="9625" cy="1183907"/>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pic>
        <p:nvPicPr>
          <p:cNvPr id="11" name="Picture 4" descr="http://st.depositphotos.com/1228953/3068/i/950/depositphotos_30685603-Red-cross-mark.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31795" y="1991064"/>
            <a:ext cx="594686" cy="500513"/>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http://static4.depositphotos.com/1001003/339/i/950/depositphotos_3395783-3d-tick-sig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489515" y="2873097"/>
            <a:ext cx="587141" cy="587141"/>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http://static4.depositphotos.com/1001003/339/i/950/depositphotos_3395783-3d-tick-sig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28134" y="5246619"/>
            <a:ext cx="587141" cy="587141"/>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4" descr="http://st.depositphotos.com/1228953/3068/i/950/depositphotos_30685603-Red-cross-mark.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37673" y="4385911"/>
            <a:ext cx="594686" cy="5005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8841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FF0000"/>
                </a:solidFill>
              </a:rPr>
              <a:t>DENETİME İLİŞKİN KISITLAMALAR</a:t>
            </a:r>
            <a:r>
              <a:rPr lang="tr-TR" b="1" dirty="0">
                <a:solidFill>
                  <a:srgbClr val="FF0000"/>
                </a:solidFill>
                <a:latin typeface="Arial" panose="020B0604020202020204" pitchFamily="34" charset="0"/>
                <a:cs typeface="Arial" panose="020B0604020202020204" pitchFamily="34" charset="0"/>
              </a:rPr>
              <a:t/>
            </a:r>
            <a:br>
              <a:rPr lang="tr-TR" b="1" dirty="0">
                <a:solidFill>
                  <a:srgbClr val="FF0000"/>
                </a:solidFill>
                <a:latin typeface="Arial" panose="020B0604020202020204" pitchFamily="34" charset="0"/>
                <a:cs typeface="Arial" panose="020B0604020202020204" pitchFamily="34" charset="0"/>
              </a:rPr>
            </a:br>
            <a:endParaRPr lang="tr-TR" dirty="0">
              <a:solidFill>
                <a:srgbClr val="FF0000"/>
              </a:solidFill>
            </a:endParaRPr>
          </a:p>
        </p:txBody>
      </p:sp>
    </p:spTree>
    <p:extLst>
      <p:ext uri="{BB962C8B-B14F-4D97-AF65-F5344CB8AC3E}">
        <p14:creationId xmlns:p14="http://schemas.microsoft.com/office/powerpoint/2010/main" val="844477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35267" y="1116623"/>
            <a:ext cx="10869346" cy="5428556"/>
          </a:xfrm>
        </p:spPr>
        <p:txBody>
          <a:bodyPr>
            <a:normAutofit/>
          </a:bodyPr>
          <a:lstStyle/>
          <a:p>
            <a:pPr algn="just"/>
            <a:r>
              <a:rPr lang="tr-TR" sz="2800" b="1" dirty="0" smtClean="0"/>
              <a:t>TTK Madde 400</a:t>
            </a:r>
          </a:p>
          <a:p>
            <a:pPr marL="0" indent="0" algn="just">
              <a:buNone/>
            </a:pPr>
            <a:endParaRPr lang="tr-TR" sz="2800" b="1" dirty="0" smtClean="0"/>
          </a:p>
          <a:p>
            <a:pPr algn="just"/>
            <a:r>
              <a:rPr lang="tr-TR" sz="2800" b="1" dirty="0"/>
              <a:t>Bağımsız Denetim Yönetmeliği 22 ve 26’nci </a:t>
            </a:r>
            <a:r>
              <a:rPr lang="tr-TR" sz="2800" b="1" dirty="0" smtClean="0"/>
              <a:t>maddeler</a:t>
            </a:r>
          </a:p>
          <a:p>
            <a:pPr marL="0" indent="0" algn="just">
              <a:buNone/>
            </a:pPr>
            <a:endParaRPr lang="tr-TR" sz="2800" b="1" dirty="0"/>
          </a:p>
          <a:p>
            <a:pPr algn="just"/>
            <a:r>
              <a:rPr lang="tr-TR" sz="2800" b="1" dirty="0"/>
              <a:t>Bağımsız Denetçiler İçin Etik Kurallar Standardı</a:t>
            </a:r>
          </a:p>
        </p:txBody>
      </p:sp>
      <p:sp>
        <p:nvSpPr>
          <p:cNvPr id="4" name="Dikdörtgen 3"/>
          <p:cNvSpPr/>
          <p:nvPr/>
        </p:nvSpPr>
        <p:spPr>
          <a:xfrm>
            <a:off x="1023043" y="262551"/>
            <a:ext cx="10415748" cy="7039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DENETİME İLİŞKİN KISITLAMALAR</a:t>
            </a: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21170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35267" y="1116623"/>
            <a:ext cx="10869346" cy="5428556"/>
          </a:xfrm>
        </p:spPr>
        <p:txBody>
          <a:bodyPr>
            <a:normAutofit/>
          </a:bodyPr>
          <a:lstStyle/>
          <a:p>
            <a:pPr marL="0" indent="0" algn="just">
              <a:buNone/>
            </a:pPr>
            <a:r>
              <a:rPr lang="tr-TR" b="1" dirty="0" smtClean="0">
                <a:solidFill>
                  <a:srgbClr val="FF0000"/>
                </a:solidFill>
              </a:rPr>
              <a:t>TTK Madde 400</a:t>
            </a:r>
          </a:p>
        </p:txBody>
      </p:sp>
      <p:sp>
        <p:nvSpPr>
          <p:cNvPr id="5" name="Dikdörtgen 4"/>
          <p:cNvSpPr/>
          <p:nvPr/>
        </p:nvSpPr>
        <p:spPr>
          <a:xfrm>
            <a:off x="1222130" y="298938"/>
            <a:ext cx="10216661" cy="6682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DENETİME İLİŞKİN KISITLAMALAR </a:t>
            </a:r>
            <a:endParaRPr lang="tr-TR" b="1" dirty="0">
              <a:latin typeface="Arial" panose="020B0604020202020204" pitchFamily="34" charset="0"/>
              <a:cs typeface="Arial" panose="020B0604020202020204" pitchFamily="34" charset="0"/>
            </a:endParaRPr>
          </a:p>
        </p:txBody>
      </p:sp>
      <p:graphicFrame>
        <p:nvGraphicFramePr>
          <p:cNvPr id="2" name="Tablo 1"/>
          <p:cNvGraphicFramePr>
            <a:graphicFrameLocks noGrp="1"/>
          </p:cNvGraphicFramePr>
          <p:nvPr>
            <p:extLst>
              <p:ext uri="{D42A27DB-BD31-4B8C-83A1-F6EECF244321}">
                <p14:modId xmlns:p14="http://schemas.microsoft.com/office/powerpoint/2010/main" val="1740452350"/>
              </p:ext>
            </p:extLst>
          </p:nvPr>
        </p:nvGraphicFramePr>
        <p:xfrm>
          <a:off x="539015" y="1636296"/>
          <a:ext cx="10539663" cy="4917153"/>
        </p:xfrm>
        <a:graphic>
          <a:graphicData uri="http://schemas.openxmlformats.org/drawingml/2006/table">
            <a:tbl>
              <a:tblPr firstRow="1" bandRow="1">
                <a:tableStyleId>{5C22544A-7EE6-4342-B048-85BDC9FD1C3A}</a:tableStyleId>
              </a:tblPr>
              <a:tblGrid>
                <a:gridCol w="10539663">
                  <a:extLst>
                    <a:ext uri="{9D8B030D-6E8A-4147-A177-3AD203B41FA5}">
                      <a16:colId xmlns:a16="http://schemas.microsoft.com/office/drawing/2014/main" val="1087364570"/>
                    </a:ext>
                  </a:extLst>
                </a:gridCol>
              </a:tblGrid>
              <a:tr h="439177">
                <a:tc>
                  <a:txBody>
                    <a:bodyPr/>
                    <a:lstStyle/>
                    <a:p>
                      <a:r>
                        <a:rPr lang="tr-TR" dirty="0" smtClean="0"/>
                        <a:t>Aşağıda sayılanlar Denetlenecek Şirkette</a:t>
                      </a:r>
                      <a:r>
                        <a:rPr lang="tr-TR" baseline="0" dirty="0" smtClean="0"/>
                        <a:t> </a:t>
                      </a:r>
                      <a:r>
                        <a:rPr lang="tr-TR" dirty="0" smtClean="0"/>
                        <a:t>Denetçi Olarak Görev Alamaz (TTK</a:t>
                      </a:r>
                      <a:r>
                        <a:rPr lang="tr-TR" baseline="0" dirty="0" smtClean="0"/>
                        <a:t> Md.400/1)</a:t>
                      </a:r>
                      <a:endParaRPr lang="tr-TR" dirty="0"/>
                    </a:p>
                  </a:txBody>
                  <a:tcPr/>
                </a:tc>
                <a:extLst>
                  <a:ext uri="{0D108BD9-81ED-4DB2-BD59-A6C34878D82A}">
                    <a16:rowId xmlns:a16="http://schemas.microsoft.com/office/drawing/2014/main" val="344323674"/>
                  </a:ext>
                </a:extLst>
              </a:tr>
              <a:tr h="439177">
                <a:tc>
                  <a:txBody>
                    <a:bodyPr/>
                    <a:lstStyle/>
                    <a:p>
                      <a:r>
                        <a:rPr lang="tr-TR" dirty="0" smtClean="0"/>
                        <a:t>1- Denetlenecek şirkette pay sahibi olanlar</a:t>
                      </a:r>
                      <a:endParaRPr lang="tr-TR" dirty="0"/>
                    </a:p>
                  </a:txBody>
                  <a:tcPr/>
                </a:tc>
                <a:extLst>
                  <a:ext uri="{0D108BD9-81ED-4DB2-BD59-A6C34878D82A}">
                    <a16:rowId xmlns:a16="http://schemas.microsoft.com/office/drawing/2014/main" val="4184843853"/>
                  </a:ext>
                </a:extLst>
              </a:tr>
              <a:tr h="439177">
                <a:tc>
                  <a:txBody>
                    <a:bodyPr/>
                    <a:lstStyle/>
                    <a:p>
                      <a:r>
                        <a:rPr lang="tr-TR" dirty="0" smtClean="0"/>
                        <a:t>2- Denetlenecek şirketin yöneticileri</a:t>
                      </a:r>
                      <a:r>
                        <a:rPr lang="tr-TR" baseline="0" dirty="0" smtClean="0"/>
                        <a:t> (Denetimden önceki 3 yıl dahil)</a:t>
                      </a:r>
                      <a:endParaRPr lang="tr-TR" dirty="0"/>
                    </a:p>
                  </a:txBody>
                  <a:tcPr/>
                </a:tc>
                <a:extLst>
                  <a:ext uri="{0D108BD9-81ED-4DB2-BD59-A6C34878D82A}">
                    <a16:rowId xmlns:a16="http://schemas.microsoft.com/office/drawing/2014/main" val="2007835225"/>
                  </a:ext>
                </a:extLst>
              </a:tr>
              <a:tr h="439177">
                <a:tc>
                  <a:txBody>
                    <a:bodyPr/>
                    <a:lstStyle/>
                    <a:p>
                      <a:r>
                        <a:rPr lang="tr-TR" dirty="0" smtClean="0"/>
                        <a:t>3- Denetlenecek şirket ile</a:t>
                      </a:r>
                      <a:r>
                        <a:rPr lang="tr-TR" baseline="0" dirty="0" smtClean="0"/>
                        <a:t> ilişkili taraf ilişkisi bulunanlar (TTK-400/1-c ve d)</a:t>
                      </a:r>
                      <a:endParaRPr lang="tr-TR" dirty="0"/>
                    </a:p>
                  </a:txBody>
                  <a:tcPr/>
                </a:tc>
                <a:extLst>
                  <a:ext uri="{0D108BD9-81ED-4DB2-BD59-A6C34878D82A}">
                    <a16:rowId xmlns:a16="http://schemas.microsoft.com/office/drawing/2014/main" val="3390328868"/>
                  </a:ext>
                </a:extLst>
              </a:tr>
              <a:tr h="631810">
                <a:tc>
                  <a:txBody>
                    <a:bodyPr/>
                    <a:lstStyle/>
                    <a:p>
                      <a:r>
                        <a:rPr lang="tr-TR" dirty="0" smtClean="0"/>
                        <a:t>4-</a:t>
                      </a:r>
                      <a:r>
                        <a:rPr lang="tr-TR" baseline="0" dirty="0" smtClean="0"/>
                        <a:t> Denetlenecek şirketin defterlerinin tutulmasında veya finansal tablolarının düzenlenmesinde denetleme dışında faaliyet ve katkıda bulunanlar</a:t>
                      </a:r>
                      <a:endParaRPr lang="tr-TR" dirty="0"/>
                    </a:p>
                  </a:txBody>
                  <a:tcPr/>
                </a:tc>
                <a:extLst>
                  <a:ext uri="{0D108BD9-81ED-4DB2-BD59-A6C34878D82A}">
                    <a16:rowId xmlns:a16="http://schemas.microsoft.com/office/drawing/2014/main" val="2456374620"/>
                  </a:ext>
                </a:extLst>
              </a:tr>
              <a:tr h="902584">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dirty="0" smtClean="0"/>
                        <a:t>5- Önceki maddeye</a:t>
                      </a:r>
                      <a:r>
                        <a:rPr lang="tr-TR" baseline="0" dirty="0" smtClean="0"/>
                        <a:t> gereğince </a:t>
                      </a:r>
                      <a:r>
                        <a:rPr lang="tr-TR" sz="1800" kern="1200" dirty="0" smtClean="0">
                          <a:solidFill>
                            <a:schemeClr val="dk1"/>
                          </a:solidFill>
                          <a:effectLst/>
                          <a:latin typeface="+mn-lt"/>
                          <a:ea typeface="+mn-ea"/>
                          <a:cs typeface="+mn-cs"/>
                        </a:rPr>
                        <a:t>denetçi olamayacak gerçek veya tüzel kişinin ….. kanuni temsilcisi, …, çalışanı, yönetim kurulu üyesi, ortağı, sahibi olanlar,</a:t>
                      </a:r>
                      <a:endParaRPr lang="tr-TR" dirty="0"/>
                    </a:p>
                  </a:txBody>
                  <a:tcPr/>
                </a:tc>
                <a:extLst>
                  <a:ext uri="{0D108BD9-81ED-4DB2-BD59-A6C34878D82A}">
                    <a16:rowId xmlns:a16="http://schemas.microsoft.com/office/drawing/2014/main" val="1074661672"/>
                  </a:ext>
                </a:extLst>
              </a:tr>
              <a:tr h="1617781">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dirty="0" smtClean="0"/>
                        <a:t>6- </a:t>
                      </a:r>
                      <a:r>
                        <a:rPr lang="tr-TR" sz="1800" kern="1200" dirty="0" smtClean="0">
                          <a:solidFill>
                            <a:schemeClr val="dk1"/>
                          </a:solidFill>
                          <a:effectLst/>
                          <a:latin typeface="+mn-lt"/>
                          <a:ea typeface="+mn-ea"/>
                          <a:cs typeface="+mn-cs"/>
                        </a:rPr>
                        <a:t>Son beş yıl içinde denetçiliğe ilişkin meslekî faaliyetinden kaynaklanan gelirinin tamamının yüzde otuzundan fazlasını denetlenecek şirkete veya ona yüzde yirmiden fazla pay ile iştirak etmiş bulunan şirketlere verilen denetleme ve danışmanlık faaliyetinden elde etmişse ve bunu cari yılda da elde etmesi bekleniyorsa,</a:t>
                      </a:r>
                      <a:endParaRPr lang="tr-TR" dirty="0"/>
                    </a:p>
                  </a:txBody>
                  <a:tcPr/>
                </a:tc>
                <a:extLst>
                  <a:ext uri="{0D108BD9-81ED-4DB2-BD59-A6C34878D82A}">
                    <a16:rowId xmlns:a16="http://schemas.microsoft.com/office/drawing/2014/main" val="970676146"/>
                  </a:ext>
                </a:extLst>
              </a:tr>
            </a:tbl>
          </a:graphicData>
        </a:graphic>
      </p:graphicFrame>
    </p:spTree>
    <p:extLst>
      <p:ext uri="{BB962C8B-B14F-4D97-AF65-F5344CB8AC3E}">
        <p14:creationId xmlns:p14="http://schemas.microsoft.com/office/powerpoint/2010/main" val="16888324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35267" y="1116623"/>
            <a:ext cx="10869346" cy="5428556"/>
          </a:xfrm>
        </p:spPr>
        <p:txBody>
          <a:bodyPr>
            <a:normAutofit/>
          </a:bodyPr>
          <a:lstStyle/>
          <a:p>
            <a:pPr algn="just"/>
            <a:r>
              <a:rPr lang="tr-TR" b="1" dirty="0" smtClean="0"/>
              <a:t>Bağımsız Denetim Yönetmeliği Madde 26- Denetim Faaliyetine İlişkin Kısıtlamalar </a:t>
            </a:r>
            <a:endParaRPr lang="tr-TR" dirty="0" smtClean="0"/>
          </a:p>
        </p:txBody>
      </p:sp>
      <p:sp>
        <p:nvSpPr>
          <p:cNvPr id="5" name="Dikdörtgen 4"/>
          <p:cNvSpPr/>
          <p:nvPr/>
        </p:nvSpPr>
        <p:spPr>
          <a:xfrm>
            <a:off x="1222130" y="298938"/>
            <a:ext cx="10216661" cy="6682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DENETİME İLİŞKİN KISITLAMALAR </a:t>
            </a:r>
            <a:endParaRPr lang="tr-TR" b="1" dirty="0">
              <a:latin typeface="Arial" panose="020B0604020202020204" pitchFamily="34" charset="0"/>
              <a:cs typeface="Arial" panose="020B0604020202020204" pitchFamily="34" charset="0"/>
            </a:endParaRPr>
          </a:p>
        </p:txBody>
      </p:sp>
      <p:graphicFrame>
        <p:nvGraphicFramePr>
          <p:cNvPr id="2" name="Tablo 1"/>
          <p:cNvGraphicFramePr>
            <a:graphicFrameLocks noGrp="1"/>
          </p:cNvGraphicFramePr>
          <p:nvPr>
            <p:extLst>
              <p:ext uri="{D42A27DB-BD31-4B8C-83A1-F6EECF244321}">
                <p14:modId xmlns:p14="http://schemas.microsoft.com/office/powerpoint/2010/main" val="6966689"/>
              </p:ext>
            </p:extLst>
          </p:nvPr>
        </p:nvGraphicFramePr>
        <p:xfrm>
          <a:off x="500515" y="1636296"/>
          <a:ext cx="10578164" cy="3633536"/>
        </p:xfrm>
        <a:graphic>
          <a:graphicData uri="http://schemas.openxmlformats.org/drawingml/2006/table">
            <a:tbl>
              <a:tblPr firstRow="1" bandRow="1">
                <a:tableStyleId>{5C22544A-7EE6-4342-B048-85BDC9FD1C3A}</a:tableStyleId>
              </a:tblPr>
              <a:tblGrid>
                <a:gridCol w="10578164">
                  <a:extLst>
                    <a:ext uri="{9D8B030D-6E8A-4147-A177-3AD203B41FA5}">
                      <a16:colId xmlns:a16="http://schemas.microsoft.com/office/drawing/2014/main" val="1087364570"/>
                    </a:ext>
                  </a:extLst>
                </a:gridCol>
              </a:tblGrid>
              <a:tr h="331245">
                <a:tc>
                  <a:txBody>
                    <a:bodyPr/>
                    <a:lstStyle/>
                    <a:p>
                      <a:r>
                        <a:rPr lang="tr-TR" sz="1800" b="1" kern="1200" dirty="0" smtClean="0">
                          <a:solidFill>
                            <a:schemeClr val="lt1"/>
                          </a:solidFill>
                          <a:effectLst/>
                          <a:latin typeface="+mn-lt"/>
                          <a:ea typeface="+mn-ea"/>
                          <a:cs typeface="+mn-cs"/>
                        </a:rPr>
                        <a:t>Denetim kuruluşları ve denetçiler aşağıda belirtilen denetimleri üstlenemezler:</a:t>
                      </a:r>
                      <a:endParaRPr lang="tr-TR" dirty="0"/>
                    </a:p>
                  </a:txBody>
                  <a:tcPr/>
                </a:tc>
                <a:extLst>
                  <a:ext uri="{0D108BD9-81ED-4DB2-BD59-A6C34878D82A}">
                    <a16:rowId xmlns:a16="http://schemas.microsoft.com/office/drawing/2014/main" val="344323674"/>
                  </a:ext>
                </a:extLst>
              </a:tr>
              <a:tr h="33124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dirty="0" smtClean="0"/>
                        <a:t>1- </a:t>
                      </a:r>
                      <a:r>
                        <a:rPr lang="tr-TR" sz="1800" kern="1200" dirty="0" smtClean="0">
                          <a:solidFill>
                            <a:schemeClr val="dk1"/>
                          </a:solidFill>
                          <a:effectLst/>
                          <a:latin typeface="+mn-lt"/>
                          <a:ea typeface="+mn-ea"/>
                          <a:cs typeface="+mn-cs"/>
                        </a:rPr>
                        <a:t>Bağımsızlığı zedeleyecek denetimler.</a:t>
                      </a:r>
                      <a:endParaRPr lang="tr-TR" dirty="0"/>
                    </a:p>
                  </a:txBody>
                  <a:tcPr/>
                </a:tc>
                <a:extLst>
                  <a:ext uri="{0D108BD9-81ED-4DB2-BD59-A6C34878D82A}">
                    <a16:rowId xmlns:a16="http://schemas.microsoft.com/office/drawing/2014/main" val="4184843853"/>
                  </a:ext>
                </a:extLst>
              </a:tr>
              <a:tr h="48277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dirty="0" smtClean="0"/>
                        <a:t>2- </a:t>
                      </a:r>
                      <a:r>
                        <a:rPr lang="tr-TR" sz="1800" kern="1200" dirty="0" smtClean="0">
                          <a:solidFill>
                            <a:schemeClr val="dk1"/>
                          </a:solidFill>
                          <a:effectLst/>
                          <a:latin typeface="+mn-lt"/>
                          <a:ea typeface="+mn-ea"/>
                          <a:cs typeface="+mn-cs"/>
                        </a:rPr>
                        <a:t>Denetlenen işletmenin özelliğine göre denetim kadrosunun sayı, nitelik veya tecrübe bakımından yetersiz olduğu denetimler.</a:t>
                      </a:r>
                      <a:endParaRPr lang="tr-TR" dirty="0"/>
                    </a:p>
                  </a:txBody>
                  <a:tcPr/>
                </a:tc>
                <a:extLst>
                  <a:ext uri="{0D108BD9-81ED-4DB2-BD59-A6C34878D82A}">
                    <a16:rowId xmlns:a16="http://schemas.microsoft.com/office/drawing/2014/main" val="2456374620"/>
                  </a:ext>
                </a:extLst>
              </a:tr>
              <a:tr h="531741">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dirty="0" smtClean="0"/>
                        <a:t>3- </a:t>
                      </a:r>
                      <a:r>
                        <a:rPr lang="tr-TR" sz="1800" kern="1200" dirty="0" smtClean="0">
                          <a:solidFill>
                            <a:schemeClr val="dk1"/>
                          </a:solidFill>
                          <a:effectLst/>
                          <a:latin typeface="+mn-lt"/>
                          <a:ea typeface="+mn-ea"/>
                          <a:cs typeface="+mn-cs"/>
                        </a:rPr>
                        <a:t>Denetim kuruluşunun veya denetçinin mevcut iş yükü sebebiyle sağlıklı bir şekilde yürütülmesi mümkün olmayan denetimler.</a:t>
                      </a:r>
                      <a:endParaRPr lang="tr-TR" dirty="0"/>
                    </a:p>
                  </a:txBody>
                  <a:tcPr/>
                </a:tc>
                <a:extLst>
                  <a:ext uri="{0D108BD9-81ED-4DB2-BD59-A6C34878D82A}">
                    <a16:rowId xmlns:a16="http://schemas.microsoft.com/office/drawing/2014/main" val="1074661672"/>
                  </a:ext>
                </a:extLst>
              </a:tr>
              <a:tr h="433136">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dirty="0" smtClean="0"/>
                        <a:t>4- </a:t>
                      </a:r>
                      <a:r>
                        <a:rPr lang="tr-TR" sz="1800" kern="1200" dirty="0" smtClean="0">
                          <a:solidFill>
                            <a:schemeClr val="dk1"/>
                          </a:solidFill>
                          <a:effectLst/>
                          <a:latin typeface="+mn-lt"/>
                          <a:ea typeface="+mn-ea"/>
                          <a:cs typeface="+mn-cs"/>
                        </a:rPr>
                        <a:t>Sözleşme kabul süreçlerine ilişkin Kurum tarafından yapılan düzenlemelere aykırı denetimler.</a:t>
                      </a:r>
                      <a:endParaRPr lang="tr-TR" dirty="0"/>
                    </a:p>
                  </a:txBody>
                  <a:tcPr/>
                </a:tc>
                <a:extLst>
                  <a:ext uri="{0D108BD9-81ED-4DB2-BD59-A6C34878D82A}">
                    <a16:rowId xmlns:a16="http://schemas.microsoft.com/office/drawing/2014/main" val="970676146"/>
                  </a:ext>
                </a:extLst>
              </a:tr>
              <a:tr h="899961">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dirty="0" smtClean="0"/>
                        <a:t>5- </a:t>
                      </a:r>
                      <a:r>
                        <a:rPr lang="tr-TR" sz="1800" kern="1200" dirty="0" smtClean="0">
                          <a:solidFill>
                            <a:schemeClr val="dk1"/>
                          </a:solidFill>
                          <a:effectLst/>
                          <a:latin typeface="+mn-lt"/>
                          <a:ea typeface="+mn-ea"/>
                          <a:cs typeface="+mn-cs"/>
                        </a:rPr>
                        <a:t>Denetçiler, denetçilik görevinden ayrılmalarından itibaren iki yıl geçmedikçe son iki yılda denetiminde bulunduğu işletmelerde ve bağlı ortaklıklarında kilit yönetici olarak görev alamazlar. </a:t>
                      </a:r>
                    </a:p>
                    <a:p>
                      <a:pPr marL="0" marR="0" indent="0" algn="l" defTabSz="457200" rtl="0" eaLnBrk="1" fontAlgn="auto" latinLnBrk="0" hangingPunct="1">
                        <a:lnSpc>
                          <a:spcPct val="100000"/>
                        </a:lnSpc>
                        <a:spcBef>
                          <a:spcPts val="0"/>
                        </a:spcBef>
                        <a:spcAft>
                          <a:spcPts val="0"/>
                        </a:spcAft>
                        <a:buClrTx/>
                        <a:buSzTx/>
                        <a:buFontTx/>
                        <a:buNone/>
                        <a:tabLst/>
                        <a:defRPr/>
                      </a:pPr>
                      <a:endParaRPr lang="tr-TR" dirty="0"/>
                    </a:p>
                  </a:txBody>
                  <a:tcPr/>
                </a:tc>
                <a:extLst>
                  <a:ext uri="{0D108BD9-81ED-4DB2-BD59-A6C34878D82A}">
                    <a16:rowId xmlns:a16="http://schemas.microsoft.com/office/drawing/2014/main" val="1384478351"/>
                  </a:ext>
                </a:extLst>
              </a:tr>
            </a:tbl>
          </a:graphicData>
        </a:graphic>
      </p:graphicFrame>
    </p:spTree>
    <p:extLst>
      <p:ext uri="{BB962C8B-B14F-4D97-AF65-F5344CB8AC3E}">
        <p14:creationId xmlns:p14="http://schemas.microsoft.com/office/powerpoint/2010/main" val="40834436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35267" y="1116623"/>
            <a:ext cx="10869346" cy="5428556"/>
          </a:xfrm>
        </p:spPr>
        <p:txBody>
          <a:bodyPr>
            <a:normAutofit/>
          </a:bodyPr>
          <a:lstStyle/>
          <a:p>
            <a:pPr algn="just"/>
            <a:r>
              <a:rPr lang="tr-TR" b="1" dirty="0" err="1" smtClean="0"/>
              <a:t>Bağ.Den.Yön</a:t>
            </a:r>
            <a:r>
              <a:rPr lang="tr-TR" b="1" dirty="0" smtClean="0"/>
              <a:t>. Madde 22- Bağımsızlık ve Bağımsızlığın Korunması </a:t>
            </a:r>
            <a:endParaRPr lang="tr-TR" dirty="0" smtClean="0"/>
          </a:p>
        </p:txBody>
      </p:sp>
      <p:sp>
        <p:nvSpPr>
          <p:cNvPr id="5" name="Dikdörtgen 4"/>
          <p:cNvSpPr/>
          <p:nvPr/>
        </p:nvSpPr>
        <p:spPr>
          <a:xfrm>
            <a:off x="1222130" y="298938"/>
            <a:ext cx="10216661" cy="6682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DENETİME İLİŞKİN KISITLAMALAR </a:t>
            </a:r>
            <a:endParaRPr lang="tr-TR" b="1" dirty="0">
              <a:latin typeface="Arial" panose="020B0604020202020204" pitchFamily="34" charset="0"/>
              <a:cs typeface="Arial" panose="020B0604020202020204" pitchFamily="34" charset="0"/>
            </a:endParaRPr>
          </a:p>
        </p:txBody>
      </p:sp>
      <p:graphicFrame>
        <p:nvGraphicFramePr>
          <p:cNvPr id="2" name="Tablo 1"/>
          <p:cNvGraphicFramePr>
            <a:graphicFrameLocks noGrp="1"/>
          </p:cNvGraphicFramePr>
          <p:nvPr>
            <p:extLst>
              <p:ext uri="{D42A27DB-BD31-4B8C-83A1-F6EECF244321}">
                <p14:modId xmlns:p14="http://schemas.microsoft.com/office/powerpoint/2010/main" val="1436851768"/>
              </p:ext>
            </p:extLst>
          </p:nvPr>
        </p:nvGraphicFramePr>
        <p:xfrm>
          <a:off x="243491" y="1591033"/>
          <a:ext cx="11502189" cy="2863272"/>
        </p:xfrm>
        <a:graphic>
          <a:graphicData uri="http://schemas.openxmlformats.org/drawingml/2006/table">
            <a:tbl>
              <a:tblPr firstRow="1" bandRow="1">
                <a:tableStyleId>{5C22544A-7EE6-4342-B048-85BDC9FD1C3A}</a:tableStyleId>
              </a:tblPr>
              <a:tblGrid>
                <a:gridCol w="11502189">
                  <a:extLst>
                    <a:ext uri="{9D8B030D-6E8A-4147-A177-3AD203B41FA5}">
                      <a16:colId xmlns:a16="http://schemas.microsoft.com/office/drawing/2014/main" val="1087364570"/>
                    </a:ext>
                  </a:extLst>
                </a:gridCol>
              </a:tblGrid>
              <a:tr h="49796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800" b="1" kern="1200" dirty="0" smtClean="0">
                          <a:solidFill>
                            <a:schemeClr val="lt1"/>
                          </a:solidFill>
                          <a:effectLst/>
                          <a:latin typeface="+mn-lt"/>
                          <a:ea typeface="+mn-ea"/>
                          <a:cs typeface="+mn-cs"/>
                        </a:rPr>
                        <a:t>Bağımsızlığı zedeleyen veya ortadan kaldıran bazı durumlar;</a:t>
                      </a:r>
                      <a:endParaRPr lang="tr-TR" dirty="0"/>
                    </a:p>
                  </a:txBody>
                  <a:tcPr/>
                </a:tc>
                <a:extLst>
                  <a:ext uri="{0D108BD9-81ED-4DB2-BD59-A6C34878D82A}">
                    <a16:rowId xmlns:a16="http://schemas.microsoft.com/office/drawing/2014/main" val="344323674"/>
                  </a:ext>
                </a:extLst>
              </a:tr>
              <a:tr h="2365312">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800" kern="1200" dirty="0" smtClean="0">
                          <a:solidFill>
                            <a:schemeClr val="dk1"/>
                          </a:solidFill>
                          <a:effectLst/>
                          <a:latin typeface="+mn-lt"/>
                          <a:ea typeface="+mn-ea"/>
                          <a:cs typeface="+mn-cs"/>
                        </a:rPr>
                        <a:t>Denetim kuruluşu ve denetçiler, denetlenen işletmeye, 3568 sayılı Kanun çerçevesinde tasdik, </a:t>
                      </a:r>
                      <a:r>
                        <a:rPr lang="tr-TR" sz="1800" b="1" kern="1200" dirty="0" smtClean="0">
                          <a:solidFill>
                            <a:schemeClr val="dk1"/>
                          </a:solidFill>
                          <a:effectLst/>
                          <a:latin typeface="+mn-lt"/>
                          <a:ea typeface="+mn-ea"/>
                          <a:cs typeface="+mn-cs"/>
                        </a:rPr>
                        <a:t>vergi danışmanlığı ve vergi denetimi dışında, danışmanlık veya başka bir hizmet veremez</a:t>
                      </a:r>
                      <a:r>
                        <a:rPr lang="tr-TR" sz="1800" kern="1200" dirty="0" smtClean="0">
                          <a:solidFill>
                            <a:schemeClr val="dk1"/>
                          </a:solidFill>
                          <a:effectLst/>
                          <a:latin typeface="+mn-lt"/>
                          <a:ea typeface="+mn-ea"/>
                          <a:cs typeface="+mn-cs"/>
                        </a:rPr>
                        <a:t>, bunu denetim ağında yer alan kuruluşlar, ilişkili denetim kuruluşu ve diğer işletmeleri aracılığıyla yapamaz. Denetim kuruluşunun gerçek kişi ortakları, denetçileri ve kilit yöneticileri tarafından verilen hizmetler de bu kapsamda değerlendirilir.</a:t>
                      </a:r>
                    </a:p>
                    <a:p>
                      <a:pPr marL="0" marR="0" indent="0" algn="l" defTabSz="457200" rtl="0" eaLnBrk="1" fontAlgn="auto" latinLnBrk="0" hangingPunct="1">
                        <a:lnSpc>
                          <a:spcPct val="100000"/>
                        </a:lnSpc>
                        <a:spcBef>
                          <a:spcPts val="0"/>
                        </a:spcBef>
                        <a:spcAft>
                          <a:spcPts val="0"/>
                        </a:spcAft>
                        <a:buClrTx/>
                        <a:buSzTx/>
                        <a:buFontTx/>
                        <a:buNone/>
                        <a:tabLst/>
                        <a:defRPr/>
                      </a:pPr>
                      <a:endParaRPr lang="tr-TR" dirty="0"/>
                    </a:p>
                  </a:txBody>
                  <a:tcPr/>
                </a:tc>
                <a:extLst>
                  <a:ext uri="{0D108BD9-81ED-4DB2-BD59-A6C34878D82A}">
                    <a16:rowId xmlns:a16="http://schemas.microsoft.com/office/drawing/2014/main" val="4184843853"/>
                  </a:ext>
                </a:extLst>
              </a:tr>
            </a:tbl>
          </a:graphicData>
        </a:graphic>
      </p:graphicFrame>
    </p:spTree>
    <p:extLst>
      <p:ext uri="{BB962C8B-B14F-4D97-AF65-F5344CB8AC3E}">
        <p14:creationId xmlns:p14="http://schemas.microsoft.com/office/powerpoint/2010/main" val="24869978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46509" y="1116623"/>
            <a:ext cx="11158104" cy="5428556"/>
          </a:xfrm>
        </p:spPr>
        <p:txBody>
          <a:bodyPr>
            <a:normAutofit/>
          </a:bodyPr>
          <a:lstStyle/>
          <a:p>
            <a:pPr algn="just"/>
            <a:r>
              <a:rPr lang="tr-TR" b="1" dirty="0" err="1" smtClean="0"/>
              <a:t>Bağ.Den.Yön</a:t>
            </a:r>
            <a:r>
              <a:rPr lang="tr-TR" b="1" dirty="0" smtClean="0"/>
              <a:t>. Madde 26/ç</a:t>
            </a:r>
          </a:p>
          <a:p>
            <a:pPr marL="0" indent="0" algn="just">
              <a:buNone/>
            </a:pPr>
            <a:r>
              <a:rPr lang="tr-TR" dirty="0" smtClean="0"/>
              <a:t>ç</a:t>
            </a:r>
            <a:r>
              <a:rPr lang="tr-TR" dirty="0"/>
              <a:t>) Üç yıl geçmedikçe; denetim kuruluşları </a:t>
            </a:r>
            <a:r>
              <a:rPr lang="tr-TR" b="1" dirty="0">
                <a:solidFill>
                  <a:srgbClr val="FF0000"/>
                </a:solidFill>
              </a:rPr>
              <a:t>son on yılda yedi yıl</a:t>
            </a:r>
            <a:r>
              <a:rPr lang="tr-TR" dirty="0"/>
              <a:t>, denetim kuruluşlarında çalışanlar da dahil olmak üzere </a:t>
            </a:r>
            <a:r>
              <a:rPr lang="tr-TR" b="1" dirty="0">
                <a:solidFill>
                  <a:srgbClr val="FF0000"/>
                </a:solidFill>
              </a:rPr>
              <a:t>denetçiler ise son yedi yılda beş yıl </a:t>
            </a:r>
            <a:r>
              <a:rPr lang="tr-TR" dirty="0"/>
              <a:t>denetim çalışması yürüttükleri işletmelere ilişkin </a:t>
            </a:r>
            <a:r>
              <a:rPr lang="tr-TR" dirty="0" smtClean="0"/>
              <a:t>denetimleri üstlenemezler.</a:t>
            </a:r>
          </a:p>
          <a:p>
            <a:pPr algn="just"/>
            <a:r>
              <a:rPr lang="tr-TR" b="1" dirty="0" smtClean="0"/>
              <a:t>6102 sayılı TTK; Madde 400/2</a:t>
            </a:r>
          </a:p>
          <a:p>
            <a:pPr marL="0" indent="0" algn="just">
              <a:buNone/>
            </a:pPr>
            <a:r>
              <a:rPr lang="tr-TR" dirty="0"/>
              <a:t>(2) </a:t>
            </a:r>
            <a:r>
              <a:rPr lang="tr-TR" dirty="0" smtClean="0"/>
              <a:t>On </a:t>
            </a:r>
            <a:r>
              <a:rPr lang="tr-TR" dirty="0"/>
              <a:t>yıl içinde aynı şirket için toplam yedi yıl denetçi olarak seçilen denetçi üç yıl geçmedikçe denetçi olarak yeniden seçilemez. </a:t>
            </a:r>
            <a:r>
              <a:rPr lang="tr-TR" dirty="0" smtClean="0"/>
              <a:t>KGK …. bu </a:t>
            </a:r>
            <a:r>
              <a:rPr lang="tr-TR" dirty="0"/>
              <a:t>fıkrada belirtilen süreleri kısaltmaya yetkilidir</a:t>
            </a:r>
            <a:r>
              <a:rPr lang="tr-TR" dirty="0" smtClean="0"/>
              <a:t>.</a:t>
            </a:r>
          </a:p>
          <a:p>
            <a:pPr marL="0" indent="0" algn="just">
              <a:buNone/>
            </a:pPr>
            <a:endParaRPr lang="tr-TR" dirty="0"/>
          </a:p>
          <a:p>
            <a:pPr marL="0" indent="0" algn="just">
              <a:buNone/>
            </a:pPr>
            <a:endParaRPr lang="tr-TR" dirty="0" smtClean="0"/>
          </a:p>
          <a:p>
            <a:pPr marL="0" indent="0" algn="just">
              <a:buNone/>
            </a:pPr>
            <a:endParaRPr lang="tr-TR" dirty="0"/>
          </a:p>
          <a:p>
            <a:pPr marL="0" indent="0" algn="just">
              <a:buNone/>
            </a:pPr>
            <a:endParaRPr lang="tr-TR" dirty="0" smtClean="0"/>
          </a:p>
        </p:txBody>
      </p:sp>
      <p:sp>
        <p:nvSpPr>
          <p:cNvPr id="5" name="Dikdörtgen 4"/>
          <p:cNvSpPr/>
          <p:nvPr/>
        </p:nvSpPr>
        <p:spPr>
          <a:xfrm>
            <a:off x="1222130" y="298938"/>
            <a:ext cx="10216661" cy="6682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ROTASYON UYGULAMASI</a:t>
            </a: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3059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Dikdörtgen 4"/>
          <p:cNvSpPr/>
          <p:nvPr/>
        </p:nvSpPr>
        <p:spPr>
          <a:xfrm>
            <a:off x="606582" y="190124"/>
            <a:ext cx="10832210" cy="5069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DENETİME İLİŞKİN KISITLAMALARA UYULMAMASININ MÜEYYİDELERİ</a:t>
            </a:r>
            <a:endParaRPr lang="tr-TR" b="1" dirty="0">
              <a:latin typeface="Arial" panose="020B0604020202020204" pitchFamily="34" charset="0"/>
              <a:cs typeface="Arial" panose="020B0604020202020204" pitchFamily="34" charset="0"/>
            </a:endParaRPr>
          </a:p>
        </p:txBody>
      </p:sp>
      <p:graphicFrame>
        <p:nvGraphicFramePr>
          <p:cNvPr id="2" name="Tablo 1"/>
          <p:cNvGraphicFramePr>
            <a:graphicFrameLocks noGrp="1"/>
          </p:cNvGraphicFramePr>
          <p:nvPr>
            <p:extLst>
              <p:ext uri="{D42A27DB-BD31-4B8C-83A1-F6EECF244321}">
                <p14:modId xmlns:p14="http://schemas.microsoft.com/office/powerpoint/2010/main" val="1034516749"/>
              </p:ext>
            </p:extLst>
          </p:nvPr>
        </p:nvGraphicFramePr>
        <p:xfrm>
          <a:off x="270651" y="1138360"/>
          <a:ext cx="11502189" cy="1632000"/>
        </p:xfrm>
        <a:graphic>
          <a:graphicData uri="http://schemas.openxmlformats.org/drawingml/2006/table">
            <a:tbl>
              <a:tblPr firstRow="1" bandRow="1">
                <a:tableStyleId>{5C22544A-7EE6-4342-B048-85BDC9FD1C3A}</a:tableStyleId>
              </a:tblPr>
              <a:tblGrid>
                <a:gridCol w="11502189">
                  <a:extLst>
                    <a:ext uri="{9D8B030D-6E8A-4147-A177-3AD203B41FA5}">
                      <a16:colId xmlns:a16="http://schemas.microsoft.com/office/drawing/2014/main" val="1087364570"/>
                    </a:ext>
                  </a:extLst>
                </a:gridCol>
              </a:tblGrid>
              <a:tr h="226496">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800" b="1" kern="1200" dirty="0" smtClean="0">
                          <a:solidFill>
                            <a:schemeClr val="lt1"/>
                          </a:solidFill>
                          <a:effectLst/>
                          <a:latin typeface="+mn-lt"/>
                          <a:ea typeface="+mn-ea"/>
                          <a:cs typeface="+mn-cs"/>
                        </a:rPr>
                        <a:t>UYARI CEZASI : </a:t>
                      </a:r>
                      <a:endParaRPr lang="tr-TR" dirty="0"/>
                    </a:p>
                  </a:txBody>
                  <a:tcPr/>
                </a:tc>
                <a:extLst>
                  <a:ext uri="{0D108BD9-81ED-4DB2-BD59-A6C34878D82A}">
                    <a16:rowId xmlns:a16="http://schemas.microsoft.com/office/drawing/2014/main" val="344323674"/>
                  </a:ext>
                </a:extLst>
              </a:tr>
              <a:tr h="12662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800" kern="1200" dirty="0" smtClean="0">
                          <a:solidFill>
                            <a:schemeClr val="dk1"/>
                          </a:solidFill>
                          <a:effectLst/>
                          <a:latin typeface="+mn-lt"/>
                          <a:ea typeface="+mn-ea"/>
                          <a:cs typeface="+mn-cs"/>
                        </a:rPr>
                        <a:t>40/b) Bağımsızlığı tehdit eden hususlara ilişkin gerekli önlemlerin alınmaması ve bunlara ilişkin </a:t>
                      </a:r>
                      <a:r>
                        <a:rPr lang="tr-TR" sz="1800" b="1" kern="1200" dirty="0" smtClean="0">
                          <a:solidFill>
                            <a:srgbClr val="FF0000"/>
                          </a:solidFill>
                          <a:effectLst/>
                          <a:latin typeface="+mn-lt"/>
                          <a:ea typeface="+mn-ea"/>
                          <a:cs typeface="+mn-cs"/>
                        </a:rPr>
                        <a:t>değerlendirmelerin kayda geçirilmemesi,</a:t>
                      </a:r>
                    </a:p>
                    <a:p>
                      <a:pPr marL="0" marR="0" indent="0" algn="l" defTabSz="457200" rtl="0" eaLnBrk="1" fontAlgn="auto" latinLnBrk="0" hangingPunct="1">
                        <a:lnSpc>
                          <a:spcPct val="100000"/>
                        </a:lnSpc>
                        <a:spcBef>
                          <a:spcPts val="0"/>
                        </a:spcBef>
                        <a:spcAft>
                          <a:spcPts val="0"/>
                        </a:spcAft>
                        <a:buClrTx/>
                        <a:buSzTx/>
                        <a:buFontTx/>
                        <a:buNone/>
                        <a:tabLst/>
                        <a:defRPr/>
                      </a:pPr>
                      <a:r>
                        <a:rPr lang="tr-TR" sz="1800" kern="1200" dirty="0" smtClean="0">
                          <a:solidFill>
                            <a:schemeClr val="dk1"/>
                          </a:solidFill>
                          <a:effectLst/>
                          <a:latin typeface="+mn-lt"/>
                          <a:ea typeface="+mn-ea"/>
                          <a:cs typeface="+mn-cs"/>
                        </a:rPr>
                        <a:t>40/ı) Kuruma yapılacak bildirimlerin zamanında, tam ve doğru olarak yerine getirilmemesi,</a:t>
                      </a:r>
                    </a:p>
                    <a:p>
                      <a:pPr marL="0" marR="0" indent="0" algn="l" defTabSz="457200" rtl="0" eaLnBrk="1" fontAlgn="auto" latinLnBrk="0" hangingPunct="1">
                        <a:lnSpc>
                          <a:spcPct val="100000"/>
                        </a:lnSpc>
                        <a:spcBef>
                          <a:spcPts val="0"/>
                        </a:spcBef>
                        <a:spcAft>
                          <a:spcPts val="0"/>
                        </a:spcAft>
                        <a:buClrTx/>
                        <a:buSzTx/>
                        <a:buFontTx/>
                        <a:buNone/>
                        <a:tabLst/>
                        <a:defRPr/>
                      </a:pPr>
                      <a:endParaRPr lang="tr-TR" dirty="0"/>
                    </a:p>
                  </a:txBody>
                  <a:tcPr/>
                </a:tc>
                <a:extLst>
                  <a:ext uri="{0D108BD9-81ED-4DB2-BD59-A6C34878D82A}">
                    <a16:rowId xmlns:a16="http://schemas.microsoft.com/office/drawing/2014/main" val="4184843853"/>
                  </a:ext>
                </a:extLst>
              </a:tr>
            </a:tbl>
          </a:graphicData>
        </a:graphic>
      </p:graphicFrame>
      <p:graphicFrame>
        <p:nvGraphicFramePr>
          <p:cNvPr id="6" name="Tablo 5"/>
          <p:cNvGraphicFramePr>
            <a:graphicFrameLocks noGrp="1"/>
          </p:cNvGraphicFramePr>
          <p:nvPr>
            <p:extLst>
              <p:ext uri="{D42A27DB-BD31-4B8C-83A1-F6EECF244321}">
                <p14:modId xmlns:p14="http://schemas.microsoft.com/office/powerpoint/2010/main" val="3807337383"/>
              </p:ext>
            </p:extLst>
          </p:nvPr>
        </p:nvGraphicFramePr>
        <p:xfrm>
          <a:off x="226336" y="3395050"/>
          <a:ext cx="11505473" cy="3339823"/>
        </p:xfrm>
        <a:graphic>
          <a:graphicData uri="http://schemas.openxmlformats.org/drawingml/2006/table">
            <a:tbl>
              <a:tblPr firstRow="1" bandRow="1">
                <a:tableStyleId>{5C22544A-7EE6-4342-B048-85BDC9FD1C3A}</a:tableStyleId>
              </a:tblPr>
              <a:tblGrid>
                <a:gridCol w="11505473">
                  <a:extLst>
                    <a:ext uri="{9D8B030D-6E8A-4147-A177-3AD203B41FA5}">
                      <a16:colId xmlns:a16="http://schemas.microsoft.com/office/drawing/2014/main" val="1087364570"/>
                    </a:ext>
                  </a:extLst>
                </a:gridCol>
              </a:tblGrid>
              <a:tr h="1151663">
                <a:tc>
                  <a:txBody>
                    <a:bodyPr/>
                    <a:lstStyle/>
                    <a:p>
                      <a:r>
                        <a:rPr lang="tr-TR" sz="1800" b="1" kern="1200" dirty="0" smtClean="0">
                          <a:solidFill>
                            <a:schemeClr val="lt1"/>
                          </a:solidFill>
                          <a:effectLst/>
                          <a:latin typeface="+mn-lt"/>
                          <a:ea typeface="+mn-ea"/>
                          <a:cs typeface="+mn-cs"/>
                        </a:rPr>
                        <a:t>FAALİYET İZNİNİ ASKIYA ALMA CEZASI : Denetim kuruluşlarının ve denetçilerin faaliyet izinlerinin, iki yılı geçmemek üzere Kurul kararıyla belirlenen süreyle askıya alınmasıdır.</a:t>
                      </a:r>
                    </a:p>
                    <a:p>
                      <a:pPr marL="0" marR="0" indent="0" algn="l" defTabSz="457200" rtl="0" eaLnBrk="1" fontAlgn="auto" latinLnBrk="0" hangingPunct="1">
                        <a:lnSpc>
                          <a:spcPct val="100000"/>
                        </a:lnSpc>
                        <a:spcBef>
                          <a:spcPts val="0"/>
                        </a:spcBef>
                        <a:spcAft>
                          <a:spcPts val="0"/>
                        </a:spcAft>
                        <a:buClrTx/>
                        <a:buSzTx/>
                        <a:buFontTx/>
                        <a:buNone/>
                        <a:tabLst/>
                        <a:defRPr/>
                      </a:pPr>
                      <a:r>
                        <a:rPr lang="tr-TR" sz="1800" b="1" kern="1200" dirty="0" smtClean="0">
                          <a:solidFill>
                            <a:schemeClr val="lt1"/>
                          </a:solidFill>
                          <a:effectLst/>
                          <a:latin typeface="+mn-lt"/>
                          <a:ea typeface="+mn-ea"/>
                          <a:cs typeface="+mn-cs"/>
                        </a:rPr>
                        <a:t> </a:t>
                      </a:r>
                      <a:endParaRPr lang="tr-TR" dirty="0"/>
                    </a:p>
                  </a:txBody>
                  <a:tcPr/>
                </a:tc>
                <a:extLst>
                  <a:ext uri="{0D108BD9-81ED-4DB2-BD59-A6C34878D82A}">
                    <a16:rowId xmlns:a16="http://schemas.microsoft.com/office/drawing/2014/main" val="344323674"/>
                  </a:ext>
                </a:extLst>
              </a:tr>
              <a:tr h="218816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800" kern="1200" dirty="0" smtClean="0">
                          <a:solidFill>
                            <a:schemeClr val="dk1"/>
                          </a:solidFill>
                          <a:effectLst/>
                          <a:latin typeface="+mn-lt"/>
                          <a:ea typeface="+mn-ea"/>
                          <a:cs typeface="+mn-cs"/>
                        </a:rPr>
                        <a:t>a) Uyarı yaptırımını gerektiren fiilin, </a:t>
                      </a:r>
                      <a:r>
                        <a:rPr lang="tr-TR" sz="1800" b="1" kern="1200" dirty="0" smtClean="0">
                          <a:solidFill>
                            <a:srgbClr val="FF0000"/>
                          </a:solidFill>
                          <a:effectLst/>
                          <a:latin typeface="+mn-lt"/>
                          <a:ea typeface="+mn-ea"/>
                          <a:cs typeface="+mn-cs"/>
                        </a:rPr>
                        <a:t>uyarıya rağmen devamı </a:t>
                      </a:r>
                      <a:r>
                        <a:rPr lang="tr-TR" sz="1800" kern="1200" dirty="0" smtClean="0">
                          <a:solidFill>
                            <a:schemeClr val="dk1"/>
                          </a:solidFill>
                          <a:effectLst/>
                          <a:latin typeface="+mn-lt"/>
                          <a:ea typeface="+mn-ea"/>
                          <a:cs typeface="+mn-cs"/>
                        </a:rPr>
                        <a:t>veya yaptırımın kesinleşmesinden itibaren </a:t>
                      </a:r>
                      <a:r>
                        <a:rPr lang="tr-TR" sz="1800" b="1" kern="1200" dirty="0" smtClean="0">
                          <a:solidFill>
                            <a:srgbClr val="FF0000"/>
                          </a:solidFill>
                          <a:effectLst/>
                          <a:latin typeface="+mn-lt"/>
                          <a:ea typeface="+mn-ea"/>
                          <a:cs typeface="+mn-cs"/>
                        </a:rPr>
                        <a:t>iki yıl içinde tekerrürü </a:t>
                      </a:r>
                      <a:r>
                        <a:rPr lang="tr-TR" sz="1800" kern="1200" dirty="0" smtClean="0">
                          <a:solidFill>
                            <a:schemeClr val="dk1"/>
                          </a:solidFill>
                          <a:effectLst/>
                          <a:latin typeface="+mn-lt"/>
                          <a:ea typeface="+mn-ea"/>
                          <a:cs typeface="+mn-cs"/>
                        </a:rPr>
                        <a:t>ya da bu süre içinde uyarı yaptırımını gerektiren </a:t>
                      </a:r>
                      <a:r>
                        <a:rPr lang="tr-TR" sz="1800" b="1" kern="1200" dirty="0" smtClean="0">
                          <a:solidFill>
                            <a:srgbClr val="FF0000"/>
                          </a:solidFill>
                          <a:effectLst/>
                          <a:latin typeface="+mn-lt"/>
                          <a:ea typeface="+mn-ea"/>
                          <a:cs typeface="+mn-cs"/>
                        </a:rPr>
                        <a:t>farklı fiillerin üçüncü defa işlenmesi.</a:t>
                      </a:r>
                      <a:endParaRPr lang="tr-TR" sz="1800" kern="1200" dirty="0" smtClean="0">
                        <a:solidFill>
                          <a:schemeClr val="dk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tr-TR" sz="1800" kern="1200" dirty="0" smtClean="0">
                          <a:solidFill>
                            <a:schemeClr val="dk1"/>
                          </a:solidFill>
                          <a:effectLst/>
                          <a:latin typeface="+mn-lt"/>
                          <a:ea typeface="+mn-ea"/>
                          <a:cs typeface="+mn-cs"/>
                        </a:rPr>
                        <a:t>c) Yapılan denetim çalışmalarında, ….bağımsızlık…..ve diğer etik ilkelere uyulmaması</a:t>
                      </a:r>
                    </a:p>
                    <a:p>
                      <a:r>
                        <a:rPr lang="tr-TR" sz="1800" kern="1200" dirty="0" smtClean="0">
                          <a:solidFill>
                            <a:schemeClr val="dk1"/>
                          </a:solidFill>
                          <a:effectLst/>
                          <a:latin typeface="+mn-lt"/>
                          <a:ea typeface="+mn-ea"/>
                          <a:cs typeface="+mn-cs"/>
                        </a:rPr>
                        <a:t>ç) Denetlenen işletmeye 22 </a:t>
                      </a:r>
                      <a:r>
                        <a:rPr lang="tr-TR" sz="1800" kern="1200" dirty="0" err="1" smtClean="0">
                          <a:solidFill>
                            <a:schemeClr val="dk1"/>
                          </a:solidFill>
                          <a:effectLst/>
                          <a:latin typeface="+mn-lt"/>
                          <a:ea typeface="+mn-ea"/>
                          <a:cs typeface="+mn-cs"/>
                        </a:rPr>
                        <a:t>nci</a:t>
                      </a:r>
                      <a:r>
                        <a:rPr lang="tr-TR" sz="1800" kern="1200" dirty="0" smtClean="0">
                          <a:solidFill>
                            <a:schemeClr val="dk1"/>
                          </a:solidFill>
                          <a:effectLst/>
                          <a:latin typeface="+mn-lt"/>
                          <a:ea typeface="+mn-ea"/>
                          <a:cs typeface="+mn-cs"/>
                        </a:rPr>
                        <a:t> maddenin beşinci fıkrasına aykırı olarak hizmet verilmiş olması.</a:t>
                      </a:r>
                    </a:p>
                    <a:p>
                      <a:r>
                        <a:rPr lang="tr-TR" sz="1800" kern="1200" dirty="0" smtClean="0">
                          <a:solidFill>
                            <a:schemeClr val="dk1"/>
                          </a:solidFill>
                          <a:effectLst/>
                          <a:latin typeface="+mn-lt"/>
                          <a:ea typeface="+mn-ea"/>
                          <a:cs typeface="+mn-cs"/>
                        </a:rPr>
                        <a:t>d) 26 </a:t>
                      </a:r>
                      <a:r>
                        <a:rPr lang="tr-TR" sz="1800" kern="1200" dirty="0" err="1" smtClean="0">
                          <a:solidFill>
                            <a:schemeClr val="dk1"/>
                          </a:solidFill>
                          <a:effectLst/>
                          <a:latin typeface="+mn-lt"/>
                          <a:ea typeface="+mn-ea"/>
                          <a:cs typeface="+mn-cs"/>
                        </a:rPr>
                        <a:t>ncı</a:t>
                      </a:r>
                      <a:r>
                        <a:rPr lang="tr-TR" sz="1800" kern="1200" dirty="0" smtClean="0">
                          <a:solidFill>
                            <a:schemeClr val="dk1"/>
                          </a:solidFill>
                          <a:effectLst/>
                          <a:latin typeface="+mn-lt"/>
                          <a:ea typeface="+mn-ea"/>
                          <a:cs typeface="+mn-cs"/>
                        </a:rPr>
                        <a:t> maddede belirtilen denetim kısıtlamalarına riayet edilmemesi.</a:t>
                      </a:r>
                      <a:endParaRPr lang="tr-TR" dirty="0"/>
                    </a:p>
                  </a:txBody>
                  <a:tcPr/>
                </a:tc>
                <a:extLst>
                  <a:ext uri="{0D108BD9-81ED-4DB2-BD59-A6C34878D82A}">
                    <a16:rowId xmlns:a16="http://schemas.microsoft.com/office/drawing/2014/main" val="4184843853"/>
                  </a:ext>
                </a:extLst>
              </a:tr>
            </a:tbl>
          </a:graphicData>
        </a:graphic>
      </p:graphicFrame>
    </p:spTree>
    <p:extLst>
      <p:ext uri="{BB962C8B-B14F-4D97-AF65-F5344CB8AC3E}">
        <p14:creationId xmlns:p14="http://schemas.microsoft.com/office/powerpoint/2010/main" val="681732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8.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1000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4" name="İçerik Yer Tutucusu 3"/>
          <p:cNvSpPr>
            <a:spLocks noGrp="1"/>
          </p:cNvSpPr>
          <p:nvPr>
            <p:ph idx="1"/>
          </p:nvPr>
        </p:nvSpPr>
        <p:spPr>
          <a:xfrm>
            <a:off x="307731" y="1362808"/>
            <a:ext cx="11196881" cy="4548414"/>
          </a:xfrm>
        </p:spPr>
        <p:txBody>
          <a:bodyPr/>
          <a:lstStyle/>
          <a:p>
            <a:endParaRPr lang="tr-TR" dirty="0"/>
          </a:p>
          <a:p>
            <a:endParaRPr lang="tr-TR" dirty="0"/>
          </a:p>
        </p:txBody>
      </p:sp>
      <p:sp>
        <p:nvSpPr>
          <p:cNvPr id="9" name="Dikdörtgen 8"/>
          <p:cNvSpPr/>
          <p:nvPr/>
        </p:nvSpPr>
        <p:spPr>
          <a:xfrm>
            <a:off x="800100" y="263770"/>
            <a:ext cx="10216661" cy="6682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ETİK KURALLAR </a:t>
            </a:r>
            <a:endParaRPr lang="tr-TR" b="1" dirty="0">
              <a:latin typeface="Arial" panose="020B0604020202020204" pitchFamily="34" charset="0"/>
              <a:cs typeface="Arial" panose="020B0604020202020204" pitchFamily="34" charset="0"/>
            </a:endParaRPr>
          </a:p>
        </p:txBody>
      </p:sp>
      <p:graphicFrame>
        <p:nvGraphicFramePr>
          <p:cNvPr id="5" name="Tablo 4"/>
          <p:cNvGraphicFramePr>
            <a:graphicFrameLocks noGrp="1"/>
          </p:cNvGraphicFramePr>
          <p:nvPr>
            <p:extLst>
              <p:ext uri="{D42A27DB-BD31-4B8C-83A1-F6EECF244321}">
                <p14:modId xmlns:p14="http://schemas.microsoft.com/office/powerpoint/2010/main" val="1087990955"/>
              </p:ext>
            </p:extLst>
          </p:nvPr>
        </p:nvGraphicFramePr>
        <p:xfrm>
          <a:off x="262550" y="1127482"/>
          <a:ext cx="11242062" cy="5113133"/>
        </p:xfrm>
        <a:graphic>
          <a:graphicData uri="http://schemas.openxmlformats.org/drawingml/2006/table">
            <a:tbl>
              <a:tblPr firstRow="1" bandRow="1">
                <a:tableStyleId>{5C22544A-7EE6-4342-B048-85BDC9FD1C3A}</a:tableStyleId>
              </a:tblPr>
              <a:tblGrid>
                <a:gridCol w="11242062">
                  <a:extLst>
                    <a:ext uri="{9D8B030D-6E8A-4147-A177-3AD203B41FA5}">
                      <a16:colId xmlns:a16="http://schemas.microsoft.com/office/drawing/2014/main" val="996761013"/>
                    </a:ext>
                  </a:extLst>
                </a:gridCol>
              </a:tblGrid>
              <a:tr h="767857">
                <a:tc>
                  <a:txBody>
                    <a:bodyPr/>
                    <a:lstStyle/>
                    <a:p>
                      <a:pPr algn="ctr"/>
                      <a:r>
                        <a:rPr lang="tr-TR" dirty="0" smtClean="0"/>
                        <a:t>DENETÇİNİN UYMAK ZORUNDA OLDUĞU ETİK İLKELER</a:t>
                      </a:r>
                    </a:p>
                    <a:p>
                      <a:pPr algn="ctr"/>
                      <a:r>
                        <a:rPr lang="tr-TR" dirty="0" smtClean="0"/>
                        <a:t> </a:t>
                      </a:r>
                      <a:r>
                        <a:rPr lang="tr-TR" sz="1400" b="0" baseline="0" dirty="0" smtClean="0"/>
                        <a:t>(</a:t>
                      </a:r>
                      <a:r>
                        <a:rPr lang="tr-TR" sz="1400" b="0" baseline="0" dirty="0" err="1" smtClean="0"/>
                        <a:t>Bağ.Den.Standardı</a:t>
                      </a:r>
                      <a:r>
                        <a:rPr lang="tr-TR" sz="1400" b="0" baseline="0" dirty="0" smtClean="0"/>
                        <a:t> Md.21 ve Bağımsız Denetçiler İçin Etik Kurallar Standardı)</a:t>
                      </a:r>
                      <a:endParaRPr lang="tr-TR" sz="1400" b="0" dirty="0"/>
                    </a:p>
                  </a:txBody>
                  <a:tcPr/>
                </a:tc>
                <a:extLst>
                  <a:ext uri="{0D108BD9-81ED-4DB2-BD59-A6C34878D82A}">
                    <a16:rowId xmlns:a16="http://schemas.microsoft.com/office/drawing/2014/main" val="573059847"/>
                  </a:ext>
                </a:extLst>
              </a:tr>
              <a:tr h="621599">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600" b="1" kern="1200" dirty="0" smtClean="0">
                          <a:solidFill>
                            <a:srgbClr val="FF0000"/>
                          </a:solidFill>
                          <a:effectLst/>
                          <a:latin typeface="+mn-lt"/>
                          <a:ea typeface="+mn-ea"/>
                          <a:cs typeface="+mn-cs"/>
                        </a:rPr>
                        <a:t>Dürüstlük;</a:t>
                      </a:r>
                      <a:r>
                        <a:rPr lang="tr-TR" sz="1600" kern="1200" dirty="0" smtClean="0">
                          <a:solidFill>
                            <a:schemeClr val="dk1"/>
                          </a:solidFill>
                          <a:effectLst/>
                          <a:latin typeface="+mn-lt"/>
                          <a:ea typeface="+mn-ea"/>
                          <a:cs typeface="+mn-cs"/>
                        </a:rPr>
                        <a:t> bütün mesleki ve iş ilişkilerinde dürüst, açık, doğru ve güvenilir olmak,</a:t>
                      </a:r>
                    </a:p>
                    <a:p>
                      <a:endParaRPr lang="tr-TR" sz="1600" dirty="0"/>
                    </a:p>
                  </a:txBody>
                  <a:tcPr/>
                </a:tc>
                <a:extLst>
                  <a:ext uri="{0D108BD9-81ED-4DB2-BD59-A6C34878D82A}">
                    <a16:rowId xmlns:a16="http://schemas.microsoft.com/office/drawing/2014/main" val="228426185"/>
                  </a:ext>
                </a:extLst>
              </a:tr>
              <a:tr h="877551">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600" b="1" kern="1200" dirty="0" smtClean="0">
                          <a:solidFill>
                            <a:srgbClr val="FF0000"/>
                          </a:solidFill>
                          <a:effectLst/>
                          <a:latin typeface="+mn-lt"/>
                          <a:ea typeface="+mn-ea"/>
                          <a:cs typeface="+mn-cs"/>
                        </a:rPr>
                        <a:t>Tarafsızlık; </a:t>
                      </a:r>
                      <a:r>
                        <a:rPr lang="tr-TR" sz="1600" kern="1200" dirty="0" smtClean="0">
                          <a:solidFill>
                            <a:schemeClr val="dk1"/>
                          </a:solidFill>
                          <a:effectLst/>
                          <a:latin typeface="+mn-lt"/>
                          <a:ea typeface="+mn-ea"/>
                          <a:cs typeface="+mn-cs"/>
                        </a:rPr>
                        <a:t>önyargıların, temayüllerin, çıkar çatışmalarının veya başkalarının nüfuzlarını kötüye kullanarak meslek veya işle ilgili muhakemelerini ve kararlarını etkilemesine izin vermemek,</a:t>
                      </a:r>
                    </a:p>
                    <a:p>
                      <a:endParaRPr lang="tr-TR" sz="1600" dirty="0"/>
                    </a:p>
                  </a:txBody>
                  <a:tcPr/>
                </a:tc>
                <a:extLst>
                  <a:ext uri="{0D108BD9-81ED-4DB2-BD59-A6C34878D82A}">
                    <a16:rowId xmlns:a16="http://schemas.microsoft.com/office/drawing/2014/main" val="91958082"/>
                  </a:ext>
                </a:extLst>
              </a:tr>
              <a:tr h="113350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600" b="1" kern="1200" dirty="0" smtClean="0">
                          <a:solidFill>
                            <a:srgbClr val="FF0000"/>
                          </a:solidFill>
                          <a:effectLst/>
                          <a:latin typeface="+mn-lt"/>
                          <a:ea typeface="+mn-ea"/>
                          <a:cs typeface="+mn-cs"/>
                        </a:rPr>
                        <a:t>Mesleki yeterlik ve özen; </a:t>
                      </a:r>
                      <a:r>
                        <a:rPr lang="tr-TR" sz="1600" kern="1200" dirty="0" smtClean="0">
                          <a:solidFill>
                            <a:schemeClr val="dk1"/>
                          </a:solidFill>
                          <a:effectLst/>
                          <a:latin typeface="+mn-lt"/>
                          <a:ea typeface="+mn-ea"/>
                          <a:cs typeface="+mn-cs"/>
                        </a:rPr>
                        <a:t>uygulama, mevzuat ve denetim tekniklerindeki güncel gelişmeler ışığında, mesleki bilgi ve beceriyi, denetlenen işletmelerin yeterli denetim hizmeti almalarını temin edecek bir seviyede tutmak ve </a:t>
                      </a:r>
                      <a:r>
                        <a:rPr lang="tr-TR" sz="1600" kern="1200" dirty="0" err="1" smtClean="0">
                          <a:solidFill>
                            <a:schemeClr val="dk1"/>
                          </a:solidFill>
                          <a:effectLst/>
                          <a:latin typeface="+mn-lt"/>
                          <a:ea typeface="+mn-ea"/>
                          <a:cs typeface="+mn-cs"/>
                        </a:rPr>
                        <a:t>TDS’ye</a:t>
                      </a:r>
                      <a:r>
                        <a:rPr lang="tr-TR" sz="1600" kern="1200" dirty="0" smtClean="0">
                          <a:solidFill>
                            <a:schemeClr val="dk1"/>
                          </a:solidFill>
                          <a:effectLst/>
                          <a:latin typeface="+mn-lt"/>
                          <a:ea typeface="+mn-ea"/>
                          <a:cs typeface="+mn-cs"/>
                        </a:rPr>
                        <a:t> uygun bir şekilde ve özen içinde hareket etmek,</a:t>
                      </a:r>
                    </a:p>
                    <a:p>
                      <a:endParaRPr lang="tr-TR" sz="1600" dirty="0"/>
                    </a:p>
                  </a:txBody>
                  <a:tcPr/>
                </a:tc>
                <a:extLst>
                  <a:ext uri="{0D108BD9-81ED-4DB2-BD59-A6C34878D82A}">
                    <a16:rowId xmlns:a16="http://schemas.microsoft.com/office/drawing/2014/main" val="612814735"/>
                  </a:ext>
                </a:extLst>
              </a:tr>
              <a:tr h="113350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600" b="1" kern="1200" dirty="0" smtClean="0">
                          <a:solidFill>
                            <a:srgbClr val="FF0000"/>
                          </a:solidFill>
                          <a:effectLst/>
                          <a:latin typeface="+mn-lt"/>
                          <a:ea typeface="+mn-ea"/>
                          <a:cs typeface="+mn-cs"/>
                        </a:rPr>
                        <a:t>Sır saklama; </a:t>
                      </a:r>
                      <a:r>
                        <a:rPr lang="tr-TR" sz="1600" kern="1200" dirty="0" smtClean="0">
                          <a:solidFill>
                            <a:schemeClr val="dk1"/>
                          </a:solidFill>
                          <a:effectLst/>
                          <a:latin typeface="+mn-lt"/>
                          <a:ea typeface="+mn-ea"/>
                          <a:cs typeface="+mn-cs"/>
                        </a:rPr>
                        <a:t>mesleğin icrası sırasında elde edilen bilgilerin gizliliğine riayet etmek; söz konusu bilgilerin açıklanması için yasal veya mesleki bir hak veya görevin bulunması durumu saklı olmak kaydıyla, uygun ve belirli bir yetki olmaksızın bu tür bilgileri üçüncü kişilere açıklamamak ve kendisi veya üçüncü kişilerin çıkarlarına kullanmamak, </a:t>
                      </a:r>
                    </a:p>
                    <a:p>
                      <a:endParaRPr lang="tr-TR" sz="1600" dirty="0"/>
                    </a:p>
                  </a:txBody>
                  <a:tcPr/>
                </a:tc>
                <a:extLst>
                  <a:ext uri="{0D108BD9-81ED-4DB2-BD59-A6C34878D82A}">
                    <a16:rowId xmlns:a16="http://schemas.microsoft.com/office/drawing/2014/main" val="2767960209"/>
                  </a:ext>
                </a:extLst>
              </a:tr>
              <a:tr h="576342">
                <a:tc>
                  <a:txBody>
                    <a:bodyPr/>
                    <a:lstStyle/>
                    <a:p>
                      <a:r>
                        <a:rPr lang="tr-TR" sz="1600" b="1" kern="1200" dirty="0" smtClean="0">
                          <a:solidFill>
                            <a:srgbClr val="FF0000"/>
                          </a:solidFill>
                          <a:effectLst/>
                          <a:latin typeface="+mn-lt"/>
                          <a:ea typeface="+mn-ea"/>
                          <a:cs typeface="+mn-cs"/>
                        </a:rPr>
                        <a:t>Mesleğe uygun davranış; </a:t>
                      </a:r>
                      <a:r>
                        <a:rPr lang="tr-TR" sz="1600" kern="1200" dirty="0" smtClean="0">
                          <a:solidFill>
                            <a:schemeClr val="dk1"/>
                          </a:solidFill>
                          <a:effectLst/>
                          <a:latin typeface="+mn-lt"/>
                          <a:ea typeface="+mn-ea"/>
                          <a:cs typeface="+mn-cs"/>
                        </a:rPr>
                        <a:t>ilgili mevzuata uymak ve denetim mesleğinin itibarını zedeleyici fiil ve davranışlardan kaçınmak,</a:t>
                      </a:r>
                      <a:endParaRPr lang="tr-TR" sz="1600" dirty="0"/>
                    </a:p>
                  </a:txBody>
                  <a:tcPr/>
                </a:tc>
                <a:extLst>
                  <a:ext uri="{0D108BD9-81ED-4DB2-BD59-A6C34878D82A}">
                    <a16:rowId xmlns:a16="http://schemas.microsoft.com/office/drawing/2014/main" val="1654068392"/>
                  </a:ext>
                </a:extLst>
              </a:tr>
            </a:tbl>
          </a:graphicData>
        </a:graphic>
      </p:graphicFrame>
    </p:spTree>
    <p:extLst>
      <p:ext uri="{BB962C8B-B14F-4D97-AF65-F5344CB8AC3E}">
        <p14:creationId xmlns:p14="http://schemas.microsoft.com/office/powerpoint/2010/main" val="3192843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9.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1000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4" name="İçerik Yer Tutucusu 3"/>
          <p:cNvSpPr>
            <a:spLocks noGrp="1"/>
          </p:cNvSpPr>
          <p:nvPr>
            <p:ph idx="1"/>
          </p:nvPr>
        </p:nvSpPr>
        <p:spPr>
          <a:xfrm>
            <a:off x="307731" y="1362808"/>
            <a:ext cx="11196881" cy="4548414"/>
          </a:xfrm>
        </p:spPr>
        <p:txBody>
          <a:bodyPr/>
          <a:lstStyle/>
          <a:p>
            <a:endParaRPr lang="tr-TR" dirty="0"/>
          </a:p>
          <a:p>
            <a:endParaRPr lang="tr-TR" dirty="0"/>
          </a:p>
        </p:txBody>
      </p:sp>
      <p:sp>
        <p:nvSpPr>
          <p:cNvPr id="9" name="Dikdörtgen 8"/>
          <p:cNvSpPr/>
          <p:nvPr/>
        </p:nvSpPr>
        <p:spPr>
          <a:xfrm>
            <a:off x="800100" y="263770"/>
            <a:ext cx="10216661" cy="6682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ETİK KURALLAR </a:t>
            </a:r>
            <a:endParaRPr lang="tr-TR" b="1" dirty="0">
              <a:latin typeface="Arial" panose="020B0604020202020204" pitchFamily="34" charset="0"/>
              <a:cs typeface="Arial" panose="020B0604020202020204" pitchFamily="34" charset="0"/>
            </a:endParaRPr>
          </a:p>
        </p:txBody>
      </p:sp>
      <p:graphicFrame>
        <p:nvGraphicFramePr>
          <p:cNvPr id="5" name="Tablo 4"/>
          <p:cNvGraphicFramePr>
            <a:graphicFrameLocks noGrp="1"/>
          </p:cNvGraphicFramePr>
          <p:nvPr>
            <p:extLst>
              <p:ext uri="{D42A27DB-BD31-4B8C-83A1-F6EECF244321}">
                <p14:modId xmlns:p14="http://schemas.microsoft.com/office/powerpoint/2010/main" val="780471174"/>
              </p:ext>
            </p:extLst>
          </p:nvPr>
        </p:nvGraphicFramePr>
        <p:xfrm>
          <a:off x="144854" y="1086417"/>
          <a:ext cx="11769505" cy="5649992"/>
        </p:xfrm>
        <a:graphic>
          <a:graphicData uri="http://schemas.openxmlformats.org/drawingml/2006/table">
            <a:tbl>
              <a:tblPr firstRow="1" bandRow="1">
                <a:tableStyleId>{5C22544A-7EE6-4342-B048-85BDC9FD1C3A}</a:tableStyleId>
              </a:tblPr>
              <a:tblGrid>
                <a:gridCol w="11769505">
                  <a:extLst>
                    <a:ext uri="{9D8B030D-6E8A-4147-A177-3AD203B41FA5}">
                      <a16:colId xmlns:a16="http://schemas.microsoft.com/office/drawing/2014/main" val="996761013"/>
                    </a:ext>
                  </a:extLst>
                </a:gridCol>
              </a:tblGrid>
              <a:tr h="398692">
                <a:tc>
                  <a:txBody>
                    <a:bodyPr/>
                    <a:lstStyle/>
                    <a:p>
                      <a:pPr algn="ctr"/>
                      <a:r>
                        <a:rPr lang="tr-TR" dirty="0" smtClean="0"/>
                        <a:t>ETİK İLKELERE</a:t>
                      </a:r>
                      <a:r>
                        <a:rPr lang="tr-TR" baseline="0" dirty="0" smtClean="0"/>
                        <a:t> YÖNELİK TEHDİTLER </a:t>
                      </a:r>
                      <a:r>
                        <a:rPr lang="tr-TR" sz="1400" b="0" baseline="0" dirty="0" smtClean="0"/>
                        <a:t>(Bağımsız Denetçiler İçin Etik Kurallar Standardı)</a:t>
                      </a:r>
                      <a:endParaRPr lang="tr-TR" sz="1400" b="0" dirty="0"/>
                    </a:p>
                  </a:txBody>
                  <a:tcPr/>
                </a:tc>
                <a:extLst>
                  <a:ext uri="{0D108BD9-81ED-4DB2-BD59-A6C34878D82A}">
                    <a16:rowId xmlns:a16="http://schemas.microsoft.com/office/drawing/2014/main" val="573059847"/>
                  </a:ext>
                </a:extLst>
              </a:tr>
              <a:tr h="1029954">
                <a:tc>
                  <a:txBody>
                    <a:bodyPr/>
                    <a:lstStyle/>
                    <a:p>
                      <a:pPr marL="0" marR="0" lvl="2" indent="0" algn="l" defTabSz="457200" rtl="0" eaLnBrk="1" fontAlgn="auto" latinLnBrk="0" hangingPunct="1">
                        <a:lnSpc>
                          <a:spcPct val="100000"/>
                        </a:lnSpc>
                        <a:spcBef>
                          <a:spcPts val="0"/>
                        </a:spcBef>
                        <a:spcAft>
                          <a:spcPts val="0"/>
                        </a:spcAft>
                        <a:buClrTx/>
                        <a:buSzTx/>
                        <a:buFontTx/>
                        <a:buNone/>
                        <a:tabLst/>
                        <a:defRPr/>
                      </a:pPr>
                      <a:r>
                        <a:rPr lang="en-US" sz="1600" b="1" dirty="0" err="1" smtClean="0">
                          <a:solidFill>
                            <a:srgbClr val="FF0000"/>
                          </a:solidFill>
                        </a:rPr>
                        <a:t>Kişisel</a:t>
                      </a:r>
                      <a:r>
                        <a:rPr lang="en-US" sz="1600" b="1" dirty="0" smtClean="0">
                          <a:solidFill>
                            <a:srgbClr val="FF0000"/>
                          </a:solidFill>
                        </a:rPr>
                        <a:t> </a:t>
                      </a:r>
                      <a:r>
                        <a:rPr lang="en-US" sz="1600" b="1" dirty="0" err="1" smtClean="0">
                          <a:solidFill>
                            <a:srgbClr val="FF0000"/>
                          </a:solidFill>
                        </a:rPr>
                        <a:t>çıkar</a:t>
                      </a:r>
                      <a:r>
                        <a:rPr lang="en-US" sz="1600" b="1" dirty="0" smtClean="0">
                          <a:solidFill>
                            <a:srgbClr val="FF0000"/>
                          </a:solidFill>
                        </a:rPr>
                        <a:t> </a:t>
                      </a:r>
                      <a:r>
                        <a:rPr lang="en-US" sz="1600" b="1" dirty="0" err="1" smtClean="0">
                          <a:solidFill>
                            <a:srgbClr val="FF0000"/>
                          </a:solidFill>
                        </a:rPr>
                        <a:t>tehdidi</a:t>
                      </a:r>
                      <a:r>
                        <a:rPr lang="en-US" sz="1600" b="1" dirty="0" smtClean="0">
                          <a:solidFill>
                            <a:srgbClr val="FF0000"/>
                          </a:solidFill>
                        </a:rPr>
                        <a:t> </a:t>
                      </a:r>
                      <a:r>
                        <a:rPr lang="en-US" sz="1600" dirty="0" smtClean="0"/>
                        <a:t>– </a:t>
                      </a:r>
                      <a:r>
                        <a:rPr lang="en-US" sz="1600" dirty="0" err="1" smtClean="0"/>
                        <a:t>finansal</a:t>
                      </a:r>
                      <a:r>
                        <a:rPr lang="en-US" sz="1600" dirty="0" smtClean="0"/>
                        <a:t> </a:t>
                      </a:r>
                      <a:r>
                        <a:rPr lang="en-US" sz="1600" dirty="0" err="1" smtClean="0"/>
                        <a:t>veya</a:t>
                      </a:r>
                      <a:r>
                        <a:rPr lang="en-US" sz="1600" dirty="0" smtClean="0"/>
                        <a:t> </a:t>
                      </a:r>
                      <a:r>
                        <a:rPr lang="en-US" sz="1600" dirty="0" err="1" smtClean="0"/>
                        <a:t>finansal</a:t>
                      </a:r>
                      <a:r>
                        <a:rPr lang="en-US" sz="1600" dirty="0" smtClean="0"/>
                        <a:t> </a:t>
                      </a:r>
                      <a:r>
                        <a:rPr lang="en-US" sz="1600" dirty="0" err="1" smtClean="0"/>
                        <a:t>olmayan</a:t>
                      </a:r>
                      <a:r>
                        <a:rPr lang="en-US" sz="1600" dirty="0" smtClean="0"/>
                        <a:t> </a:t>
                      </a:r>
                      <a:r>
                        <a:rPr lang="en-US" sz="1600" dirty="0" err="1" smtClean="0"/>
                        <a:t>bir</a:t>
                      </a:r>
                      <a:r>
                        <a:rPr lang="en-US" sz="1600" dirty="0" smtClean="0"/>
                        <a:t> </a:t>
                      </a:r>
                      <a:r>
                        <a:rPr lang="en-US" sz="1600" dirty="0" err="1" smtClean="0"/>
                        <a:t>çıkarın</a:t>
                      </a:r>
                      <a:r>
                        <a:rPr lang="en-US" sz="1600" dirty="0" smtClean="0"/>
                        <a:t>, </a:t>
                      </a:r>
                      <a:r>
                        <a:rPr lang="en-US" sz="1600" dirty="0" err="1" smtClean="0"/>
                        <a:t>denetçinin</a:t>
                      </a:r>
                      <a:r>
                        <a:rPr lang="en-US" sz="1600" dirty="0" smtClean="0"/>
                        <a:t> </a:t>
                      </a:r>
                      <a:r>
                        <a:rPr lang="en-US" sz="1600" dirty="0" err="1" smtClean="0"/>
                        <a:t>yargısını</a:t>
                      </a:r>
                      <a:r>
                        <a:rPr lang="en-US" sz="1600" dirty="0" smtClean="0"/>
                        <a:t>/</a:t>
                      </a:r>
                      <a:r>
                        <a:rPr lang="en-US" sz="1600" dirty="0" err="1" smtClean="0"/>
                        <a:t>muhakemesini</a:t>
                      </a:r>
                      <a:r>
                        <a:rPr lang="en-US" sz="1600" dirty="0" smtClean="0"/>
                        <a:t> </a:t>
                      </a:r>
                      <a:r>
                        <a:rPr lang="en-US" sz="1600" dirty="0" err="1" smtClean="0"/>
                        <a:t>veya</a:t>
                      </a:r>
                      <a:r>
                        <a:rPr lang="en-US" sz="1600" dirty="0" smtClean="0"/>
                        <a:t> </a:t>
                      </a:r>
                      <a:r>
                        <a:rPr lang="en-US" sz="1600" dirty="0" err="1" smtClean="0"/>
                        <a:t>davranışını</a:t>
                      </a:r>
                      <a:r>
                        <a:rPr lang="en-US" sz="1600" dirty="0" smtClean="0"/>
                        <a:t> </a:t>
                      </a:r>
                      <a:r>
                        <a:rPr lang="en-US" sz="1600" dirty="0" err="1" smtClean="0"/>
                        <a:t>uygun</a:t>
                      </a:r>
                      <a:r>
                        <a:rPr lang="en-US" sz="1600" dirty="0" smtClean="0"/>
                        <a:t> </a:t>
                      </a:r>
                      <a:r>
                        <a:rPr lang="en-US" sz="1600" dirty="0" err="1" smtClean="0"/>
                        <a:t>olmayan</a:t>
                      </a:r>
                      <a:r>
                        <a:rPr lang="en-US" sz="1600" dirty="0" smtClean="0"/>
                        <a:t> </a:t>
                      </a:r>
                      <a:r>
                        <a:rPr lang="en-US" sz="1600" dirty="0" err="1" smtClean="0"/>
                        <a:t>şekilde</a:t>
                      </a:r>
                      <a:r>
                        <a:rPr lang="en-US" sz="1600" dirty="0" smtClean="0"/>
                        <a:t> </a:t>
                      </a:r>
                      <a:r>
                        <a:rPr lang="en-US" sz="1600" dirty="0" err="1" smtClean="0"/>
                        <a:t>etkilemesi</a:t>
                      </a:r>
                      <a:r>
                        <a:rPr lang="en-US" sz="1600" dirty="0" smtClean="0"/>
                        <a:t> </a:t>
                      </a:r>
                      <a:r>
                        <a:rPr lang="en-US" sz="1600" dirty="0" err="1" smtClean="0"/>
                        <a:t>tehdididir</a:t>
                      </a:r>
                      <a:r>
                        <a:rPr lang="en-US" sz="1600" dirty="0" smtClean="0"/>
                        <a:t>.</a:t>
                      </a:r>
                      <a:r>
                        <a:rPr lang="tr-TR" sz="1600" dirty="0" smtClean="0"/>
                        <a:t> (Örneğin; Denetçinin</a:t>
                      </a:r>
                      <a:r>
                        <a:rPr lang="tr-TR" sz="1600" baseline="0" dirty="0" smtClean="0"/>
                        <a:t> d</a:t>
                      </a:r>
                      <a:r>
                        <a:rPr lang="tr-TR" sz="1600" dirty="0" smtClean="0"/>
                        <a:t>oğrudan finansal çıkarının bulunması, denetim ücretine bağımlılık, denetlenen şirkette istihdam)</a:t>
                      </a:r>
                    </a:p>
                    <a:p>
                      <a:endParaRPr lang="tr-TR" sz="1600" dirty="0"/>
                    </a:p>
                  </a:txBody>
                  <a:tcPr/>
                </a:tc>
                <a:extLst>
                  <a:ext uri="{0D108BD9-81ED-4DB2-BD59-A6C34878D82A}">
                    <a16:rowId xmlns:a16="http://schemas.microsoft.com/office/drawing/2014/main" val="228426185"/>
                  </a:ext>
                </a:extLst>
              </a:tr>
              <a:tr h="1262525">
                <a:tc>
                  <a:txBody>
                    <a:bodyPr/>
                    <a:lstStyle/>
                    <a:p>
                      <a:pPr marL="0" marR="0" lvl="2" indent="0" algn="l" defTabSz="457200" rtl="0" eaLnBrk="1" fontAlgn="auto" latinLnBrk="0" hangingPunct="1">
                        <a:lnSpc>
                          <a:spcPct val="100000"/>
                        </a:lnSpc>
                        <a:spcBef>
                          <a:spcPts val="0"/>
                        </a:spcBef>
                        <a:spcAft>
                          <a:spcPts val="0"/>
                        </a:spcAft>
                        <a:buClrTx/>
                        <a:buSzTx/>
                        <a:buFontTx/>
                        <a:buNone/>
                        <a:tabLst/>
                        <a:defRPr/>
                      </a:pPr>
                      <a:r>
                        <a:rPr lang="en-US" sz="1600" b="1" dirty="0" err="1" smtClean="0">
                          <a:solidFill>
                            <a:srgbClr val="FF0000"/>
                          </a:solidFill>
                        </a:rPr>
                        <a:t>Kendi</a:t>
                      </a:r>
                      <a:r>
                        <a:rPr lang="en-US" sz="1600" b="1" dirty="0" smtClean="0">
                          <a:solidFill>
                            <a:srgbClr val="FF0000"/>
                          </a:solidFill>
                        </a:rPr>
                        <a:t>  </a:t>
                      </a:r>
                      <a:r>
                        <a:rPr lang="en-US" sz="1600" b="1" dirty="0" err="1" smtClean="0">
                          <a:solidFill>
                            <a:srgbClr val="FF0000"/>
                          </a:solidFill>
                        </a:rPr>
                        <a:t>kendini</a:t>
                      </a:r>
                      <a:r>
                        <a:rPr lang="en-US" sz="1600" b="1" dirty="0" smtClean="0">
                          <a:solidFill>
                            <a:srgbClr val="FF0000"/>
                          </a:solidFill>
                        </a:rPr>
                        <a:t>  </a:t>
                      </a:r>
                      <a:r>
                        <a:rPr lang="en-US" sz="1600" b="1" dirty="0" err="1" smtClean="0">
                          <a:solidFill>
                            <a:srgbClr val="FF0000"/>
                          </a:solidFill>
                        </a:rPr>
                        <a:t>denetleme</a:t>
                      </a:r>
                      <a:r>
                        <a:rPr lang="en-US" sz="1600" b="1" dirty="0" smtClean="0">
                          <a:solidFill>
                            <a:srgbClr val="FF0000"/>
                          </a:solidFill>
                        </a:rPr>
                        <a:t>  </a:t>
                      </a:r>
                      <a:r>
                        <a:rPr lang="en-US" sz="1600" b="1" dirty="0" err="1" smtClean="0">
                          <a:solidFill>
                            <a:srgbClr val="FF0000"/>
                          </a:solidFill>
                        </a:rPr>
                        <a:t>tehdidi</a:t>
                      </a:r>
                      <a:r>
                        <a:rPr lang="en-US" sz="1600" b="1" dirty="0" smtClean="0">
                          <a:solidFill>
                            <a:srgbClr val="FF0000"/>
                          </a:solidFill>
                        </a:rPr>
                        <a:t>  </a:t>
                      </a:r>
                      <a:r>
                        <a:rPr lang="en-US" sz="1600" dirty="0" smtClean="0"/>
                        <a:t>–  </a:t>
                      </a:r>
                      <a:r>
                        <a:rPr lang="en-US" sz="1600" dirty="0" err="1" smtClean="0"/>
                        <a:t>denetçinin</a:t>
                      </a:r>
                      <a:r>
                        <a:rPr lang="en-US" sz="1600" dirty="0" smtClean="0"/>
                        <a:t>;  </a:t>
                      </a:r>
                      <a:r>
                        <a:rPr lang="en-US" sz="1600" dirty="0" err="1" smtClean="0"/>
                        <a:t>kendisi</a:t>
                      </a:r>
                      <a:r>
                        <a:rPr lang="en-US" sz="1600" dirty="0" smtClean="0"/>
                        <a:t>  </a:t>
                      </a:r>
                      <a:r>
                        <a:rPr lang="en-US" sz="1600" dirty="0" err="1" smtClean="0"/>
                        <a:t>veya</a:t>
                      </a:r>
                      <a:r>
                        <a:rPr lang="en-US" sz="1600" dirty="0" smtClean="0"/>
                        <a:t> </a:t>
                      </a:r>
                      <a:r>
                        <a:rPr lang="en-US" sz="1600" dirty="0" err="1" smtClean="0"/>
                        <a:t>çalıştığı</a:t>
                      </a:r>
                      <a:r>
                        <a:rPr lang="en-US" sz="1600" dirty="0" smtClean="0"/>
                        <a:t> </a:t>
                      </a:r>
                      <a:r>
                        <a:rPr lang="en-US" sz="1600" dirty="0" err="1" smtClean="0"/>
                        <a:t>denetim</a:t>
                      </a:r>
                      <a:r>
                        <a:rPr lang="en-US" sz="1600" dirty="0" smtClean="0"/>
                        <a:t> </a:t>
                      </a:r>
                      <a:r>
                        <a:rPr lang="en-US" sz="1600" dirty="0" err="1" smtClean="0"/>
                        <a:t>şirketindeki</a:t>
                      </a:r>
                      <a:r>
                        <a:rPr lang="en-US" sz="1600" dirty="0" smtClean="0"/>
                        <a:t> </a:t>
                      </a:r>
                      <a:r>
                        <a:rPr lang="en-US" sz="1600" dirty="0" err="1" smtClean="0"/>
                        <a:t>bir</a:t>
                      </a:r>
                      <a:r>
                        <a:rPr lang="en-US" sz="1600" dirty="0" smtClean="0"/>
                        <a:t> </a:t>
                      </a:r>
                      <a:r>
                        <a:rPr lang="en-US" sz="1600" dirty="0" err="1" smtClean="0"/>
                        <a:t>başka</a:t>
                      </a:r>
                      <a:r>
                        <a:rPr lang="en-US" sz="1600" dirty="0" smtClean="0"/>
                        <a:t> </a:t>
                      </a:r>
                      <a:r>
                        <a:rPr lang="en-US" sz="1600" dirty="0" err="1" smtClean="0"/>
                        <a:t>kişi</a:t>
                      </a:r>
                      <a:r>
                        <a:rPr lang="en-US" sz="1600" dirty="0" smtClean="0"/>
                        <a:t> </a:t>
                      </a:r>
                      <a:r>
                        <a:rPr lang="en-US" sz="1600" dirty="0" err="1" smtClean="0"/>
                        <a:t>tarafından</a:t>
                      </a:r>
                      <a:r>
                        <a:rPr lang="en-US" sz="1600" dirty="0" smtClean="0"/>
                        <a:t>  </a:t>
                      </a:r>
                      <a:r>
                        <a:rPr lang="en-US" sz="1600" dirty="0" err="1" smtClean="0"/>
                        <a:t>varılmış</a:t>
                      </a:r>
                      <a:r>
                        <a:rPr lang="en-US" sz="1600" dirty="0" smtClean="0"/>
                        <a:t>  </a:t>
                      </a:r>
                      <a:r>
                        <a:rPr lang="en-US" sz="1600" dirty="0" err="1" smtClean="0"/>
                        <a:t>bir</a:t>
                      </a:r>
                      <a:r>
                        <a:rPr lang="en-US" sz="1600" dirty="0" smtClean="0"/>
                        <a:t> </a:t>
                      </a:r>
                      <a:r>
                        <a:rPr lang="en-US" sz="1600" dirty="0" err="1" smtClean="0"/>
                        <a:t>yargının</a:t>
                      </a:r>
                      <a:r>
                        <a:rPr lang="en-US" sz="1600" dirty="0" smtClean="0"/>
                        <a:t> </a:t>
                      </a:r>
                      <a:r>
                        <a:rPr lang="tr-TR" sz="1600" dirty="0" smtClean="0"/>
                        <a:t>işletme ile ilgili  </a:t>
                      </a:r>
                      <a:r>
                        <a:rPr lang="en-US" sz="1600" dirty="0" smtClean="0"/>
                        <a:t> </a:t>
                      </a:r>
                      <a:r>
                        <a:rPr lang="en-US" sz="1600" dirty="0" err="1" smtClean="0"/>
                        <a:t>bir</a:t>
                      </a:r>
                      <a:r>
                        <a:rPr lang="en-US" sz="1600" dirty="0" smtClean="0"/>
                        <a:t>  </a:t>
                      </a:r>
                      <a:r>
                        <a:rPr lang="en-US" sz="1600" dirty="0" err="1" smtClean="0"/>
                        <a:t>yargıya</a:t>
                      </a:r>
                      <a:r>
                        <a:rPr lang="en-US" sz="1600" dirty="0" smtClean="0"/>
                        <a:t>  </a:t>
                      </a:r>
                      <a:r>
                        <a:rPr lang="en-US" sz="1600" dirty="0" err="1" smtClean="0"/>
                        <a:t>varırken</a:t>
                      </a:r>
                      <a:r>
                        <a:rPr lang="en-US" sz="1600" dirty="0" smtClean="0"/>
                        <a:t> </a:t>
                      </a:r>
                      <a:r>
                        <a:rPr lang="en-US" sz="1600" dirty="0" err="1" smtClean="0"/>
                        <a:t>dayanak</a:t>
                      </a:r>
                      <a:r>
                        <a:rPr lang="en-US" sz="1600" dirty="0" smtClean="0"/>
                        <a:t> </a:t>
                      </a:r>
                      <a:r>
                        <a:rPr lang="en-US" sz="1600" dirty="0" err="1" smtClean="0"/>
                        <a:t>olarak</a:t>
                      </a:r>
                      <a:r>
                        <a:rPr lang="en-US" sz="1600" dirty="0" smtClean="0"/>
                        <a:t>   </a:t>
                      </a:r>
                      <a:r>
                        <a:rPr lang="en-US" sz="1600" dirty="0" err="1" smtClean="0"/>
                        <a:t>kullanması</a:t>
                      </a:r>
                      <a:r>
                        <a:rPr lang="en-US" sz="1600" dirty="0" smtClean="0"/>
                        <a:t>   </a:t>
                      </a:r>
                      <a:r>
                        <a:rPr lang="en-US" sz="1600" dirty="0" err="1" smtClean="0"/>
                        <a:t>durumunda</a:t>
                      </a:r>
                      <a:r>
                        <a:rPr lang="en-US" sz="1600" dirty="0" smtClean="0"/>
                        <a:t>,   </a:t>
                      </a:r>
                      <a:r>
                        <a:rPr lang="en-US" sz="1600" dirty="0" err="1" smtClean="0"/>
                        <a:t>söz</a:t>
                      </a:r>
                      <a:r>
                        <a:rPr lang="en-US" sz="1600" dirty="0" smtClean="0"/>
                        <a:t>   </a:t>
                      </a:r>
                      <a:r>
                        <a:rPr lang="en-US" sz="1600" dirty="0" err="1" smtClean="0"/>
                        <a:t>konusu</a:t>
                      </a:r>
                      <a:r>
                        <a:rPr lang="en-US" sz="1600" dirty="0" smtClean="0"/>
                        <a:t>   </a:t>
                      </a:r>
                      <a:r>
                        <a:rPr lang="en-US" sz="1600" dirty="0" err="1" smtClean="0"/>
                        <a:t>sonuçları</a:t>
                      </a:r>
                      <a:r>
                        <a:rPr lang="en-US" sz="1600" dirty="0" smtClean="0"/>
                        <a:t> </a:t>
                      </a:r>
                      <a:r>
                        <a:rPr lang="en-US" sz="1600" dirty="0" err="1" smtClean="0"/>
                        <a:t>uygun</a:t>
                      </a:r>
                      <a:r>
                        <a:rPr lang="en-US" sz="1600" dirty="0" smtClean="0"/>
                        <a:t>  </a:t>
                      </a:r>
                      <a:r>
                        <a:rPr lang="en-US" sz="1600" dirty="0" err="1" smtClean="0"/>
                        <a:t>şekilde</a:t>
                      </a:r>
                      <a:r>
                        <a:rPr lang="en-US" sz="1600" dirty="0" smtClean="0"/>
                        <a:t> </a:t>
                      </a:r>
                      <a:r>
                        <a:rPr lang="en-US" sz="1600" dirty="0" err="1" smtClean="0"/>
                        <a:t>değerlendiremeyecek</a:t>
                      </a:r>
                      <a:r>
                        <a:rPr lang="en-US" sz="1600" dirty="0" smtClean="0"/>
                        <a:t> </a:t>
                      </a:r>
                      <a:r>
                        <a:rPr lang="en-US" sz="1600" dirty="0" err="1" smtClean="0"/>
                        <a:t>olması</a:t>
                      </a:r>
                      <a:r>
                        <a:rPr lang="en-US" sz="1600" dirty="0" smtClean="0"/>
                        <a:t> </a:t>
                      </a:r>
                      <a:r>
                        <a:rPr lang="en-US" sz="1600" dirty="0" err="1" smtClean="0"/>
                        <a:t>tehdididir</a:t>
                      </a:r>
                      <a:r>
                        <a:rPr lang="en-US" sz="1600" dirty="0" smtClean="0"/>
                        <a:t>.</a:t>
                      </a:r>
                      <a:r>
                        <a:rPr lang="tr-TR" sz="1600" dirty="0" smtClean="0"/>
                        <a:t> (Örneğin; Denetimin konusunu teşkil eden kayıtları oluşturmak için kullanılacak orijinal verilerin kullanılması)</a:t>
                      </a:r>
                      <a:endParaRPr lang="tr-TR" sz="1600" dirty="0"/>
                    </a:p>
                  </a:txBody>
                  <a:tcPr/>
                </a:tc>
                <a:extLst>
                  <a:ext uri="{0D108BD9-81ED-4DB2-BD59-A6C34878D82A}">
                    <a16:rowId xmlns:a16="http://schemas.microsoft.com/office/drawing/2014/main" val="91958082"/>
                  </a:ext>
                </a:extLst>
              </a:tr>
              <a:tr h="797384">
                <a:tc>
                  <a:txBody>
                    <a:bodyPr/>
                    <a:lstStyle/>
                    <a:p>
                      <a:pPr marL="0" marR="0" lvl="2" indent="0" algn="l" defTabSz="457200" rtl="0" eaLnBrk="1" fontAlgn="auto" latinLnBrk="0" hangingPunct="1">
                        <a:lnSpc>
                          <a:spcPct val="100000"/>
                        </a:lnSpc>
                        <a:spcBef>
                          <a:spcPts val="0"/>
                        </a:spcBef>
                        <a:spcAft>
                          <a:spcPts val="0"/>
                        </a:spcAft>
                        <a:buClrTx/>
                        <a:buSzTx/>
                        <a:buFontTx/>
                        <a:buNone/>
                        <a:tabLst/>
                        <a:defRPr/>
                      </a:pPr>
                      <a:r>
                        <a:rPr lang="en-US" sz="1600" b="1" dirty="0" err="1" smtClean="0">
                          <a:solidFill>
                            <a:srgbClr val="FF0000"/>
                          </a:solidFill>
                        </a:rPr>
                        <a:t>Taraf</a:t>
                      </a:r>
                      <a:r>
                        <a:rPr lang="en-US" sz="1600" b="1" dirty="0" smtClean="0">
                          <a:solidFill>
                            <a:srgbClr val="FF0000"/>
                          </a:solidFill>
                        </a:rPr>
                        <a:t> </a:t>
                      </a:r>
                      <a:r>
                        <a:rPr lang="en-US" sz="1600" b="1" dirty="0" err="1" smtClean="0">
                          <a:solidFill>
                            <a:srgbClr val="FF0000"/>
                          </a:solidFill>
                        </a:rPr>
                        <a:t>tutma</a:t>
                      </a:r>
                      <a:r>
                        <a:rPr lang="en-US" sz="1600" b="1" dirty="0" smtClean="0">
                          <a:solidFill>
                            <a:srgbClr val="FF0000"/>
                          </a:solidFill>
                        </a:rPr>
                        <a:t> </a:t>
                      </a:r>
                      <a:r>
                        <a:rPr lang="en-US" sz="1600" b="1" dirty="0" err="1" smtClean="0">
                          <a:solidFill>
                            <a:srgbClr val="FF0000"/>
                          </a:solidFill>
                        </a:rPr>
                        <a:t>tehdidi</a:t>
                      </a:r>
                      <a:r>
                        <a:rPr lang="en-US" sz="1600" b="1" dirty="0" smtClean="0">
                          <a:solidFill>
                            <a:srgbClr val="FF0000"/>
                          </a:solidFill>
                        </a:rPr>
                        <a:t> </a:t>
                      </a:r>
                      <a:r>
                        <a:rPr lang="en-US" sz="1600" dirty="0" smtClean="0"/>
                        <a:t>– </a:t>
                      </a:r>
                      <a:r>
                        <a:rPr lang="en-US" sz="1600" dirty="0" err="1" smtClean="0"/>
                        <a:t>Denetçinin</a:t>
                      </a:r>
                      <a:r>
                        <a:rPr lang="en-US" sz="1600" dirty="0" smtClean="0"/>
                        <a:t>, </a:t>
                      </a:r>
                      <a:r>
                        <a:rPr lang="en-US" sz="1600" dirty="0" err="1" smtClean="0"/>
                        <a:t>bir</a:t>
                      </a:r>
                      <a:r>
                        <a:rPr lang="en-US" sz="1600" dirty="0" smtClean="0"/>
                        <a:t> </a:t>
                      </a:r>
                      <a:r>
                        <a:rPr lang="en-US" sz="1600" dirty="0" err="1" smtClean="0"/>
                        <a:t>müşterinin</a:t>
                      </a:r>
                      <a:r>
                        <a:rPr lang="en-US" sz="1600" dirty="0" smtClean="0"/>
                        <a:t> </a:t>
                      </a:r>
                      <a:r>
                        <a:rPr lang="en-US" sz="1600" dirty="0" err="1" smtClean="0"/>
                        <a:t>pozisyonunu</a:t>
                      </a:r>
                      <a:r>
                        <a:rPr lang="en-US" sz="1600" dirty="0" smtClean="0"/>
                        <a:t>, </a:t>
                      </a:r>
                      <a:r>
                        <a:rPr lang="en-US" sz="1600" dirty="0" err="1" smtClean="0"/>
                        <a:t>kendi</a:t>
                      </a:r>
                      <a:r>
                        <a:rPr lang="en-US" sz="1600" dirty="0" smtClean="0"/>
                        <a:t> </a:t>
                      </a:r>
                      <a:r>
                        <a:rPr lang="en-US" sz="1600" dirty="0" err="1" smtClean="0"/>
                        <a:t>tarafsızlığından</a:t>
                      </a:r>
                      <a:r>
                        <a:rPr lang="en-US" sz="1600" dirty="0" smtClean="0"/>
                        <a:t> </a:t>
                      </a:r>
                      <a:r>
                        <a:rPr lang="en-US" sz="1600" dirty="0" err="1" smtClean="0"/>
                        <a:t>taviz</a:t>
                      </a:r>
                      <a:r>
                        <a:rPr lang="en-US" sz="1600" dirty="0" smtClean="0"/>
                        <a:t> </a:t>
                      </a:r>
                      <a:r>
                        <a:rPr lang="en-US" sz="1600" dirty="0" err="1" smtClean="0"/>
                        <a:t>verecek</a:t>
                      </a:r>
                      <a:r>
                        <a:rPr lang="en-US" sz="1600" dirty="0" smtClean="0"/>
                        <a:t> </a:t>
                      </a:r>
                      <a:r>
                        <a:rPr lang="en-US" sz="1600" dirty="0" err="1" smtClean="0"/>
                        <a:t>şekilde</a:t>
                      </a:r>
                      <a:r>
                        <a:rPr lang="en-US" sz="1600" dirty="0" smtClean="0"/>
                        <a:t> </a:t>
                      </a:r>
                      <a:r>
                        <a:rPr lang="en-US" sz="1600" dirty="0" err="1" smtClean="0"/>
                        <a:t>desteklemesi</a:t>
                      </a:r>
                      <a:r>
                        <a:rPr lang="en-US" sz="1600" dirty="0" smtClean="0"/>
                        <a:t> </a:t>
                      </a:r>
                      <a:r>
                        <a:rPr lang="en-US" sz="1600" dirty="0" err="1" smtClean="0"/>
                        <a:t>tehdididir</a:t>
                      </a:r>
                      <a:r>
                        <a:rPr lang="en-US" sz="1600" dirty="0" smtClean="0"/>
                        <a:t>.</a:t>
                      </a:r>
                      <a:r>
                        <a:rPr lang="tr-TR" sz="1600" dirty="0" smtClean="0"/>
                        <a:t> (Örneğin; Denetçinin üçüncü tarafla yaşanan bir davada denetlenen şirketin avukatı gibi davranması) </a:t>
                      </a:r>
                      <a:endParaRPr lang="tr-TR" sz="1600" dirty="0"/>
                    </a:p>
                  </a:txBody>
                  <a:tcPr/>
                </a:tc>
                <a:extLst>
                  <a:ext uri="{0D108BD9-81ED-4DB2-BD59-A6C34878D82A}">
                    <a16:rowId xmlns:a16="http://schemas.microsoft.com/office/drawing/2014/main" val="612814735"/>
                  </a:ext>
                </a:extLst>
              </a:tr>
              <a:tr h="1029954">
                <a:tc>
                  <a:txBody>
                    <a:bodyPr/>
                    <a:lstStyle/>
                    <a:p>
                      <a:pPr marL="0" marR="0" lvl="2" indent="0" algn="l" defTabSz="457200" rtl="0" eaLnBrk="1" fontAlgn="auto" latinLnBrk="0" hangingPunct="1">
                        <a:lnSpc>
                          <a:spcPct val="100000"/>
                        </a:lnSpc>
                        <a:spcBef>
                          <a:spcPts val="0"/>
                        </a:spcBef>
                        <a:spcAft>
                          <a:spcPts val="0"/>
                        </a:spcAft>
                        <a:buClrTx/>
                        <a:buSzTx/>
                        <a:buFontTx/>
                        <a:buNone/>
                        <a:tabLst/>
                        <a:defRPr/>
                      </a:pPr>
                      <a:r>
                        <a:rPr lang="en-US" sz="1600" b="1" dirty="0" err="1" smtClean="0">
                          <a:solidFill>
                            <a:srgbClr val="FF0000"/>
                          </a:solidFill>
                        </a:rPr>
                        <a:t>Yakınlık</a:t>
                      </a:r>
                      <a:r>
                        <a:rPr lang="en-US" sz="1600" b="1" dirty="0" smtClean="0">
                          <a:solidFill>
                            <a:srgbClr val="FF0000"/>
                          </a:solidFill>
                        </a:rPr>
                        <a:t> </a:t>
                      </a:r>
                      <a:r>
                        <a:rPr lang="en-US" sz="1600" b="1" dirty="0" err="1" smtClean="0">
                          <a:solidFill>
                            <a:srgbClr val="FF0000"/>
                          </a:solidFill>
                        </a:rPr>
                        <a:t>tehdidi</a:t>
                      </a:r>
                      <a:r>
                        <a:rPr lang="en-US" sz="1600" b="1" dirty="0" smtClean="0">
                          <a:solidFill>
                            <a:srgbClr val="FF0000"/>
                          </a:solidFill>
                        </a:rPr>
                        <a:t> </a:t>
                      </a:r>
                      <a:r>
                        <a:rPr lang="en-US" sz="1600" dirty="0" smtClean="0"/>
                        <a:t>– </a:t>
                      </a:r>
                      <a:r>
                        <a:rPr lang="en-US" sz="1600" dirty="0" err="1" smtClean="0"/>
                        <a:t>Denetçinin</a:t>
                      </a:r>
                      <a:r>
                        <a:rPr lang="en-US" sz="1600" dirty="0" smtClean="0"/>
                        <a:t>, </a:t>
                      </a:r>
                      <a:r>
                        <a:rPr lang="en-US" sz="1600" dirty="0" err="1" smtClean="0"/>
                        <a:t>bir</a:t>
                      </a:r>
                      <a:r>
                        <a:rPr lang="en-US" sz="1600" dirty="0" smtClean="0"/>
                        <a:t> </a:t>
                      </a:r>
                      <a:r>
                        <a:rPr lang="en-US" sz="1600" dirty="0" err="1" smtClean="0"/>
                        <a:t>müşteri</a:t>
                      </a:r>
                      <a:r>
                        <a:rPr lang="en-US" sz="1600" dirty="0" smtClean="0"/>
                        <a:t> </a:t>
                      </a:r>
                      <a:r>
                        <a:rPr lang="en-US" sz="1600" dirty="0" err="1" smtClean="0"/>
                        <a:t>ile</a:t>
                      </a:r>
                      <a:r>
                        <a:rPr lang="en-US" sz="1600" dirty="0" smtClean="0"/>
                        <a:t> </a:t>
                      </a:r>
                      <a:r>
                        <a:rPr lang="en-US" sz="1600" dirty="0" err="1" smtClean="0"/>
                        <a:t>uzun</a:t>
                      </a:r>
                      <a:r>
                        <a:rPr lang="en-US" sz="1600" dirty="0" smtClean="0"/>
                        <a:t> </a:t>
                      </a:r>
                      <a:r>
                        <a:rPr lang="en-US" sz="1600" dirty="0" err="1" smtClean="0"/>
                        <a:t>süreli</a:t>
                      </a:r>
                      <a:r>
                        <a:rPr lang="en-US" sz="1600" dirty="0" smtClean="0"/>
                        <a:t> </a:t>
                      </a:r>
                      <a:r>
                        <a:rPr lang="en-US" sz="1600" dirty="0" err="1" smtClean="0"/>
                        <a:t>veya</a:t>
                      </a:r>
                      <a:r>
                        <a:rPr lang="en-US" sz="1600" dirty="0" smtClean="0"/>
                        <a:t> </a:t>
                      </a:r>
                      <a:r>
                        <a:rPr lang="en-US" sz="1600" dirty="0" err="1" smtClean="0"/>
                        <a:t>yakın</a:t>
                      </a:r>
                      <a:r>
                        <a:rPr lang="en-US" sz="1600" dirty="0" smtClean="0"/>
                        <a:t> </a:t>
                      </a:r>
                      <a:r>
                        <a:rPr lang="en-US" sz="1600" dirty="0" err="1" smtClean="0"/>
                        <a:t>ilişki</a:t>
                      </a:r>
                      <a:r>
                        <a:rPr lang="en-US" sz="1600" dirty="0" smtClean="0"/>
                        <a:t> </a:t>
                      </a:r>
                      <a:r>
                        <a:rPr lang="en-US" sz="1600" dirty="0" err="1" smtClean="0"/>
                        <a:t>içerisinde</a:t>
                      </a:r>
                      <a:r>
                        <a:rPr lang="en-US" sz="1600" dirty="0" smtClean="0"/>
                        <a:t> </a:t>
                      </a:r>
                      <a:r>
                        <a:rPr lang="en-US" sz="1600" dirty="0" err="1" smtClean="0"/>
                        <a:t>bulunmasından</a:t>
                      </a:r>
                      <a:r>
                        <a:rPr lang="en-US" sz="1600" dirty="0" smtClean="0"/>
                        <a:t> </a:t>
                      </a:r>
                      <a:r>
                        <a:rPr lang="en-US" sz="1600" dirty="0" err="1" smtClean="0"/>
                        <a:t>dolayı</a:t>
                      </a:r>
                      <a:r>
                        <a:rPr lang="en-US" sz="1600" dirty="0" smtClean="0"/>
                        <a:t>, </a:t>
                      </a:r>
                      <a:r>
                        <a:rPr lang="en-US" sz="1600" dirty="0" err="1" smtClean="0"/>
                        <a:t>bu</a:t>
                      </a:r>
                      <a:r>
                        <a:rPr lang="en-US" sz="1600" dirty="0" smtClean="0"/>
                        <a:t> </a:t>
                      </a:r>
                      <a:r>
                        <a:rPr lang="en-US" sz="1600" dirty="0" err="1" smtClean="0"/>
                        <a:t>kişilerin</a:t>
                      </a:r>
                      <a:r>
                        <a:rPr lang="en-US" sz="1600" dirty="0" smtClean="0"/>
                        <a:t> </a:t>
                      </a:r>
                      <a:r>
                        <a:rPr lang="en-US" sz="1600" dirty="0" err="1" smtClean="0"/>
                        <a:t>çıkarları</a:t>
                      </a:r>
                      <a:r>
                        <a:rPr lang="en-US" sz="1600" dirty="0" smtClean="0"/>
                        <a:t> </a:t>
                      </a:r>
                      <a:r>
                        <a:rPr lang="en-US" sz="1600" dirty="0" err="1" smtClean="0"/>
                        <a:t>lehine</a:t>
                      </a:r>
                      <a:r>
                        <a:rPr lang="en-US" sz="1600" dirty="0" smtClean="0"/>
                        <a:t> </a:t>
                      </a:r>
                      <a:r>
                        <a:rPr lang="en-US" sz="1600" dirty="0" err="1" smtClean="0"/>
                        <a:t>fazlasıyla</a:t>
                      </a:r>
                      <a:r>
                        <a:rPr lang="tr-TR" sz="1600" dirty="0" smtClean="0"/>
                        <a:t> </a:t>
                      </a:r>
                      <a:r>
                        <a:rPr lang="en-US" sz="1600" dirty="0" err="1" smtClean="0"/>
                        <a:t>temayül</a:t>
                      </a:r>
                      <a:r>
                        <a:rPr lang="en-US" sz="1600" dirty="0" smtClean="0"/>
                        <a:t> </a:t>
                      </a:r>
                      <a:r>
                        <a:rPr lang="en-US" sz="1600" dirty="0" err="1" smtClean="0"/>
                        <a:t>göstermesi</a:t>
                      </a:r>
                      <a:r>
                        <a:rPr lang="en-US" sz="1600" dirty="0" smtClean="0"/>
                        <a:t> </a:t>
                      </a:r>
                      <a:r>
                        <a:rPr lang="en-US" sz="1600" dirty="0" err="1" smtClean="0"/>
                        <a:t>veya</a:t>
                      </a:r>
                      <a:r>
                        <a:rPr lang="en-US" sz="1600" dirty="0" smtClean="0"/>
                        <a:t> </a:t>
                      </a:r>
                      <a:r>
                        <a:rPr lang="en-US" sz="1600" dirty="0" err="1" smtClean="0"/>
                        <a:t>bunların</a:t>
                      </a:r>
                      <a:r>
                        <a:rPr lang="en-US" sz="1600" dirty="0" smtClean="0"/>
                        <a:t> </a:t>
                      </a:r>
                      <a:r>
                        <a:rPr lang="en-US" sz="1600" dirty="0" err="1" smtClean="0"/>
                        <a:t>çalışmalarına</a:t>
                      </a:r>
                      <a:r>
                        <a:rPr lang="en-US" sz="1600" dirty="0" smtClean="0"/>
                        <a:t> </a:t>
                      </a:r>
                      <a:r>
                        <a:rPr lang="en-US" sz="1600" dirty="0" err="1" smtClean="0"/>
                        <a:t>yönelik</a:t>
                      </a:r>
                      <a:r>
                        <a:rPr lang="en-US" sz="1600" dirty="0" smtClean="0"/>
                        <a:t> </a:t>
                      </a:r>
                      <a:r>
                        <a:rPr lang="en-US" sz="1600" dirty="0" err="1" smtClean="0"/>
                        <a:t>olarak</a:t>
                      </a:r>
                      <a:r>
                        <a:rPr lang="en-US" sz="1600" dirty="0" smtClean="0"/>
                        <a:t> </a:t>
                      </a:r>
                      <a:r>
                        <a:rPr lang="en-US" sz="1600" dirty="0" err="1" smtClean="0"/>
                        <a:t>fazlasıyla</a:t>
                      </a:r>
                      <a:r>
                        <a:rPr lang="en-US" sz="1600" dirty="0" smtClean="0"/>
                        <a:t> </a:t>
                      </a:r>
                      <a:r>
                        <a:rPr lang="en-US" sz="1600" dirty="0" err="1" smtClean="0"/>
                        <a:t>kabul</a:t>
                      </a:r>
                      <a:r>
                        <a:rPr lang="en-US" sz="1600" dirty="0" smtClean="0"/>
                        <a:t> </a:t>
                      </a:r>
                      <a:r>
                        <a:rPr lang="en-US" sz="1600" dirty="0" err="1" smtClean="0"/>
                        <a:t>eder</a:t>
                      </a:r>
                      <a:r>
                        <a:rPr lang="en-US" sz="1600" dirty="0" smtClean="0"/>
                        <a:t> </a:t>
                      </a:r>
                      <a:r>
                        <a:rPr lang="en-US" sz="1600" dirty="0" err="1" smtClean="0"/>
                        <a:t>bir</a:t>
                      </a:r>
                      <a:r>
                        <a:rPr lang="en-US" sz="1600" dirty="0" smtClean="0"/>
                        <a:t> </a:t>
                      </a:r>
                      <a:r>
                        <a:rPr lang="en-US" sz="1600" dirty="0" err="1" smtClean="0"/>
                        <a:t>yaklaşım</a:t>
                      </a:r>
                      <a:r>
                        <a:rPr lang="en-US" sz="1600" dirty="0" smtClean="0"/>
                        <a:t> </a:t>
                      </a:r>
                      <a:r>
                        <a:rPr lang="en-US" sz="1600" dirty="0" err="1" smtClean="0"/>
                        <a:t>sergilemesi</a:t>
                      </a:r>
                      <a:r>
                        <a:rPr lang="en-US" sz="1600" dirty="0" smtClean="0"/>
                        <a:t> </a:t>
                      </a:r>
                      <a:r>
                        <a:rPr lang="en-US" sz="1600" dirty="0" err="1" smtClean="0"/>
                        <a:t>tehdididir</a:t>
                      </a:r>
                      <a:r>
                        <a:rPr lang="en-US" sz="1600" dirty="0" smtClean="0"/>
                        <a:t>.</a:t>
                      </a:r>
                      <a:endParaRPr lang="tr-TR" sz="1600" dirty="0"/>
                    </a:p>
                  </a:txBody>
                  <a:tcPr/>
                </a:tc>
                <a:extLst>
                  <a:ext uri="{0D108BD9-81ED-4DB2-BD59-A6C34878D82A}">
                    <a16:rowId xmlns:a16="http://schemas.microsoft.com/office/drawing/2014/main" val="2767960209"/>
                  </a:ext>
                </a:extLst>
              </a:tr>
              <a:tr h="1094637">
                <a:tc>
                  <a:txBody>
                    <a:bodyPr/>
                    <a:lstStyle/>
                    <a:p>
                      <a:pPr marL="0" marR="0" lvl="2" indent="0" algn="l" defTabSz="457200" rtl="0" eaLnBrk="1" fontAlgn="auto" latinLnBrk="0" hangingPunct="1">
                        <a:lnSpc>
                          <a:spcPct val="100000"/>
                        </a:lnSpc>
                        <a:spcBef>
                          <a:spcPts val="0"/>
                        </a:spcBef>
                        <a:spcAft>
                          <a:spcPts val="0"/>
                        </a:spcAft>
                        <a:buClrTx/>
                        <a:buSzTx/>
                        <a:buFontTx/>
                        <a:buNone/>
                        <a:tabLst/>
                        <a:defRPr/>
                      </a:pPr>
                      <a:r>
                        <a:rPr lang="en-US" sz="1600" b="1" dirty="0" err="1" smtClean="0">
                          <a:solidFill>
                            <a:srgbClr val="FF0000"/>
                          </a:solidFill>
                        </a:rPr>
                        <a:t>Yıldırma</a:t>
                      </a:r>
                      <a:r>
                        <a:rPr lang="en-US" sz="1600" b="1" dirty="0" smtClean="0">
                          <a:solidFill>
                            <a:srgbClr val="FF0000"/>
                          </a:solidFill>
                        </a:rPr>
                        <a:t> </a:t>
                      </a:r>
                      <a:r>
                        <a:rPr lang="en-US" sz="1600" b="1" dirty="0" err="1" smtClean="0">
                          <a:solidFill>
                            <a:srgbClr val="FF0000"/>
                          </a:solidFill>
                        </a:rPr>
                        <a:t>tehdidi</a:t>
                      </a:r>
                      <a:r>
                        <a:rPr lang="en-US" sz="1600" b="1" dirty="0" smtClean="0">
                          <a:solidFill>
                            <a:srgbClr val="FF0000"/>
                          </a:solidFill>
                        </a:rPr>
                        <a:t> </a:t>
                      </a:r>
                      <a:r>
                        <a:rPr lang="en-US" sz="1600" dirty="0" smtClean="0"/>
                        <a:t>– </a:t>
                      </a:r>
                      <a:r>
                        <a:rPr lang="en-US" sz="1600" dirty="0" err="1" smtClean="0"/>
                        <a:t>Denetçi</a:t>
                      </a:r>
                      <a:r>
                        <a:rPr lang="en-US" sz="1600" dirty="0" smtClean="0"/>
                        <a:t> </a:t>
                      </a:r>
                      <a:r>
                        <a:rPr lang="en-US" sz="1600" dirty="0" err="1" smtClean="0"/>
                        <a:t>üzerinde</a:t>
                      </a:r>
                      <a:r>
                        <a:rPr lang="en-US" sz="1600" dirty="0" smtClean="0"/>
                        <a:t> </a:t>
                      </a:r>
                      <a:r>
                        <a:rPr lang="en-US" sz="1600" dirty="0" err="1" smtClean="0"/>
                        <a:t>başkalarının</a:t>
                      </a:r>
                      <a:r>
                        <a:rPr lang="en-US" sz="1600" dirty="0" smtClean="0"/>
                        <a:t> </a:t>
                      </a:r>
                      <a:r>
                        <a:rPr lang="en-US" sz="1600" dirty="0" err="1" smtClean="0"/>
                        <a:t>nüfuzlarını</a:t>
                      </a:r>
                      <a:r>
                        <a:rPr lang="en-US" sz="1600" dirty="0" smtClean="0"/>
                        <a:t> </a:t>
                      </a:r>
                      <a:r>
                        <a:rPr lang="en-US" sz="1600" dirty="0" err="1" smtClean="0"/>
                        <a:t>kötüye</a:t>
                      </a:r>
                      <a:r>
                        <a:rPr lang="en-US" sz="1600" dirty="0" smtClean="0"/>
                        <a:t> </a:t>
                      </a:r>
                      <a:r>
                        <a:rPr lang="en-US" sz="1600" dirty="0" err="1" smtClean="0"/>
                        <a:t>kullanma</a:t>
                      </a:r>
                      <a:r>
                        <a:rPr lang="en-US" sz="1600" dirty="0" smtClean="0"/>
                        <a:t> </a:t>
                      </a:r>
                      <a:r>
                        <a:rPr lang="en-US" sz="1600" dirty="0" err="1" smtClean="0"/>
                        <a:t>çabaları</a:t>
                      </a:r>
                      <a:r>
                        <a:rPr lang="en-US" sz="1600" dirty="0" smtClean="0"/>
                        <a:t> da </a:t>
                      </a:r>
                      <a:r>
                        <a:rPr lang="en-US" sz="1600" dirty="0" err="1" smtClean="0"/>
                        <a:t>dâhil</a:t>
                      </a:r>
                      <a:r>
                        <a:rPr lang="en-US" sz="1600" dirty="0" smtClean="0"/>
                        <a:t> </a:t>
                      </a:r>
                      <a:r>
                        <a:rPr lang="en-US" sz="1600" dirty="0" err="1" smtClean="0"/>
                        <a:t>olmak</a:t>
                      </a:r>
                      <a:r>
                        <a:rPr lang="en-US" sz="1600" dirty="0" smtClean="0"/>
                        <a:t> </a:t>
                      </a:r>
                      <a:r>
                        <a:rPr lang="en-US" sz="1600" dirty="0" err="1" smtClean="0"/>
                        <a:t>üzere</a:t>
                      </a:r>
                      <a:r>
                        <a:rPr lang="en-US" sz="1600" dirty="0" smtClean="0"/>
                        <a:t>, </a:t>
                      </a:r>
                      <a:r>
                        <a:rPr lang="en-US" sz="1600" dirty="0" err="1" smtClean="0"/>
                        <a:t>denetçinin</a:t>
                      </a:r>
                      <a:r>
                        <a:rPr lang="en-US" sz="1600" dirty="0" smtClean="0"/>
                        <a:t> </a:t>
                      </a:r>
                      <a:r>
                        <a:rPr lang="en-US" sz="1600" dirty="0" err="1" smtClean="0"/>
                        <a:t>mevcut</a:t>
                      </a:r>
                      <a:r>
                        <a:rPr lang="en-US" sz="1600" dirty="0" smtClean="0"/>
                        <a:t> </a:t>
                      </a:r>
                      <a:r>
                        <a:rPr lang="en-US" sz="1600" dirty="0" err="1" smtClean="0"/>
                        <a:t>veya</a:t>
                      </a:r>
                      <a:r>
                        <a:rPr lang="en-US" sz="1600" dirty="0" smtClean="0"/>
                        <a:t> </a:t>
                      </a:r>
                      <a:r>
                        <a:rPr lang="en-US" sz="1600" dirty="0" err="1" smtClean="0"/>
                        <a:t>hissettiği</a:t>
                      </a:r>
                      <a:r>
                        <a:rPr lang="en-US" sz="1600" dirty="0" smtClean="0"/>
                        <a:t> </a:t>
                      </a:r>
                      <a:r>
                        <a:rPr lang="en-US" sz="1600" dirty="0" err="1" smtClean="0"/>
                        <a:t>baskılardan</a:t>
                      </a:r>
                      <a:r>
                        <a:rPr lang="en-US" sz="1600" dirty="0" smtClean="0"/>
                        <a:t> </a:t>
                      </a:r>
                      <a:r>
                        <a:rPr lang="en-US" sz="1600" dirty="0" err="1" smtClean="0"/>
                        <a:t>dolayı</a:t>
                      </a:r>
                      <a:r>
                        <a:rPr lang="en-US" sz="1600" dirty="0" smtClean="0"/>
                        <a:t> </a:t>
                      </a:r>
                      <a:r>
                        <a:rPr lang="en-US" sz="1600" dirty="0" err="1" smtClean="0"/>
                        <a:t>tarafsız</a:t>
                      </a:r>
                      <a:r>
                        <a:rPr lang="en-US" sz="1600" dirty="0" smtClean="0"/>
                        <a:t> </a:t>
                      </a:r>
                      <a:r>
                        <a:rPr lang="en-US" sz="1600" dirty="0" err="1" smtClean="0"/>
                        <a:t>olarak</a:t>
                      </a:r>
                      <a:r>
                        <a:rPr lang="en-US" sz="1600" dirty="0" smtClean="0"/>
                        <a:t> </a:t>
                      </a:r>
                      <a:r>
                        <a:rPr lang="en-US" sz="1600" dirty="0" err="1" smtClean="0"/>
                        <a:t>hareket</a:t>
                      </a:r>
                      <a:r>
                        <a:rPr lang="en-US" sz="1600" dirty="0" smtClean="0"/>
                        <a:t> </a:t>
                      </a:r>
                      <a:r>
                        <a:rPr lang="en-US" sz="1600" dirty="0" err="1" smtClean="0"/>
                        <a:t>edebilmesinin</a:t>
                      </a:r>
                      <a:r>
                        <a:rPr lang="en-US" sz="1600" dirty="0" smtClean="0"/>
                        <a:t> </a:t>
                      </a:r>
                      <a:r>
                        <a:rPr lang="en-US" sz="1600" dirty="0" err="1" smtClean="0"/>
                        <a:t>engellenmesi</a:t>
                      </a:r>
                      <a:r>
                        <a:rPr lang="en-US" sz="1600" dirty="0" smtClean="0"/>
                        <a:t> </a:t>
                      </a:r>
                      <a:r>
                        <a:rPr lang="en-US" sz="1600" dirty="0" err="1" smtClean="0"/>
                        <a:t>tehdididir</a:t>
                      </a:r>
                      <a:r>
                        <a:rPr lang="en-US" sz="1600" dirty="0" smtClean="0"/>
                        <a:t>.</a:t>
                      </a:r>
                      <a:r>
                        <a:rPr lang="tr-TR" sz="1600" dirty="0" smtClean="0"/>
                        <a:t> (Örneğin; müşteri tarafından sözleşmenin sonlandırılmasıyla tehdit edilme, denetçinin dava edilmekle tehdit edilmesi)</a:t>
                      </a:r>
                      <a:endParaRPr lang="tr-TR" sz="1600" dirty="0"/>
                    </a:p>
                  </a:txBody>
                  <a:tcPr/>
                </a:tc>
                <a:extLst>
                  <a:ext uri="{0D108BD9-81ED-4DB2-BD59-A6C34878D82A}">
                    <a16:rowId xmlns:a16="http://schemas.microsoft.com/office/drawing/2014/main" val="1654068392"/>
                  </a:ext>
                </a:extLst>
              </a:tr>
            </a:tbl>
          </a:graphicData>
        </a:graphic>
      </p:graphicFrame>
    </p:spTree>
    <p:extLst>
      <p:ext uri="{BB962C8B-B14F-4D97-AF65-F5344CB8AC3E}">
        <p14:creationId xmlns:p14="http://schemas.microsoft.com/office/powerpoint/2010/main" val="57064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solidFill>
                  <a:srgbClr val="FF0000"/>
                </a:solidFill>
              </a:rPr>
              <a:t>I-</a:t>
            </a:r>
            <a:r>
              <a:rPr lang="tr-TR" sz="2400" b="1" dirty="0">
                <a:solidFill>
                  <a:srgbClr val="FF0000"/>
                </a:solidFill>
              </a:rPr>
              <a:t> </a:t>
            </a:r>
            <a:r>
              <a:rPr lang="tr-TR" b="1" dirty="0">
                <a:solidFill>
                  <a:srgbClr val="FF0000"/>
                </a:solidFill>
              </a:rPr>
              <a:t>TÜRKİYE MUHASEBE STANDARTLARININ UYGULAMA KAPSAMINA İLİŞKİN KURUM DÜZENLEMELERİ</a:t>
            </a:r>
            <a:endParaRPr lang="tr-TR" dirty="0"/>
          </a:p>
        </p:txBody>
      </p:sp>
    </p:spTree>
    <p:extLst>
      <p:ext uri="{BB962C8B-B14F-4D97-AF65-F5344CB8AC3E}">
        <p14:creationId xmlns:p14="http://schemas.microsoft.com/office/powerpoint/2010/main" val="123004317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1000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4" name="İçerik Yer Tutucusu 3"/>
          <p:cNvSpPr>
            <a:spLocks noGrp="1"/>
          </p:cNvSpPr>
          <p:nvPr>
            <p:ph idx="1"/>
          </p:nvPr>
        </p:nvSpPr>
        <p:spPr>
          <a:xfrm>
            <a:off x="307731" y="1362808"/>
            <a:ext cx="11196881" cy="4548414"/>
          </a:xfrm>
        </p:spPr>
        <p:txBody>
          <a:bodyPr/>
          <a:lstStyle/>
          <a:p>
            <a:endParaRPr lang="tr-TR" dirty="0"/>
          </a:p>
          <a:p>
            <a:endParaRPr lang="tr-TR" dirty="0"/>
          </a:p>
        </p:txBody>
      </p:sp>
      <p:sp>
        <p:nvSpPr>
          <p:cNvPr id="9" name="Dikdörtgen 8"/>
          <p:cNvSpPr/>
          <p:nvPr/>
        </p:nvSpPr>
        <p:spPr>
          <a:xfrm>
            <a:off x="800100" y="263770"/>
            <a:ext cx="10216661" cy="6682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ETİK KURALLARA UYMAMANIN MÜEYYİDESİ </a:t>
            </a:r>
            <a:endParaRPr lang="tr-TR" b="1" dirty="0">
              <a:latin typeface="Arial" panose="020B0604020202020204" pitchFamily="34" charset="0"/>
              <a:cs typeface="Arial" panose="020B0604020202020204" pitchFamily="34" charset="0"/>
            </a:endParaRPr>
          </a:p>
        </p:txBody>
      </p:sp>
      <p:sp>
        <p:nvSpPr>
          <p:cNvPr id="2" name="Dikdörtgen 1"/>
          <p:cNvSpPr/>
          <p:nvPr/>
        </p:nvSpPr>
        <p:spPr>
          <a:xfrm>
            <a:off x="800099" y="1362807"/>
            <a:ext cx="10383715" cy="3750257"/>
          </a:xfrm>
          <a:prstGeom prst="rect">
            <a:avLst/>
          </a:prstGeom>
        </p:spPr>
        <p:txBody>
          <a:bodyPr wrap="square">
            <a:spAutoFit/>
          </a:bodyPr>
          <a:lstStyle/>
          <a:p>
            <a:pPr algn="just">
              <a:lnSpc>
                <a:spcPct val="115000"/>
              </a:lnSpc>
              <a:spcAft>
                <a:spcPts val="1200"/>
              </a:spcAft>
            </a:pPr>
            <a:r>
              <a:rPr lang="tr-TR" b="1" dirty="0">
                <a:latin typeface="Times New Roman" panose="02020603050405020304" pitchFamily="18" charset="0"/>
                <a:ea typeface="Calibri" panose="020F0502020204030204" pitchFamily="34" charset="0"/>
                <a:cs typeface="Times New Roman" panose="02020603050405020304" pitchFamily="18" charset="0"/>
              </a:rPr>
              <a:t>Faaliyet iznini askıya alma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200"/>
              </a:spcAft>
            </a:pPr>
            <a:r>
              <a:rPr lang="tr-TR" b="1" dirty="0">
                <a:latin typeface="Times New Roman" panose="02020603050405020304" pitchFamily="18" charset="0"/>
                <a:ea typeface="Calibri" panose="020F0502020204030204" pitchFamily="34" charset="0"/>
                <a:cs typeface="Times New Roman" panose="02020603050405020304" pitchFamily="18" charset="0"/>
              </a:rPr>
              <a:t>MADDE 41 – </a:t>
            </a:r>
            <a:r>
              <a:rPr lang="tr-TR" dirty="0">
                <a:latin typeface="Times New Roman" panose="02020603050405020304" pitchFamily="18" charset="0"/>
                <a:ea typeface="Calibri" panose="020F0502020204030204" pitchFamily="34" charset="0"/>
                <a:cs typeface="Times New Roman" panose="02020603050405020304" pitchFamily="18" charset="0"/>
              </a:rPr>
              <a:t>(1) Aşağıda belirtilen aykırılıklarda bulunulduğunun tespit edilmesi halinde, denetim kuruluşlarının ve denetçilerin faaliyet izinleri fiilin ağırlığı dikkate alınarak, iki yılı geçmemek üzere Kurul kararıyla belirlenen süreyle askıya alınır: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20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c</a:t>
            </a:r>
            <a:r>
              <a:rPr lang="tr-TR" dirty="0">
                <a:latin typeface="Times New Roman" panose="02020603050405020304" pitchFamily="18" charset="0"/>
                <a:ea typeface="Calibri" panose="020F0502020204030204" pitchFamily="34" charset="0"/>
                <a:cs typeface="Times New Roman" panose="02020603050405020304" pitchFamily="18" charset="0"/>
              </a:rPr>
              <a:t>) Yapılan denetim çalışmalarında, TDS çerçevesinde dürüstlük, tarafsızlık, bağımsızlık, mesleki yeterlilik ve özen, sır saklama, mesleğe uygun davranış ve diğer etik ilkelere uyulmaması, kaliteli ve güvenilir denetimler gerçekleştirilmemesi</a:t>
            </a:r>
            <a:r>
              <a:rPr lang="tr-TR" dirty="0" smtClean="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15000"/>
              </a:lnSpc>
              <a:spcAft>
                <a:spcPts val="1200"/>
              </a:spcAft>
            </a:pP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200"/>
              </a:spcAft>
            </a:pP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362139" y="4092166"/>
            <a:ext cx="11443581" cy="25078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tr-TR" b="1" i="1" dirty="0" smtClean="0"/>
              <a:t>Bağımsız Denetim Raporunda Etik Hükümlere Yapılan Atıf (BDS-700 P. 30. )</a:t>
            </a:r>
            <a:endParaRPr lang="tr-TR" dirty="0"/>
          </a:p>
          <a:p>
            <a:endParaRPr lang="tr-TR" b="1" i="1" dirty="0" smtClean="0"/>
          </a:p>
          <a:p>
            <a:endParaRPr lang="tr-TR" b="1" i="1" dirty="0" smtClean="0"/>
          </a:p>
          <a:p>
            <a:r>
              <a:rPr lang="tr-TR" b="1" i="1" dirty="0" smtClean="0"/>
              <a:t>Bağımsız </a:t>
            </a:r>
            <a:r>
              <a:rPr lang="tr-TR" b="1" i="1" dirty="0"/>
              <a:t>Denetçinin </a:t>
            </a:r>
            <a:r>
              <a:rPr lang="tr-TR" b="1" i="1" dirty="0" smtClean="0"/>
              <a:t>Sorumluluğu</a:t>
            </a:r>
          </a:p>
          <a:p>
            <a:endParaRPr lang="tr-TR" b="1" dirty="0"/>
          </a:p>
          <a:p>
            <a:r>
              <a:rPr lang="tr-TR" dirty="0"/>
              <a:t>Sorumluluğumuz, </a:t>
            </a:r>
            <a:r>
              <a:rPr lang="tr-TR" dirty="0" smtClean="0"/>
              <a:t>…..finansal </a:t>
            </a:r>
            <a:r>
              <a:rPr lang="tr-TR" dirty="0"/>
              <a:t>tablolar hakkında görüş vermektir. Yaptığımız bağımsız denetim, </a:t>
            </a:r>
            <a:r>
              <a:rPr lang="tr-TR" dirty="0" smtClean="0"/>
              <a:t>……………. Bağımsız  </a:t>
            </a:r>
            <a:r>
              <a:rPr lang="tr-TR" dirty="0"/>
              <a:t>Denetim Standartlarına uygun olarak yürütülmüştür. </a:t>
            </a:r>
            <a:r>
              <a:rPr lang="tr-TR" b="1" dirty="0"/>
              <a:t>Bu standartlar, etik hükümlere uygunluk sağlanmasını </a:t>
            </a:r>
            <a:r>
              <a:rPr lang="tr-TR" b="1" dirty="0" smtClean="0"/>
              <a:t> </a:t>
            </a:r>
            <a:r>
              <a:rPr lang="tr-TR" dirty="0" smtClean="0"/>
              <a:t>………. gerektirmektedir</a:t>
            </a:r>
            <a:r>
              <a:rPr lang="tr-TR" dirty="0"/>
              <a:t>.</a:t>
            </a:r>
          </a:p>
          <a:p>
            <a:pPr algn="ctr"/>
            <a:endParaRPr lang="tr-TR" dirty="0"/>
          </a:p>
        </p:txBody>
      </p:sp>
    </p:spTree>
    <p:extLst>
      <p:ext uri="{BB962C8B-B14F-4D97-AF65-F5344CB8AC3E}">
        <p14:creationId xmlns:p14="http://schemas.microsoft.com/office/powerpoint/2010/main" val="3762866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937441" y="488887"/>
            <a:ext cx="10058399" cy="2688879"/>
          </a:xfrm>
        </p:spPr>
        <p:txBody>
          <a:bodyPr>
            <a:normAutofit/>
          </a:bodyPr>
          <a:lstStyle/>
          <a:p>
            <a:r>
              <a:rPr lang="tr-TR" b="1" dirty="0">
                <a:solidFill>
                  <a:srgbClr val="FF0000"/>
                </a:solidFill>
              </a:rPr>
              <a:t>DENETİM RAPORU VE DENETİM GÖRÜŞÜNÜN OLUŞTURULMASI  </a:t>
            </a:r>
            <a:r>
              <a:rPr lang="tr-TR" b="1" dirty="0">
                <a:latin typeface="Arial" panose="020B0604020202020204" pitchFamily="34" charset="0"/>
                <a:cs typeface="Arial" panose="020B0604020202020204" pitchFamily="34" charset="0"/>
              </a:rPr>
              <a:t/>
            </a:r>
            <a:br>
              <a:rPr lang="tr-TR" b="1" dirty="0">
                <a:latin typeface="Arial" panose="020B0604020202020204" pitchFamily="34" charset="0"/>
                <a:cs typeface="Arial" panose="020B0604020202020204" pitchFamily="34" charset="0"/>
              </a:rPr>
            </a:br>
            <a:endParaRPr lang="tr-TR" dirty="0"/>
          </a:p>
        </p:txBody>
      </p:sp>
    </p:spTree>
    <p:extLst>
      <p:ext uri="{BB962C8B-B14F-4D97-AF65-F5344CB8AC3E}">
        <p14:creationId xmlns:p14="http://schemas.microsoft.com/office/powerpoint/2010/main" val="304271576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1000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4" name="İçerik Yer Tutucusu 3"/>
          <p:cNvSpPr>
            <a:spLocks noGrp="1"/>
          </p:cNvSpPr>
          <p:nvPr>
            <p:ph idx="1"/>
          </p:nvPr>
        </p:nvSpPr>
        <p:spPr>
          <a:xfrm>
            <a:off x="280657" y="1095470"/>
            <a:ext cx="11223955" cy="1792586"/>
          </a:xfrm>
        </p:spPr>
        <p:txBody>
          <a:bodyPr/>
          <a:lstStyle/>
          <a:p>
            <a:endParaRPr lang="tr-TR" dirty="0"/>
          </a:p>
          <a:p>
            <a:endParaRPr lang="tr-TR" dirty="0"/>
          </a:p>
        </p:txBody>
      </p:sp>
      <p:sp>
        <p:nvSpPr>
          <p:cNvPr id="9" name="Dikdörtgen 8"/>
          <p:cNvSpPr/>
          <p:nvPr/>
        </p:nvSpPr>
        <p:spPr>
          <a:xfrm>
            <a:off x="800100" y="263770"/>
            <a:ext cx="10216661" cy="6682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DENETİM RAPORU VE DENETİM GÖRÜŞÜNÜN OLUŞTURULMASI  </a:t>
            </a:r>
            <a:endParaRPr lang="tr-TR" b="1" dirty="0">
              <a:latin typeface="Arial" panose="020B0604020202020204" pitchFamily="34" charset="0"/>
              <a:cs typeface="Arial" panose="020B0604020202020204" pitchFamily="34" charset="0"/>
            </a:endParaRPr>
          </a:p>
        </p:txBody>
      </p:sp>
      <p:sp>
        <p:nvSpPr>
          <p:cNvPr id="2" name="Dikdörtgen 1"/>
          <p:cNvSpPr/>
          <p:nvPr/>
        </p:nvSpPr>
        <p:spPr>
          <a:xfrm>
            <a:off x="715225" y="1104523"/>
            <a:ext cx="10468590" cy="2062103"/>
          </a:xfrm>
          <a:prstGeom prst="rect">
            <a:avLst/>
          </a:prstGeom>
        </p:spPr>
        <p:txBody>
          <a:bodyPr wrap="square">
            <a:spAutoFit/>
          </a:bodyPr>
          <a:lstStyle/>
          <a:p>
            <a:r>
              <a:rPr lang="tr-TR" sz="1600" b="1" dirty="0"/>
              <a:t>E) Denetim </a:t>
            </a:r>
            <a:r>
              <a:rPr lang="tr-TR" sz="1600" b="1" dirty="0" smtClean="0"/>
              <a:t>raporu MADDE </a:t>
            </a:r>
            <a:r>
              <a:rPr lang="tr-TR" sz="1600" b="1" dirty="0"/>
              <a:t>402</a:t>
            </a:r>
            <a:r>
              <a:rPr lang="tr-TR" sz="1600" dirty="0"/>
              <a:t>-</a:t>
            </a:r>
            <a:r>
              <a:rPr lang="tr-TR" sz="1600" b="1" dirty="0"/>
              <a:t> </a:t>
            </a:r>
            <a:endParaRPr lang="tr-TR" sz="1600" b="1" dirty="0" smtClean="0"/>
          </a:p>
          <a:p>
            <a:pPr marL="342900" indent="-342900">
              <a:buAutoNum type="arabicParenBoth"/>
            </a:pPr>
            <a:r>
              <a:rPr lang="tr-TR" sz="1600" dirty="0" smtClean="0"/>
              <a:t>Denetçi</a:t>
            </a:r>
            <a:r>
              <a:rPr lang="tr-TR" sz="1600" dirty="0"/>
              <a:t>, yapılan denetimin </a:t>
            </a:r>
            <a:r>
              <a:rPr lang="tr-TR" sz="1600" dirty="0" smtClean="0"/>
              <a:t>…. </a:t>
            </a:r>
            <a:r>
              <a:rPr lang="tr-TR" sz="1600" dirty="0"/>
              <a:t>sonuçları hakkında, </a:t>
            </a:r>
            <a:r>
              <a:rPr lang="tr-TR" sz="1600" dirty="0" smtClean="0"/>
              <a:t>….finansal </a:t>
            </a:r>
            <a:r>
              <a:rPr lang="tr-TR" sz="1600" dirty="0"/>
              <a:t>tabloları konu alan bir rapor </a:t>
            </a:r>
            <a:r>
              <a:rPr lang="tr-TR" sz="1600" dirty="0" smtClean="0"/>
              <a:t>düzenler</a:t>
            </a:r>
          </a:p>
          <a:p>
            <a:r>
              <a:rPr lang="tr-TR" sz="1600" dirty="0" smtClean="0"/>
              <a:t> </a:t>
            </a:r>
            <a:endParaRPr lang="tr-TR" sz="1600" dirty="0"/>
          </a:p>
          <a:p>
            <a:r>
              <a:rPr lang="tr-TR" sz="1600" dirty="0"/>
              <a:t>(2) Bundan başka </a:t>
            </a:r>
            <a:r>
              <a:rPr lang="tr-TR" sz="1600" b="1" dirty="0">
                <a:solidFill>
                  <a:srgbClr val="FF0000"/>
                </a:solidFill>
              </a:rPr>
              <a:t>ayrı bir rapor hâlinde</a:t>
            </a:r>
            <a:r>
              <a:rPr lang="tr-TR" sz="1600" dirty="0"/>
              <a:t>, yönetim kurulunun, </a:t>
            </a:r>
            <a:r>
              <a:rPr lang="tr-TR" sz="1600" dirty="0" smtClean="0"/>
              <a:t>… </a:t>
            </a:r>
            <a:r>
              <a:rPr lang="tr-TR" sz="1600" dirty="0"/>
              <a:t>yıllık faaliyet raporunda yer alan irdelemeleri, </a:t>
            </a:r>
            <a:r>
              <a:rPr lang="tr-TR" sz="1600" dirty="0" smtClean="0"/>
              <a:t>finansal </a:t>
            </a:r>
            <a:r>
              <a:rPr lang="tr-TR" sz="1600" dirty="0"/>
              <a:t>tablolar ile tutarlılığı ve gerçeğe uygunluğu açısından değerlendirilir</a:t>
            </a:r>
            <a:r>
              <a:rPr lang="tr-TR" sz="1600" dirty="0" smtClean="0"/>
              <a:t>.</a:t>
            </a:r>
          </a:p>
          <a:p>
            <a:endParaRPr lang="tr-TR" sz="1600" dirty="0" smtClean="0"/>
          </a:p>
          <a:p>
            <a:r>
              <a:rPr lang="tr-TR" sz="1600" dirty="0" smtClean="0"/>
              <a:t>(6) Denetim çerçevesinde 398/4 uyarınca bir değerlendirme yapılmışsa, bunun sonucu ayrı bir raporda gösterilir. </a:t>
            </a:r>
          </a:p>
        </p:txBody>
      </p:sp>
      <p:graphicFrame>
        <p:nvGraphicFramePr>
          <p:cNvPr id="5" name="Tablo 4"/>
          <p:cNvGraphicFramePr>
            <a:graphicFrameLocks noGrp="1"/>
          </p:cNvGraphicFramePr>
          <p:nvPr>
            <p:extLst>
              <p:ext uri="{D42A27DB-BD31-4B8C-83A1-F6EECF244321}">
                <p14:modId xmlns:p14="http://schemas.microsoft.com/office/powerpoint/2010/main" val="304070306"/>
              </p:ext>
            </p:extLst>
          </p:nvPr>
        </p:nvGraphicFramePr>
        <p:xfrm>
          <a:off x="506995" y="3449369"/>
          <a:ext cx="11190082" cy="2560320"/>
        </p:xfrm>
        <a:graphic>
          <a:graphicData uri="http://schemas.openxmlformats.org/drawingml/2006/table">
            <a:tbl>
              <a:tblPr firstRow="1" bandRow="1">
                <a:tableStyleId>{5C22544A-7EE6-4342-B048-85BDC9FD1C3A}</a:tableStyleId>
              </a:tblPr>
              <a:tblGrid>
                <a:gridCol w="5035480">
                  <a:extLst>
                    <a:ext uri="{9D8B030D-6E8A-4147-A177-3AD203B41FA5}">
                      <a16:colId xmlns:a16="http://schemas.microsoft.com/office/drawing/2014/main" val="20000"/>
                    </a:ext>
                  </a:extLst>
                </a:gridCol>
                <a:gridCol w="6154602">
                  <a:extLst>
                    <a:ext uri="{9D8B030D-6E8A-4147-A177-3AD203B41FA5}">
                      <a16:colId xmlns:a16="http://schemas.microsoft.com/office/drawing/2014/main" val="20001"/>
                    </a:ext>
                  </a:extLst>
                </a:gridCol>
              </a:tblGrid>
              <a:tr h="556202">
                <a:tc>
                  <a:txBody>
                    <a:bodyPr/>
                    <a:lstStyle/>
                    <a:p>
                      <a:r>
                        <a:rPr lang="tr-TR" dirty="0" smtClean="0"/>
                        <a:t>Bağımsız Denetçinin</a:t>
                      </a:r>
                      <a:r>
                        <a:rPr lang="tr-TR" baseline="0" dirty="0" smtClean="0"/>
                        <a:t> </a:t>
                      </a:r>
                      <a:r>
                        <a:rPr lang="tr-TR" dirty="0" smtClean="0"/>
                        <a:t>Hazırlanması Gereken Raporlar</a:t>
                      </a:r>
                      <a:endParaRPr lang="tr-TR" dirty="0"/>
                    </a:p>
                  </a:txBody>
                  <a:tcPr/>
                </a:tc>
                <a:tc>
                  <a:txBody>
                    <a:bodyPr/>
                    <a:lstStyle/>
                    <a:p>
                      <a:r>
                        <a:rPr lang="tr-TR" dirty="0" smtClean="0"/>
                        <a:t>Yasal</a:t>
                      </a:r>
                      <a:r>
                        <a:rPr lang="tr-TR" baseline="0" dirty="0" smtClean="0"/>
                        <a:t> Mevzuat</a:t>
                      </a:r>
                      <a:endParaRPr lang="tr-TR" dirty="0"/>
                    </a:p>
                  </a:txBody>
                  <a:tcPr/>
                </a:tc>
                <a:extLst>
                  <a:ext uri="{0D108BD9-81ED-4DB2-BD59-A6C34878D82A}">
                    <a16:rowId xmlns:a16="http://schemas.microsoft.com/office/drawing/2014/main" val="10000"/>
                  </a:ext>
                </a:extLst>
              </a:tr>
              <a:tr h="301071">
                <a:tc>
                  <a:txBody>
                    <a:bodyPr/>
                    <a:lstStyle/>
                    <a:p>
                      <a:r>
                        <a:rPr lang="tr-TR" b="1" dirty="0" smtClean="0"/>
                        <a:t>1- Bağımsız Denetim Raporu</a:t>
                      </a:r>
                      <a:endParaRPr lang="tr-TR" b="1" dirty="0"/>
                    </a:p>
                  </a:txBody>
                  <a:tcPr/>
                </a:tc>
                <a:tc>
                  <a:txBody>
                    <a:bodyPr/>
                    <a:lstStyle/>
                    <a:p>
                      <a:r>
                        <a:rPr lang="tr-TR" dirty="0" smtClean="0"/>
                        <a:t>TTK Md.402/1,</a:t>
                      </a:r>
                      <a:endParaRPr lang="tr-TR" dirty="0"/>
                    </a:p>
                  </a:txBody>
                  <a:tcPr/>
                </a:tc>
                <a:extLst>
                  <a:ext uri="{0D108BD9-81ED-4DB2-BD59-A6C34878D82A}">
                    <a16:rowId xmlns:a16="http://schemas.microsoft.com/office/drawing/2014/main" val="10001"/>
                  </a:ext>
                </a:extLst>
              </a:tr>
              <a:tr h="577097">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b="1" dirty="0" smtClean="0"/>
                        <a:t>2- </a:t>
                      </a:r>
                      <a:r>
                        <a:rPr lang="tr-TR" sz="1800" b="1" kern="1200" dirty="0" smtClean="0">
                          <a:solidFill>
                            <a:schemeClr val="dk1"/>
                          </a:solidFill>
                          <a:effectLst/>
                          <a:latin typeface="+mn-lt"/>
                          <a:ea typeface="+mn-ea"/>
                          <a:cs typeface="+mn-cs"/>
                        </a:rPr>
                        <a:t>Yönetim kurulunun yıllık faaliyet raporuna ilişkin bağımsız denetçi raporu</a:t>
                      </a:r>
                      <a:endParaRPr lang="tr-TR" b="1" dirty="0"/>
                    </a:p>
                  </a:txBody>
                  <a:tcPr/>
                </a:tc>
                <a:tc>
                  <a:txBody>
                    <a:bodyPr/>
                    <a:lstStyle/>
                    <a:p>
                      <a:r>
                        <a:rPr lang="tr-TR" dirty="0" smtClean="0"/>
                        <a:t>TTK</a:t>
                      </a:r>
                      <a:r>
                        <a:rPr lang="tr-TR" baseline="0" dirty="0" smtClean="0"/>
                        <a:t> Md.402/2, Md-400</a:t>
                      </a:r>
                      <a:endParaRPr lang="tr-TR" dirty="0"/>
                    </a:p>
                  </a:txBody>
                  <a:tcPr/>
                </a:tc>
                <a:extLst>
                  <a:ext uri="{0D108BD9-81ED-4DB2-BD59-A6C34878D82A}">
                    <a16:rowId xmlns:a16="http://schemas.microsoft.com/office/drawing/2014/main" val="10002"/>
                  </a:ext>
                </a:extLst>
              </a:tr>
              <a:tr h="742367">
                <a:tc>
                  <a:txBody>
                    <a:bodyPr/>
                    <a:lstStyle/>
                    <a:p>
                      <a:r>
                        <a:rPr lang="tr-TR" b="1" dirty="0" smtClean="0"/>
                        <a:t>3- Riskin Erken Saptanması Sistemi </a:t>
                      </a:r>
                      <a:r>
                        <a:rPr lang="tr-TR" sz="1800" b="1" kern="1200" dirty="0" smtClean="0">
                          <a:solidFill>
                            <a:schemeClr val="dk1"/>
                          </a:solidFill>
                          <a:effectLst/>
                          <a:latin typeface="+mn-lt"/>
                          <a:ea typeface="+mn-ea"/>
                          <a:cs typeface="+mn-cs"/>
                        </a:rPr>
                        <a:t>komitesinin uygulamalarına ilişkin rapor </a:t>
                      </a:r>
                      <a:endParaRPr lang="tr-TR" b="1" dirty="0"/>
                    </a:p>
                  </a:txBody>
                  <a:tcPr/>
                </a:tc>
                <a:tc>
                  <a:txBody>
                    <a:bodyPr/>
                    <a:lstStyle/>
                    <a:p>
                      <a:r>
                        <a:rPr lang="tr-TR" dirty="0" smtClean="0"/>
                        <a:t>TTK Md.398</a:t>
                      </a:r>
                      <a:r>
                        <a:rPr lang="tr-TR" baseline="0" dirty="0" smtClean="0"/>
                        <a:t> (TTK 378.maddeye göre SPK şirketlerinde zorunlu, diğerlerinde denetçinin bu yönde görüş bildirmesi durumunda zorunlu)</a:t>
                      </a:r>
                      <a:endParaRPr lang="tr-TR"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497780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3.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1000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4" name="İçerik Yer Tutucusu 3"/>
          <p:cNvSpPr>
            <a:spLocks noGrp="1"/>
          </p:cNvSpPr>
          <p:nvPr>
            <p:ph idx="1"/>
          </p:nvPr>
        </p:nvSpPr>
        <p:spPr>
          <a:xfrm>
            <a:off x="226337" y="1095469"/>
            <a:ext cx="11278275" cy="4815753"/>
          </a:xfrm>
        </p:spPr>
        <p:txBody>
          <a:bodyPr/>
          <a:lstStyle/>
          <a:p>
            <a:endParaRPr lang="tr-TR" dirty="0"/>
          </a:p>
          <a:p>
            <a:endParaRPr lang="tr-TR" dirty="0"/>
          </a:p>
        </p:txBody>
      </p:sp>
      <p:sp>
        <p:nvSpPr>
          <p:cNvPr id="9" name="Dikdörtgen 8"/>
          <p:cNvSpPr/>
          <p:nvPr/>
        </p:nvSpPr>
        <p:spPr>
          <a:xfrm>
            <a:off x="800100" y="263770"/>
            <a:ext cx="10216661" cy="6682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DENETİM RAPORU VE DENETİM GÖRÜŞÜNÜN OLUŞTURULMASI  </a:t>
            </a:r>
            <a:endParaRPr lang="tr-TR" b="1" dirty="0">
              <a:latin typeface="Arial" panose="020B0604020202020204" pitchFamily="34" charset="0"/>
              <a:cs typeface="Arial" panose="020B0604020202020204" pitchFamily="34" charset="0"/>
            </a:endParaRPr>
          </a:p>
        </p:txBody>
      </p:sp>
      <p:sp>
        <p:nvSpPr>
          <p:cNvPr id="2" name="Dikdörtgen 1"/>
          <p:cNvSpPr/>
          <p:nvPr/>
        </p:nvSpPr>
        <p:spPr>
          <a:xfrm>
            <a:off x="715225" y="1104523"/>
            <a:ext cx="10468590" cy="2591479"/>
          </a:xfrm>
          <a:prstGeom prst="rect">
            <a:avLst/>
          </a:prstGeom>
        </p:spPr>
        <p:txBody>
          <a:bodyPr wrap="square">
            <a:spAutoFit/>
          </a:bodyPr>
          <a:lstStyle/>
          <a:p>
            <a:r>
              <a:rPr lang="tr-TR" sz="1600" b="1" dirty="0"/>
              <a:t>E) Denetim </a:t>
            </a:r>
            <a:r>
              <a:rPr lang="tr-TR" sz="1600" b="1" dirty="0" smtClean="0"/>
              <a:t>raporu MADDE </a:t>
            </a:r>
            <a:r>
              <a:rPr lang="tr-TR" sz="1600" b="1" dirty="0"/>
              <a:t>402</a:t>
            </a:r>
            <a:r>
              <a:rPr lang="tr-TR" sz="1600" dirty="0"/>
              <a:t>-</a:t>
            </a:r>
            <a:r>
              <a:rPr lang="tr-TR" sz="1600" b="1" dirty="0"/>
              <a:t> </a:t>
            </a:r>
            <a:endParaRPr lang="tr-TR" sz="1600" b="1" dirty="0" smtClean="0"/>
          </a:p>
          <a:p>
            <a:endParaRPr lang="tr-TR" sz="1600" dirty="0" smtClean="0"/>
          </a:p>
          <a:p>
            <a:r>
              <a:rPr lang="tr-TR" sz="1600" dirty="0" smtClean="0"/>
              <a:t>(</a:t>
            </a:r>
            <a:r>
              <a:rPr lang="tr-TR" sz="1600" dirty="0"/>
              <a:t>4) Denetim raporunun esas bölümünde</a:t>
            </a:r>
            <a:r>
              <a:rPr lang="tr-TR" sz="1600" dirty="0" smtClean="0"/>
              <a:t>;</a:t>
            </a:r>
          </a:p>
          <a:p>
            <a:endParaRPr lang="tr-TR" sz="1600" dirty="0"/>
          </a:p>
          <a:p>
            <a:pPr marL="342900" indent="-342900">
              <a:buAutoNum type="alphaLcParenR"/>
            </a:pPr>
            <a:r>
              <a:rPr lang="tr-TR" sz="1600" dirty="0" smtClean="0"/>
              <a:t>Defter </a:t>
            </a:r>
            <a:r>
              <a:rPr lang="tr-TR" sz="1600" dirty="0"/>
              <a:t>tutma düzeninin, finansal tabloların ve topluluk finansal tablolarının, kanun ile esas sözleşmenin finansal raporlamaya ilişkin hükümlerine uygun olup olmadığı</a:t>
            </a:r>
            <a:r>
              <a:rPr lang="tr-TR" sz="1600" dirty="0" smtClean="0"/>
              <a:t>,</a:t>
            </a:r>
          </a:p>
          <a:p>
            <a:endParaRPr lang="tr-TR" sz="1600" dirty="0"/>
          </a:p>
          <a:p>
            <a:r>
              <a:rPr lang="tr-TR" sz="1600" dirty="0"/>
              <a:t>b) Yönetim kurulunun denetçi tarafından denetim kapsamında istenen açıklamaları yapıp yapmadığı ve belgeleri verip vermediği</a:t>
            </a:r>
            <a:r>
              <a:rPr lang="tr-TR" sz="1600" dirty="0" smtClean="0"/>
              <a:t>, açıkça </a:t>
            </a:r>
            <a:r>
              <a:rPr lang="tr-TR" sz="1600" dirty="0"/>
              <a:t>ifade edilir.</a:t>
            </a:r>
          </a:p>
          <a:p>
            <a:pPr algn="just">
              <a:lnSpc>
                <a:spcPct val="115000"/>
              </a:lnSpc>
              <a:spcAft>
                <a:spcPts val="1200"/>
              </a:spcAft>
            </a:pP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800100" y="3696002"/>
            <a:ext cx="10516732" cy="2308324"/>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square">
            <a:spAutoFit/>
          </a:bodyPr>
          <a:lstStyle/>
          <a:p>
            <a:r>
              <a:rPr lang="nn-NO" i="1" dirty="0"/>
              <a:t>Mevzuattan Kaynaklanan Diger </a:t>
            </a:r>
            <a:r>
              <a:rPr lang="nn-NO" i="1" dirty="0" smtClean="0"/>
              <a:t>Y</a:t>
            </a:r>
            <a:r>
              <a:rPr lang="tr-TR" i="1" dirty="0" err="1" smtClean="0"/>
              <a:t>ükümlülüklere</a:t>
            </a:r>
            <a:r>
              <a:rPr lang="tr-TR" i="1" dirty="0" smtClean="0"/>
              <a:t> </a:t>
            </a:r>
            <a:r>
              <a:rPr lang="tr-TR" i="1" dirty="0"/>
              <a:t>İ</a:t>
            </a:r>
            <a:r>
              <a:rPr lang="tr-TR" i="1" dirty="0" smtClean="0"/>
              <a:t>lişkin Rapor</a:t>
            </a:r>
          </a:p>
          <a:p>
            <a:endParaRPr lang="nn-NO" i="1" dirty="0"/>
          </a:p>
          <a:p>
            <a:r>
              <a:rPr lang="tr-TR" dirty="0" smtClean="0"/>
              <a:t>1) </a:t>
            </a:r>
            <a:r>
              <a:rPr lang="tr-TR" dirty="0"/>
              <a:t>TTK </a:t>
            </a:r>
            <a:r>
              <a:rPr lang="tr-TR" dirty="0" smtClean="0"/>
              <a:t>'</a:t>
            </a:r>
            <a:r>
              <a:rPr lang="tr-TR" dirty="0" err="1" smtClean="0"/>
              <a:t>nın</a:t>
            </a:r>
            <a:r>
              <a:rPr lang="tr-TR" dirty="0" smtClean="0"/>
              <a:t> 402 </a:t>
            </a:r>
            <a:r>
              <a:rPr lang="tr-TR" dirty="0"/>
              <a:t>'</a:t>
            </a:r>
            <a:r>
              <a:rPr lang="tr-TR" dirty="0" err="1"/>
              <a:t>nci</a:t>
            </a:r>
            <a:r>
              <a:rPr lang="tr-TR" dirty="0"/>
              <a:t> maddesinin </a:t>
            </a:r>
            <a:r>
              <a:rPr lang="tr-TR" dirty="0" smtClean="0"/>
              <a:t>4’üncü  fıkrası  uyarınca </a:t>
            </a:r>
            <a:r>
              <a:rPr lang="tr-TR" dirty="0" err="1"/>
              <a:t>Sirket</a:t>
            </a:r>
            <a:r>
              <a:rPr lang="tr-TR" dirty="0"/>
              <a:t>' in 01 Ocak - 31 </a:t>
            </a:r>
            <a:r>
              <a:rPr lang="tr-TR" dirty="0" smtClean="0"/>
              <a:t>Aralık  </a:t>
            </a:r>
            <a:r>
              <a:rPr lang="tr-TR" dirty="0"/>
              <a:t>2015</a:t>
            </a:r>
          </a:p>
          <a:p>
            <a:r>
              <a:rPr lang="tr-TR" dirty="0"/>
              <a:t>hesap </a:t>
            </a:r>
            <a:r>
              <a:rPr lang="tr-TR" dirty="0" smtClean="0"/>
              <a:t>döneminde </a:t>
            </a:r>
            <a:r>
              <a:rPr lang="tr-TR" dirty="0"/>
              <a:t>defter tutma </a:t>
            </a:r>
            <a:r>
              <a:rPr lang="tr-TR" dirty="0" smtClean="0"/>
              <a:t>düzeninin </a:t>
            </a:r>
            <a:r>
              <a:rPr lang="tr-TR" dirty="0"/>
              <a:t>TKK ile </a:t>
            </a:r>
            <a:r>
              <a:rPr lang="tr-TR" dirty="0" smtClean="0"/>
              <a:t>Şirket </a:t>
            </a:r>
            <a:r>
              <a:rPr lang="tr-TR" dirty="0"/>
              <a:t>esas </a:t>
            </a:r>
            <a:r>
              <a:rPr lang="tr-TR" dirty="0" smtClean="0"/>
              <a:t>sözleşmesinin </a:t>
            </a:r>
            <a:r>
              <a:rPr lang="tr-TR" dirty="0"/>
              <a:t>finansal</a:t>
            </a:r>
          </a:p>
          <a:p>
            <a:r>
              <a:rPr lang="tr-TR" dirty="0"/>
              <a:t>raporlamaya </a:t>
            </a:r>
            <a:r>
              <a:rPr lang="tr-TR" dirty="0" smtClean="0"/>
              <a:t>ilişkin hükümlerine uygun olmadığına dair önemli </a:t>
            </a:r>
            <a:r>
              <a:rPr lang="tr-TR" dirty="0"/>
              <a:t>bir hususa </a:t>
            </a:r>
            <a:r>
              <a:rPr lang="tr-TR" dirty="0" smtClean="0"/>
              <a:t>rastlanmamıştır .</a:t>
            </a:r>
          </a:p>
          <a:p>
            <a:endParaRPr lang="tr-TR" dirty="0"/>
          </a:p>
          <a:p>
            <a:r>
              <a:rPr lang="tr-TR" dirty="0" smtClean="0"/>
              <a:t>2) </a:t>
            </a:r>
            <a:r>
              <a:rPr lang="tr-TR" dirty="0" err="1" smtClean="0"/>
              <a:t>TTK'nın</a:t>
            </a:r>
            <a:r>
              <a:rPr lang="tr-TR" dirty="0" smtClean="0"/>
              <a:t> 402'nci </a:t>
            </a:r>
            <a:r>
              <a:rPr lang="tr-TR" dirty="0"/>
              <a:t>maddesinin </a:t>
            </a:r>
            <a:r>
              <a:rPr lang="tr-TR" dirty="0" smtClean="0"/>
              <a:t>dördüncü fıkrası uyarınca Yönetim </a:t>
            </a:r>
            <a:r>
              <a:rPr lang="tr-TR" dirty="0"/>
              <a:t>Kurulu </a:t>
            </a:r>
            <a:r>
              <a:rPr lang="tr-TR" dirty="0" smtClean="0"/>
              <a:t>tarafından denetim</a:t>
            </a:r>
            <a:endParaRPr lang="tr-TR" dirty="0"/>
          </a:p>
          <a:p>
            <a:r>
              <a:rPr lang="tr-TR" dirty="0" smtClean="0"/>
              <a:t>kapsamında </a:t>
            </a:r>
            <a:r>
              <a:rPr lang="tr-TR" dirty="0"/>
              <a:t>istenen </a:t>
            </a:r>
            <a:r>
              <a:rPr lang="tr-TR" dirty="0" smtClean="0"/>
              <a:t>açıklamaları yapmış ve </a:t>
            </a:r>
            <a:r>
              <a:rPr lang="tr-TR" dirty="0"/>
              <a:t>talep edilen belgeleri </a:t>
            </a:r>
            <a:r>
              <a:rPr lang="tr-TR" dirty="0" smtClean="0"/>
              <a:t>vermiştir</a:t>
            </a:r>
            <a:r>
              <a:rPr lang="tr-TR" dirty="0"/>
              <a:t>.</a:t>
            </a:r>
          </a:p>
        </p:txBody>
      </p:sp>
    </p:spTree>
    <p:extLst>
      <p:ext uri="{BB962C8B-B14F-4D97-AF65-F5344CB8AC3E}">
        <p14:creationId xmlns:p14="http://schemas.microsoft.com/office/powerpoint/2010/main" val="1910252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4.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1000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4" name="İçerik Yer Tutucusu 3"/>
          <p:cNvSpPr>
            <a:spLocks noGrp="1"/>
          </p:cNvSpPr>
          <p:nvPr>
            <p:ph idx="1"/>
          </p:nvPr>
        </p:nvSpPr>
        <p:spPr>
          <a:xfrm>
            <a:off x="117696" y="996571"/>
            <a:ext cx="11278275" cy="4815753"/>
          </a:xfrm>
        </p:spPr>
        <p:txBody>
          <a:bodyPr/>
          <a:lstStyle/>
          <a:p>
            <a:endParaRPr lang="tr-TR" dirty="0"/>
          </a:p>
          <a:p>
            <a:r>
              <a:rPr lang="tr-TR" dirty="0"/>
              <a:t>riskin erken saptanması sistemi ve komitesinin uygulamalarına ilişkin raporun </a:t>
            </a:r>
          </a:p>
        </p:txBody>
      </p:sp>
      <p:sp>
        <p:nvSpPr>
          <p:cNvPr id="9" name="Dikdörtgen 8"/>
          <p:cNvSpPr/>
          <p:nvPr/>
        </p:nvSpPr>
        <p:spPr>
          <a:xfrm>
            <a:off x="702644" y="263770"/>
            <a:ext cx="10314117" cy="4003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DENETİM RAPORU VE DENETİM GÖRÜŞÜNÜN OLUŞTURULMASI  </a:t>
            </a:r>
            <a:endParaRPr lang="tr-TR" b="1" dirty="0">
              <a:latin typeface="Arial" panose="020B0604020202020204" pitchFamily="34" charset="0"/>
              <a:cs typeface="Arial" panose="020B0604020202020204" pitchFamily="34" charset="0"/>
            </a:endParaRPr>
          </a:p>
        </p:txBody>
      </p:sp>
      <p:graphicFrame>
        <p:nvGraphicFramePr>
          <p:cNvPr id="7" name="Tablo 6"/>
          <p:cNvGraphicFramePr>
            <a:graphicFrameLocks noGrp="1"/>
          </p:cNvGraphicFramePr>
          <p:nvPr>
            <p:extLst>
              <p:ext uri="{D42A27DB-BD31-4B8C-83A1-F6EECF244321}">
                <p14:modId xmlns:p14="http://schemas.microsoft.com/office/powerpoint/2010/main" val="2957870032"/>
              </p:ext>
            </p:extLst>
          </p:nvPr>
        </p:nvGraphicFramePr>
        <p:xfrm>
          <a:off x="404261" y="866272"/>
          <a:ext cx="10749608" cy="4408372"/>
        </p:xfrm>
        <a:graphic>
          <a:graphicData uri="http://schemas.openxmlformats.org/drawingml/2006/table">
            <a:tbl>
              <a:tblPr firstRow="1" bandRow="1">
                <a:tableStyleId>{5C22544A-7EE6-4342-B048-85BDC9FD1C3A}</a:tableStyleId>
              </a:tblPr>
              <a:tblGrid>
                <a:gridCol w="2310580">
                  <a:extLst>
                    <a:ext uri="{9D8B030D-6E8A-4147-A177-3AD203B41FA5}">
                      <a16:colId xmlns:a16="http://schemas.microsoft.com/office/drawing/2014/main" val="20000"/>
                    </a:ext>
                  </a:extLst>
                </a:gridCol>
                <a:gridCol w="8439028">
                  <a:extLst>
                    <a:ext uri="{9D8B030D-6E8A-4147-A177-3AD203B41FA5}">
                      <a16:colId xmlns:a16="http://schemas.microsoft.com/office/drawing/2014/main" val="20001"/>
                    </a:ext>
                  </a:extLst>
                </a:gridCol>
              </a:tblGrid>
              <a:tr h="541596">
                <a:tc>
                  <a:txBody>
                    <a:bodyPr/>
                    <a:lstStyle/>
                    <a:p>
                      <a:r>
                        <a:rPr lang="tr-TR" dirty="0" smtClean="0"/>
                        <a:t>Görüş Türü</a:t>
                      </a:r>
                      <a:endParaRPr lang="tr-TR" dirty="0"/>
                    </a:p>
                  </a:txBody>
                  <a:tcPr/>
                </a:tc>
                <a:tc>
                  <a:txBody>
                    <a:bodyPr/>
                    <a:lstStyle/>
                    <a:p>
                      <a:r>
                        <a:rPr lang="tr-TR" dirty="0" smtClean="0"/>
                        <a:t>Görüşün İçeriği</a:t>
                      </a:r>
                      <a:r>
                        <a:rPr lang="tr-TR" baseline="0" dirty="0" smtClean="0"/>
                        <a:t> ( TTK Madde-403, Bağımsız </a:t>
                      </a:r>
                      <a:r>
                        <a:rPr lang="tr-TR" baseline="0" dirty="0" err="1" smtClean="0"/>
                        <a:t>Den.Yön</a:t>
                      </a:r>
                      <a:r>
                        <a:rPr lang="tr-TR" baseline="0" dirty="0" smtClean="0"/>
                        <a:t>. Madde-30)</a:t>
                      </a:r>
                      <a:endParaRPr lang="tr-TR" dirty="0"/>
                    </a:p>
                  </a:txBody>
                  <a:tcPr/>
                </a:tc>
                <a:extLst>
                  <a:ext uri="{0D108BD9-81ED-4DB2-BD59-A6C34878D82A}">
                    <a16:rowId xmlns:a16="http://schemas.microsoft.com/office/drawing/2014/main" val="10000"/>
                  </a:ext>
                </a:extLst>
              </a:tr>
              <a:tr h="947424">
                <a:tc>
                  <a:txBody>
                    <a:bodyPr/>
                    <a:lstStyle/>
                    <a:p>
                      <a:r>
                        <a:rPr lang="tr-TR" dirty="0" smtClean="0"/>
                        <a:t>Olumlu Görüş</a:t>
                      </a:r>
                      <a:endParaRPr lang="tr-TR"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tr-TR" sz="1600" kern="1200" dirty="0" smtClean="0">
                          <a:solidFill>
                            <a:schemeClr val="dk1"/>
                          </a:solidFill>
                          <a:effectLst/>
                          <a:latin typeface="+mn-lt"/>
                          <a:ea typeface="+mn-ea"/>
                          <a:cs typeface="+mn-cs"/>
                        </a:rPr>
                        <a:t>Denetçi, finansal tabloların, tüm </a:t>
                      </a:r>
                      <a:r>
                        <a:rPr lang="tr-TR" sz="1600" b="1" kern="1200" dirty="0" smtClean="0">
                          <a:solidFill>
                            <a:srgbClr val="FF0000"/>
                          </a:solidFill>
                          <a:effectLst/>
                          <a:latin typeface="+mn-lt"/>
                          <a:ea typeface="+mn-ea"/>
                          <a:cs typeface="+mn-cs"/>
                        </a:rPr>
                        <a:t>önemli yönleriyle</a:t>
                      </a:r>
                      <a:r>
                        <a:rPr lang="tr-TR" sz="1600" kern="1200" dirty="0" smtClean="0">
                          <a:solidFill>
                            <a:schemeClr val="dk1"/>
                          </a:solidFill>
                          <a:effectLst/>
                          <a:latin typeface="+mn-lt"/>
                          <a:ea typeface="+mn-ea"/>
                          <a:cs typeface="+mn-cs"/>
                        </a:rPr>
                        <a:t>, geçerli finansal raporlama çerçevesine uygun olarak hazırlandığı sonucuna varırsa olumlu görüş verir.</a:t>
                      </a:r>
                      <a:endParaRPr lang="tr-TR" sz="1600" dirty="0"/>
                    </a:p>
                  </a:txBody>
                  <a:tcPr/>
                </a:tc>
                <a:extLst>
                  <a:ext uri="{0D108BD9-81ED-4DB2-BD59-A6C34878D82A}">
                    <a16:rowId xmlns:a16="http://schemas.microsoft.com/office/drawing/2014/main" val="10001"/>
                  </a:ext>
                </a:extLst>
              </a:tr>
              <a:tr h="1150048">
                <a:tc>
                  <a:txBody>
                    <a:bodyPr/>
                    <a:lstStyle/>
                    <a:p>
                      <a:r>
                        <a:rPr lang="tr-TR" dirty="0" smtClean="0"/>
                        <a:t>Sınırlı Olumlu Görüş (Şartlı Görüş)</a:t>
                      </a:r>
                      <a:endParaRPr lang="tr-TR"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600" kern="1200" dirty="0" smtClean="0">
                          <a:solidFill>
                            <a:schemeClr val="dk1"/>
                          </a:solidFill>
                          <a:effectLst/>
                          <a:latin typeface="+mn-lt"/>
                          <a:ea typeface="+mn-ea"/>
                          <a:cs typeface="+mn-cs"/>
                        </a:rPr>
                        <a:t>Denetim konusunda denetim kıstasına göre önemli uyumsuzluklar veya aykırılıklar bulunduğu ya da yeterli ve uygun denetim kanıtı toplanamadığı, ancak bunların denetim konusunun genelini etkilemediği durumlarda sınırlı olumlu görüş</a:t>
                      </a:r>
                      <a:r>
                        <a:rPr lang="tr-TR" sz="1600" kern="1200" baseline="0" dirty="0" smtClean="0">
                          <a:solidFill>
                            <a:schemeClr val="dk1"/>
                          </a:solidFill>
                          <a:effectLst/>
                          <a:latin typeface="+mn-lt"/>
                          <a:ea typeface="+mn-ea"/>
                          <a:cs typeface="+mn-cs"/>
                        </a:rPr>
                        <a:t> verilir.</a:t>
                      </a:r>
                      <a:endParaRPr lang="tr-TR" sz="1600" dirty="0"/>
                    </a:p>
                  </a:txBody>
                  <a:tcPr/>
                </a:tc>
                <a:extLst>
                  <a:ext uri="{0D108BD9-81ED-4DB2-BD59-A6C34878D82A}">
                    <a16:rowId xmlns:a16="http://schemas.microsoft.com/office/drawing/2014/main" val="10002"/>
                  </a:ext>
                </a:extLst>
              </a:tr>
              <a:tr h="884652">
                <a:tc>
                  <a:txBody>
                    <a:bodyPr/>
                    <a:lstStyle/>
                    <a:p>
                      <a:r>
                        <a:rPr lang="tr-TR" dirty="0" smtClean="0"/>
                        <a:t>Görüş Vermekten Kaçınma</a:t>
                      </a:r>
                      <a:endParaRPr lang="tr-TR"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600" kern="1200" dirty="0" smtClean="0">
                          <a:solidFill>
                            <a:schemeClr val="dk1"/>
                          </a:solidFill>
                          <a:effectLst/>
                          <a:latin typeface="+mn-lt"/>
                          <a:ea typeface="+mn-ea"/>
                          <a:cs typeface="+mn-cs"/>
                        </a:rPr>
                        <a:t>Denetçi, görüşüne dayanak teşkil edecek yeterli ve uygun denetim kanıtı elde edemezse ve ……finansal tablolar üzerindeki muhtemel etkilerinin önemli ve yaygın olabileceği sonucuna varırsa, görüş vermekten kaçınır.</a:t>
                      </a:r>
                      <a:endParaRPr lang="tr-TR" sz="1600" dirty="0"/>
                    </a:p>
                  </a:txBody>
                  <a:tcPr/>
                </a:tc>
                <a:extLst>
                  <a:ext uri="{0D108BD9-81ED-4DB2-BD59-A6C34878D82A}">
                    <a16:rowId xmlns:a16="http://schemas.microsoft.com/office/drawing/2014/main" val="10003"/>
                  </a:ext>
                </a:extLst>
              </a:tr>
              <a:tr h="884652">
                <a:tc>
                  <a:txBody>
                    <a:bodyPr/>
                    <a:lstStyle/>
                    <a:p>
                      <a:r>
                        <a:rPr lang="tr-TR" dirty="0" smtClean="0"/>
                        <a:t>Olumsuz Görüş</a:t>
                      </a:r>
                      <a:endParaRPr lang="tr-TR" dirty="0"/>
                    </a:p>
                  </a:txBody>
                  <a:tcPr/>
                </a:tc>
                <a:tc>
                  <a:txBody>
                    <a:bodyPr/>
                    <a:lstStyle/>
                    <a:p>
                      <a:r>
                        <a:rPr lang="tr-TR" sz="1600" kern="1200" dirty="0" smtClean="0">
                          <a:solidFill>
                            <a:schemeClr val="dk1"/>
                          </a:solidFill>
                          <a:effectLst/>
                          <a:latin typeface="+mn-lt"/>
                          <a:ea typeface="+mn-ea"/>
                          <a:cs typeface="+mn-cs"/>
                        </a:rPr>
                        <a:t>Yeterli ve uygun denetim kanıtı elde etmiş olan denetçi, yanlışlıkların …finansal tablolar için önemli ve (etkisinin) yaygın olduğu sonucuna varırsa olumsuz görüş verir.</a:t>
                      </a:r>
                      <a:endParaRPr lang="tr-TR" sz="1600" dirty="0"/>
                    </a:p>
                  </a:txBody>
                  <a:tcPr/>
                </a:tc>
                <a:extLst>
                  <a:ext uri="{0D108BD9-81ED-4DB2-BD59-A6C34878D82A}">
                    <a16:rowId xmlns:a16="http://schemas.microsoft.com/office/drawing/2014/main" val="10004"/>
                  </a:ext>
                </a:extLst>
              </a:tr>
            </a:tbl>
          </a:graphicData>
        </a:graphic>
      </p:graphicFrame>
      <p:sp>
        <p:nvSpPr>
          <p:cNvPr id="5" name="Dikdörtgen 4"/>
          <p:cNvSpPr/>
          <p:nvPr/>
        </p:nvSpPr>
        <p:spPr>
          <a:xfrm>
            <a:off x="259882" y="5399773"/>
            <a:ext cx="10984522" cy="13475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b="1" dirty="0" smtClean="0">
                <a:latin typeface="Arial" panose="020B0604020202020204" pitchFamily="34" charset="0"/>
                <a:cs typeface="Arial" panose="020B0604020202020204" pitchFamily="34" charset="0"/>
              </a:rPr>
              <a:t>NOT: </a:t>
            </a:r>
            <a:r>
              <a:rPr lang="tr-TR" dirty="0"/>
              <a:t>Olumsuz </a:t>
            </a:r>
            <a:r>
              <a:rPr lang="tr-TR" dirty="0" smtClean="0"/>
              <a:t>görüş ve görüş vermekten kaçınma durumunda  </a:t>
            </a:r>
            <a:r>
              <a:rPr lang="tr-TR" dirty="0"/>
              <a:t>yönetim </a:t>
            </a:r>
            <a:r>
              <a:rPr lang="tr-TR" dirty="0" smtClean="0"/>
              <a:t>kurulu….dört </a:t>
            </a:r>
            <a:r>
              <a:rPr lang="tr-TR" dirty="0"/>
              <a:t>iş günü içinde, genel kurulu toplantıya çağırır ve genel kurul yeni bir yönetim kurulu seçer. </a:t>
            </a:r>
            <a:r>
              <a:rPr lang="tr-TR" dirty="0" smtClean="0"/>
              <a:t>… </a:t>
            </a:r>
            <a:r>
              <a:rPr lang="tr-TR" dirty="0"/>
              <a:t>Yeni yönetim kurulu altı ay içinde, </a:t>
            </a:r>
            <a:r>
              <a:rPr lang="tr-TR" dirty="0" smtClean="0"/>
              <a:t>…. </a:t>
            </a:r>
            <a:r>
              <a:rPr lang="tr-TR" dirty="0"/>
              <a:t>uygun finansal tablolar hazırlatır ve </a:t>
            </a:r>
            <a:r>
              <a:rPr lang="tr-TR" dirty="0" smtClean="0"/>
              <a:t>…. </a:t>
            </a:r>
            <a:r>
              <a:rPr lang="tr-TR" dirty="0"/>
              <a:t>genel kurula sunar. </a:t>
            </a:r>
            <a:r>
              <a:rPr lang="tr-TR" dirty="0" smtClean="0"/>
              <a:t>(TTK Madde-403/4,5)</a:t>
            </a:r>
            <a:endParaRPr lang="tr-TR" dirty="0"/>
          </a:p>
          <a:p>
            <a:r>
              <a:rPr lang="tr-TR" b="1" dirty="0" smtClean="0">
                <a:latin typeface="Arial" panose="020B0604020202020204" pitchFamily="34" charset="0"/>
                <a:cs typeface="Arial" panose="020B0604020202020204" pitchFamily="34" charset="0"/>
              </a:rPr>
              <a:t> </a:t>
            </a: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7466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5" grpId="0" animBg="1"/>
    </p:bldLst>
  </p:timing>
</p:sld>
</file>

<file path=ppt/slides/slide35.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1000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4" name="İçerik Yer Tutucusu 3"/>
          <p:cNvSpPr>
            <a:spLocks noGrp="1"/>
          </p:cNvSpPr>
          <p:nvPr>
            <p:ph idx="1"/>
          </p:nvPr>
        </p:nvSpPr>
        <p:spPr>
          <a:xfrm>
            <a:off x="226337" y="1095469"/>
            <a:ext cx="11278275" cy="4815753"/>
          </a:xfrm>
        </p:spPr>
        <p:txBody>
          <a:bodyPr/>
          <a:lstStyle/>
          <a:p>
            <a:endParaRPr lang="tr-TR" dirty="0"/>
          </a:p>
          <a:p>
            <a:endParaRPr lang="tr-TR" dirty="0"/>
          </a:p>
        </p:txBody>
      </p:sp>
      <p:sp>
        <p:nvSpPr>
          <p:cNvPr id="9" name="Dikdörtgen 8"/>
          <p:cNvSpPr/>
          <p:nvPr/>
        </p:nvSpPr>
        <p:spPr>
          <a:xfrm>
            <a:off x="800100" y="263770"/>
            <a:ext cx="10216661" cy="6682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DENETİM RAPORU VE DENETİM GÖRÜŞÜNÜN OLUŞTURULMASI  </a:t>
            </a:r>
            <a:endParaRPr lang="tr-TR" b="1" dirty="0">
              <a:latin typeface="Arial" panose="020B0604020202020204" pitchFamily="34" charset="0"/>
              <a:cs typeface="Arial" panose="020B0604020202020204" pitchFamily="34" charset="0"/>
            </a:endParaRPr>
          </a:p>
        </p:txBody>
      </p:sp>
      <p:graphicFrame>
        <p:nvGraphicFramePr>
          <p:cNvPr id="5" name="Tablo 4"/>
          <p:cNvGraphicFramePr>
            <a:graphicFrameLocks noGrp="1"/>
          </p:cNvGraphicFramePr>
          <p:nvPr>
            <p:extLst>
              <p:ext uri="{D42A27DB-BD31-4B8C-83A1-F6EECF244321}">
                <p14:modId xmlns:p14="http://schemas.microsoft.com/office/powerpoint/2010/main" val="1337103875"/>
              </p:ext>
            </p:extLst>
          </p:nvPr>
        </p:nvGraphicFramePr>
        <p:xfrm>
          <a:off x="488887" y="1539088"/>
          <a:ext cx="11072389" cy="4595260"/>
        </p:xfrm>
        <a:graphic>
          <a:graphicData uri="http://schemas.openxmlformats.org/drawingml/2006/table">
            <a:tbl>
              <a:tblPr firstRow="1" firstCol="1" bandRow="1" bandCol="1">
                <a:tableStyleId>{5C22544A-7EE6-4342-B048-85BDC9FD1C3A}</a:tableStyleId>
              </a:tblPr>
              <a:tblGrid>
                <a:gridCol w="4277484">
                  <a:extLst>
                    <a:ext uri="{9D8B030D-6E8A-4147-A177-3AD203B41FA5}">
                      <a16:colId xmlns:a16="http://schemas.microsoft.com/office/drawing/2014/main" val="20000"/>
                    </a:ext>
                  </a:extLst>
                </a:gridCol>
                <a:gridCol w="3516568">
                  <a:extLst>
                    <a:ext uri="{9D8B030D-6E8A-4147-A177-3AD203B41FA5}">
                      <a16:colId xmlns:a16="http://schemas.microsoft.com/office/drawing/2014/main" val="20001"/>
                    </a:ext>
                  </a:extLst>
                </a:gridCol>
                <a:gridCol w="3278337">
                  <a:extLst>
                    <a:ext uri="{9D8B030D-6E8A-4147-A177-3AD203B41FA5}">
                      <a16:colId xmlns:a16="http://schemas.microsoft.com/office/drawing/2014/main" val="20002"/>
                    </a:ext>
                  </a:extLst>
                </a:gridCol>
              </a:tblGrid>
              <a:tr h="1142492">
                <a:tc rowSpan="2">
                  <a:txBody>
                    <a:bodyPr/>
                    <a:lstStyle/>
                    <a:p>
                      <a:pPr algn="just">
                        <a:lnSpc>
                          <a:spcPct val="115000"/>
                        </a:lnSpc>
                        <a:spcAft>
                          <a:spcPts val="0"/>
                        </a:spcAft>
                      </a:pPr>
                      <a:r>
                        <a:rPr lang="tr-TR" sz="1600" dirty="0">
                          <a:effectLst/>
                        </a:rPr>
                        <a:t> </a:t>
                      </a:r>
                    </a:p>
                    <a:p>
                      <a:pPr algn="just">
                        <a:lnSpc>
                          <a:spcPct val="115000"/>
                        </a:lnSpc>
                        <a:spcAft>
                          <a:spcPts val="0"/>
                        </a:spcAft>
                      </a:pPr>
                      <a:r>
                        <a:rPr lang="tr-TR" sz="1600" dirty="0">
                          <a:effectLst/>
                        </a:rPr>
                        <a:t> </a:t>
                      </a:r>
                      <a:r>
                        <a:rPr lang="tr-TR" sz="1600" dirty="0" smtClean="0">
                          <a:effectLst/>
                        </a:rPr>
                        <a:t>Olumlu </a:t>
                      </a:r>
                      <a:r>
                        <a:rPr lang="tr-TR" sz="1600" dirty="0">
                          <a:effectLst/>
                        </a:rPr>
                        <a:t>Görüş Dışında bir Görüş verilmesine neden Olan Hususun </a:t>
                      </a:r>
                      <a:r>
                        <a:rPr lang="tr-TR" sz="1600" dirty="0" smtClean="0">
                          <a:effectLst/>
                        </a:rPr>
                        <a:t>Niteliği</a:t>
                      </a:r>
                    </a:p>
                    <a:p>
                      <a:pPr algn="ctr">
                        <a:lnSpc>
                          <a:spcPct val="115000"/>
                        </a:lnSpc>
                        <a:spcBef>
                          <a:spcPts val="600"/>
                        </a:spcBef>
                        <a:spcAft>
                          <a:spcPts val="600"/>
                        </a:spcAft>
                      </a:pPr>
                      <a:endParaRPr lang="tr-TR" sz="1600" dirty="0">
                        <a:effectLst/>
                        <a:latin typeface="Times New Roman"/>
                        <a:ea typeface="Calibri"/>
                      </a:endParaRPr>
                    </a:p>
                  </a:txBody>
                  <a:tcPr marL="68580" marR="68580" marT="0" marB="0"/>
                </a:tc>
                <a:tc gridSpan="2">
                  <a:txBody>
                    <a:bodyPr/>
                    <a:lstStyle/>
                    <a:p>
                      <a:pPr algn="ctr">
                        <a:lnSpc>
                          <a:spcPct val="115000"/>
                        </a:lnSpc>
                        <a:spcBef>
                          <a:spcPts val="600"/>
                        </a:spcBef>
                        <a:spcAft>
                          <a:spcPts val="600"/>
                        </a:spcAft>
                      </a:pPr>
                      <a:r>
                        <a:rPr lang="tr-TR" sz="1600" dirty="0">
                          <a:effectLst/>
                        </a:rPr>
                        <a:t>Bu Hususun Finansal Tablolar Üzerindeki Etkilerinin veya Muhtemel Etkilerinin Yaygınlığına İlişkin Denetçinin </a:t>
                      </a:r>
                      <a:r>
                        <a:rPr lang="tr-TR" sz="1600" dirty="0" smtClean="0">
                          <a:effectLst/>
                        </a:rPr>
                        <a:t>Muhakemesi</a:t>
                      </a:r>
                    </a:p>
                    <a:p>
                      <a:pPr algn="ctr">
                        <a:lnSpc>
                          <a:spcPct val="115000"/>
                        </a:lnSpc>
                        <a:spcBef>
                          <a:spcPts val="600"/>
                        </a:spcBef>
                        <a:spcAft>
                          <a:spcPts val="600"/>
                        </a:spcAft>
                      </a:pPr>
                      <a:r>
                        <a:rPr lang="tr-TR" sz="1600" dirty="0" smtClean="0">
                          <a:effectLst/>
                          <a:latin typeface="Times New Roman"/>
                          <a:ea typeface="Calibri"/>
                        </a:rPr>
                        <a:t>(BDS-705)</a:t>
                      </a:r>
                      <a:endParaRPr lang="tr-TR" sz="1600" dirty="0">
                        <a:effectLst/>
                        <a:latin typeface="Times New Roman"/>
                        <a:ea typeface="Calibri"/>
                      </a:endParaRPr>
                    </a:p>
                  </a:txBody>
                  <a:tcPr marL="68580" marR="68580" marT="0" marB="0"/>
                </a:tc>
                <a:tc hMerge="1">
                  <a:txBody>
                    <a:bodyPr/>
                    <a:lstStyle/>
                    <a:p>
                      <a:endParaRPr lang="tr-TR"/>
                    </a:p>
                  </a:txBody>
                  <a:tcPr/>
                </a:tc>
                <a:extLst>
                  <a:ext uri="{0D108BD9-81ED-4DB2-BD59-A6C34878D82A}">
                    <a16:rowId xmlns:a16="http://schemas.microsoft.com/office/drawing/2014/main" val="10000"/>
                  </a:ext>
                </a:extLst>
              </a:tr>
              <a:tr h="901072">
                <a:tc vMerge="1">
                  <a:txBody>
                    <a:bodyPr/>
                    <a:lstStyle/>
                    <a:p>
                      <a:endParaRPr lang="tr-TR"/>
                    </a:p>
                  </a:txBody>
                  <a:tcPr/>
                </a:tc>
                <a:tc>
                  <a:txBody>
                    <a:bodyPr/>
                    <a:lstStyle/>
                    <a:p>
                      <a:pPr algn="l">
                        <a:lnSpc>
                          <a:spcPct val="115000"/>
                        </a:lnSpc>
                        <a:spcBef>
                          <a:spcPts val="600"/>
                        </a:spcBef>
                        <a:spcAft>
                          <a:spcPts val="600"/>
                        </a:spcAft>
                      </a:pPr>
                      <a:endParaRPr lang="tr-TR" sz="1600" b="1" kern="1200" dirty="0" smtClean="0">
                        <a:solidFill>
                          <a:schemeClr val="lt1"/>
                        </a:solidFill>
                        <a:effectLst/>
                        <a:latin typeface="+mn-lt"/>
                        <a:ea typeface="+mn-ea"/>
                        <a:cs typeface="+mn-cs"/>
                      </a:endParaRPr>
                    </a:p>
                    <a:p>
                      <a:pPr algn="l">
                        <a:lnSpc>
                          <a:spcPct val="115000"/>
                        </a:lnSpc>
                        <a:spcBef>
                          <a:spcPts val="600"/>
                        </a:spcBef>
                        <a:spcAft>
                          <a:spcPts val="600"/>
                        </a:spcAft>
                      </a:pPr>
                      <a:r>
                        <a:rPr lang="tr-TR" sz="1600" b="1" kern="1200" dirty="0" smtClean="0">
                          <a:solidFill>
                            <a:schemeClr val="lt1"/>
                          </a:solidFill>
                          <a:effectLst/>
                          <a:latin typeface="+mn-lt"/>
                          <a:ea typeface="+mn-ea"/>
                          <a:cs typeface="+mn-cs"/>
                        </a:rPr>
                        <a:t>Önemli </a:t>
                      </a:r>
                      <a:r>
                        <a:rPr lang="tr-TR" sz="1600" b="1" kern="1200" dirty="0">
                          <a:solidFill>
                            <a:schemeClr val="lt1"/>
                          </a:solidFill>
                          <a:effectLst/>
                          <a:latin typeface="+mn-lt"/>
                          <a:ea typeface="+mn-ea"/>
                          <a:cs typeface="+mn-cs"/>
                        </a:rPr>
                        <a:t>ancak Yaygın Değil</a:t>
                      </a:r>
                    </a:p>
                  </a:txBody>
                  <a:tcPr marL="68580" marR="68580" marT="0" marB="0">
                    <a:solidFill>
                      <a:schemeClr val="tx1">
                        <a:lumMod val="85000"/>
                        <a:lumOff val="15000"/>
                      </a:schemeClr>
                    </a:solidFill>
                  </a:tcPr>
                </a:tc>
                <a:tc>
                  <a:txBody>
                    <a:bodyPr/>
                    <a:lstStyle/>
                    <a:p>
                      <a:pPr algn="l">
                        <a:lnSpc>
                          <a:spcPct val="115000"/>
                        </a:lnSpc>
                        <a:spcBef>
                          <a:spcPts val="600"/>
                        </a:spcBef>
                        <a:spcAft>
                          <a:spcPts val="600"/>
                        </a:spcAft>
                      </a:pPr>
                      <a:endParaRPr lang="tr-TR" sz="1600" b="1" kern="1200" dirty="0" smtClean="0">
                        <a:solidFill>
                          <a:schemeClr val="lt1"/>
                        </a:solidFill>
                        <a:effectLst/>
                        <a:latin typeface="+mn-lt"/>
                        <a:ea typeface="+mn-ea"/>
                        <a:cs typeface="+mn-cs"/>
                      </a:endParaRPr>
                    </a:p>
                    <a:p>
                      <a:pPr algn="l">
                        <a:lnSpc>
                          <a:spcPct val="115000"/>
                        </a:lnSpc>
                        <a:spcBef>
                          <a:spcPts val="600"/>
                        </a:spcBef>
                        <a:spcAft>
                          <a:spcPts val="600"/>
                        </a:spcAft>
                      </a:pPr>
                      <a:r>
                        <a:rPr lang="tr-TR" sz="1600" b="1" kern="1200" dirty="0" smtClean="0">
                          <a:solidFill>
                            <a:schemeClr val="lt1"/>
                          </a:solidFill>
                          <a:effectLst/>
                          <a:latin typeface="+mn-lt"/>
                          <a:ea typeface="+mn-ea"/>
                          <a:cs typeface="+mn-cs"/>
                        </a:rPr>
                        <a:t>Önemli </a:t>
                      </a:r>
                      <a:r>
                        <a:rPr lang="tr-TR" sz="1600" b="1" kern="1200" dirty="0">
                          <a:solidFill>
                            <a:schemeClr val="lt1"/>
                          </a:solidFill>
                          <a:effectLst/>
                          <a:latin typeface="+mn-lt"/>
                          <a:ea typeface="+mn-ea"/>
                          <a:cs typeface="+mn-cs"/>
                        </a:rPr>
                        <a:t>ve Yaygın </a:t>
                      </a:r>
                    </a:p>
                  </a:txBody>
                  <a:tcPr marL="68580" marR="68580" marT="0" marB="0">
                    <a:solidFill>
                      <a:schemeClr val="tx1">
                        <a:lumMod val="85000"/>
                        <a:lumOff val="15000"/>
                      </a:schemeClr>
                    </a:solidFill>
                  </a:tcPr>
                </a:tc>
                <a:extLst>
                  <a:ext uri="{0D108BD9-81ED-4DB2-BD59-A6C34878D82A}">
                    <a16:rowId xmlns:a16="http://schemas.microsoft.com/office/drawing/2014/main" val="10001"/>
                  </a:ext>
                </a:extLst>
              </a:tr>
              <a:tr h="1089140">
                <a:tc>
                  <a:txBody>
                    <a:bodyPr/>
                    <a:lstStyle/>
                    <a:p>
                      <a:pPr algn="just">
                        <a:lnSpc>
                          <a:spcPct val="115000"/>
                        </a:lnSpc>
                        <a:spcAft>
                          <a:spcPts val="0"/>
                        </a:spcAft>
                      </a:pPr>
                      <a:r>
                        <a:rPr lang="tr-TR" sz="1600" dirty="0">
                          <a:effectLst/>
                        </a:rPr>
                        <a:t>Finansal tablolar “önemli yanlışlık” içermektedir.</a:t>
                      </a:r>
                      <a:endParaRPr lang="tr-TR" sz="1600" dirty="0">
                        <a:effectLst/>
                        <a:latin typeface="Times New Roman"/>
                        <a:ea typeface="Calibri"/>
                      </a:endParaRPr>
                    </a:p>
                  </a:txBody>
                  <a:tcPr marL="68580" marR="68580" marT="0" marB="0"/>
                </a:tc>
                <a:tc>
                  <a:txBody>
                    <a:bodyPr/>
                    <a:lstStyle/>
                    <a:p>
                      <a:pPr algn="ctr">
                        <a:lnSpc>
                          <a:spcPct val="115000"/>
                        </a:lnSpc>
                        <a:spcAft>
                          <a:spcPts val="0"/>
                        </a:spcAft>
                      </a:pPr>
                      <a:r>
                        <a:rPr lang="tr-TR" sz="2000" b="1" dirty="0">
                          <a:effectLst/>
                        </a:rPr>
                        <a:t>Sınırlı olumlu görüş </a:t>
                      </a:r>
                    </a:p>
                    <a:p>
                      <a:pPr algn="ctr">
                        <a:lnSpc>
                          <a:spcPct val="115000"/>
                        </a:lnSpc>
                        <a:spcAft>
                          <a:spcPts val="0"/>
                        </a:spcAft>
                      </a:pPr>
                      <a:r>
                        <a:rPr lang="tr-TR" sz="2000" b="1" dirty="0">
                          <a:effectLst/>
                        </a:rPr>
                        <a:t>(Şartlı görüş)</a:t>
                      </a:r>
                      <a:endParaRPr lang="tr-TR" sz="2000" b="1" dirty="0">
                        <a:effectLst/>
                        <a:latin typeface="Times New Roman"/>
                        <a:ea typeface="Calibri"/>
                      </a:endParaRPr>
                    </a:p>
                  </a:txBody>
                  <a:tcPr marL="68580" marR="68580" marT="0" marB="0"/>
                </a:tc>
                <a:tc>
                  <a:txBody>
                    <a:bodyPr/>
                    <a:lstStyle/>
                    <a:p>
                      <a:pPr algn="ctr">
                        <a:lnSpc>
                          <a:spcPct val="115000"/>
                        </a:lnSpc>
                        <a:spcAft>
                          <a:spcPts val="0"/>
                        </a:spcAft>
                      </a:pPr>
                      <a:endParaRPr lang="tr-TR" sz="2000" b="1" dirty="0" smtClean="0">
                        <a:effectLst/>
                      </a:endParaRPr>
                    </a:p>
                    <a:p>
                      <a:pPr algn="ctr">
                        <a:lnSpc>
                          <a:spcPct val="115000"/>
                        </a:lnSpc>
                        <a:spcAft>
                          <a:spcPts val="0"/>
                        </a:spcAft>
                      </a:pPr>
                      <a:r>
                        <a:rPr lang="tr-TR" sz="2000" b="1" dirty="0" smtClean="0">
                          <a:effectLst/>
                        </a:rPr>
                        <a:t>Olumsuz </a:t>
                      </a:r>
                      <a:r>
                        <a:rPr lang="tr-TR" sz="2000" b="1" dirty="0">
                          <a:effectLst/>
                        </a:rPr>
                        <a:t>görüş</a:t>
                      </a:r>
                    </a:p>
                    <a:p>
                      <a:pPr algn="ctr">
                        <a:lnSpc>
                          <a:spcPct val="115000"/>
                        </a:lnSpc>
                        <a:spcAft>
                          <a:spcPts val="0"/>
                        </a:spcAft>
                      </a:pPr>
                      <a:r>
                        <a:rPr lang="tr-TR" sz="2000" b="1" dirty="0">
                          <a:effectLst/>
                        </a:rPr>
                        <a:t> </a:t>
                      </a:r>
                      <a:endParaRPr lang="tr-TR" sz="2000" b="1" dirty="0">
                        <a:effectLst/>
                        <a:latin typeface="Times New Roman"/>
                        <a:ea typeface="Calibri"/>
                      </a:endParaRPr>
                    </a:p>
                  </a:txBody>
                  <a:tcPr marL="68580" marR="68580" marT="0" marB="0"/>
                </a:tc>
                <a:extLst>
                  <a:ext uri="{0D108BD9-81ED-4DB2-BD59-A6C34878D82A}">
                    <a16:rowId xmlns:a16="http://schemas.microsoft.com/office/drawing/2014/main" val="10002"/>
                  </a:ext>
                </a:extLst>
              </a:tr>
              <a:tr h="1462556">
                <a:tc>
                  <a:txBody>
                    <a:bodyPr/>
                    <a:lstStyle/>
                    <a:p>
                      <a:pPr algn="l">
                        <a:lnSpc>
                          <a:spcPct val="115000"/>
                        </a:lnSpc>
                        <a:spcAft>
                          <a:spcPts val="0"/>
                        </a:spcAft>
                      </a:pPr>
                      <a:endParaRPr lang="tr-TR" sz="1600" dirty="0" smtClean="0">
                        <a:effectLst/>
                      </a:endParaRPr>
                    </a:p>
                    <a:p>
                      <a:pPr algn="l">
                        <a:lnSpc>
                          <a:spcPct val="115000"/>
                        </a:lnSpc>
                        <a:spcAft>
                          <a:spcPts val="0"/>
                        </a:spcAft>
                      </a:pPr>
                      <a:r>
                        <a:rPr lang="tr-TR" sz="1600" dirty="0" smtClean="0">
                          <a:effectLst/>
                        </a:rPr>
                        <a:t>Yeterli </a:t>
                      </a:r>
                      <a:r>
                        <a:rPr lang="tr-TR" sz="1600" dirty="0">
                          <a:effectLst/>
                        </a:rPr>
                        <a:t>ve uygun denetim kanıtı elde edilememektedir.</a:t>
                      </a:r>
                      <a:endParaRPr lang="tr-TR" sz="1600" dirty="0">
                        <a:effectLst/>
                        <a:latin typeface="Times New Roman"/>
                        <a:ea typeface="Calibri"/>
                      </a:endParaRPr>
                    </a:p>
                  </a:txBody>
                  <a:tcPr marL="68580" marR="68580" marT="0" marB="0"/>
                </a:tc>
                <a:tc>
                  <a:txBody>
                    <a:bodyPr/>
                    <a:lstStyle/>
                    <a:p>
                      <a:pPr algn="ctr">
                        <a:lnSpc>
                          <a:spcPct val="115000"/>
                        </a:lnSpc>
                        <a:spcAft>
                          <a:spcPts val="0"/>
                        </a:spcAft>
                      </a:pPr>
                      <a:r>
                        <a:rPr lang="tr-TR" sz="2000" b="1" dirty="0">
                          <a:effectLst/>
                        </a:rPr>
                        <a:t>Sınırlı olumlu görüş </a:t>
                      </a:r>
                    </a:p>
                    <a:p>
                      <a:pPr algn="ctr">
                        <a:lnSpc>
                          <a:spcPct val="115000"/>
                        </a:lnSpc>
                        <a:spcAft>
                          <a:spcPts val="0"/>
                        </a:spcAft>
                      </a:pPr>
                      <a:r>
                        <a:rPr lang="tr-TR" sz="2000" b="1" dirty="0">
                          <a:effectLst/>
                        </a:rPr>
                        <a:t>(Şartlı görüş)</a:t>
                      </a:r>
                      <a:endParaRPr lang="tr-TR" sz="2000" b="1" dirty="0">
                        <a:effectLst/>
                        <a:latin typeface="Times New Roman"/>
                        <a:ea typeface="Calibri"/>
                      </a:endParaRPr>
                    </a:p>
                  </a:txBody>
                  <a:tcPr marL="68580" marR="68580" marT="0" marB="0"/>
                </a:tc>
                <a:tc>
                  <a:txBody>
                    <a:bodyPr/>
                    <a:lstStyle/>
                    <a:p>
                      <a:pPr algn="ctr">
                        <a:lnSpc>
                          <a:spcPct val="115000"/>
                        </a:lnSpc>
                        <a:spcAft>
                          <a:spcPts val="0"/>
                        </a:spcAft>
                      </a:pPr>
                      <a:r>
                        <a:rPr lang="tr-TR" sz="2000" b="1" dirty="0">
                          <a:effectLst/>
                        </a:rPr>
                        <a:t>Görüş vermekten kaçınma</a:t>
                      </a:r>
                    </a:p>
                    <a:p>
                      <a:pPr algn="ctr">
                        <a:lnSpc>
                          <a:spcPct val="115000"/>
                        </a:lnSpc>
                        <a:spcAft>
                          <a:spcPts val="0"/>
                        </a:spcAft>
                      </a:pPr>
                      <a:r>
                        <a:rPr lang="tr-TR" sz="2000" b="1" dirty="0">
                          <a:effectLst/>
                        </a:rPr>
                        <a:t> </a:t>
                      </a:r>
                      <a:endParaRPr lang="tr-TR" sz="2000" b="1" dirty="0">
                        <a:effectLst/>
                        <a:latin typeface="Times New Roman"/>
                        <a:ea typeface="Calibri"/>
                      </a:endParaRPr>
                    </a:p>
                  </a:txBody>
                  <a:tcPr marL="68580" marR="68580"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018884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6.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1000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4" name="İçerik Yer Tutucusu 3"/>
          <p:cNvSpPr>
            <a:spLocks noGrp="1"/>
          </p:cNvSpPr>
          <p:nvPr>
            <p:ph idx="1"/>
          </p:nvPr>
        </p:nvSpPr>
        <p:spPr>
          <a:xfrm>
            <a:off x="226337" y="1095469"/>
            <a:ext cx="11278275" cy="4815753"/>
          </a:xfrm>
        </p:spPr>
        <p:txBody>
          <a:bodyPr/>
          <a:lstStyle/>
          <a:p>
            <a:endParaRPr lang="tr-TR" dirty="0"/>
          </a:p>
          <a:p>
            <a:endParaRPr lang="tr-TR" dirty="0"/>
          </a:p>
        </p:txBody>
      </p:sp>
      <p:sp>
        <p:nvSpPr>
          <p:cNvPr id="9" name="Dikdörtgen 8"/>
          <p:cNvSpPr/>
          <p:nvPr/>
        </p:nvSpPr>
        <p:spPr>
          <a:xfrm>
            <a:off x="800100" y="263770"/>
            <a:ext cx="10216661" cy="6682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DENETİM RAPORU VE DENETİM GÖRÜŞÜNÜN OLUŞTURULMASI  </a:t>
            </a:r>
            <a:endParaRPr lang="tr-TR" b="1" dirty="0">
              <a:latin typeface="Arial" panose="020B0604020202020204" pitchFamily="34" charset="0"/>
              <a:cs typeface="Arial" panose="020B0604020202020204" pitchFamily="34" charset="0"/>
            </a:endParaRPr>
          </a:p>
        </p:txBody>
      </p:sp>
      <p:graphicFrame>
        <p:nvGraphicFramePr>
          <p:cNvPr id="2" name="Tablo 1"/>
          <p:cNvGraphicFramePr>
            <a:graphicFrameLocks noGrp="1"/>
          </p:cNvGraphicFramePr>
          <p:nvPr>
            <p:extLst>
              <p:ext uri="{D42A27DB-BD31-4B8C-83A1-F6EECF244321}">
                <p14:modId xmlns:p14="http://schemas.microsoft.com/office/powerpoint/2010/main" val="783816392"/>
              </p:ext>
            </p:extLst>
          </p:nvPr>
        </p:nvGraphicFramePr>
        <p:xfrm>
          <a:off x="398352" y="1213165"/>
          <a:ext cx="10683090" cy="5413763"/>
        </p:xfrm>
        <a:graphic>
          <a:graphicData uri="http://schemas.openxmlformats.org/drawingml/2006/table">
            <a:tbl>
              <a:tblPr firstRow="1" bandRow="1">
                <a:tableStyleId>{5C22544A-7EE6-4342-B048-85BDC9FD1C3A}</a:tableStyleId>
              </a:tblPr>
              <a:tblGrid>
                <a:gridCol w="3811509">
                  <a:extLst>
                    <a:ext uri="{9D8B030D-6E8A-4147-A177-3AD203B41FA5}">
                      <a16:colId xmlns:a16="http://schemas.microsoft.com/office/drawing/2014/main" val="20000"/>
                    </a:ext>
                  </a:extLst>
                </a:gridCol>
                <a:gridCol w="6871581">
                  <a:extLst>
                    <a:ext uri="{9D8B030D-6E8A-4147-A177-3AD203B41FA5}">
                      <a16:colId xmlns:a16="http://schemas.microsoft.com/office/drawing/2014/main" val="20001"/>
                    </a:ext>
                  </a:extLst>
                </a:gridCol>
              </a:tblGrid>
              <a:tr h="410986">
                <a:tc>
                  <a:txBody>
                    <a:bodyPr/>
                    <a:lstStyle/>
                    <a:p>
                      <a:r>
                        <a:rPr lang="tr-TR" dirty="0" smtClean="0"/>
                        <a:t>Görüş Türü</a:t>
                      </a:r>
                      <a:endParaRPr lang="tr-TR" dirty="0"/>
                    </a:p>
                  </a:txBody>
                  <a:tcPr/>
                </a:tc>
                <a:tc>
                  <a:txBody>
                    <a:bodyPr/>
                    <a:lstStyle/>
                    <a:p>
                      <a:r>
                        <a:rPr lang="tr-TR" dirty="0" smtClean="0"/>
                        <a:t>Örnek Rapor Formatları</a:t>
                      </a:r>
                      <a:endParaRPr lang="tr-TR" dirty="0"/>
                    </a:p>
                  </a:txBody>
                  <a:tcPr/>
                </a:tc>
                <a:extLst>
                  <a:ext uri="{0D108BD9-81ED-4DB2-BD59-A6C34878D82A}">
                    <a16:rowId xmlns:a16="http://schemas.microsoft.com/office/drawing/2014/main" val="10000"/>
                  </a:ext>
                </a:extLst>
              </a:tr>
              <a:tr h="657322">
                <a:tc>
                  <a:txBody>
                    <a:bodyPr/>
                    <a:lstStyle/>
                    <a:p>
                      <a:r>
                        <a:rPr lang="tr-TR" dirty="0" smtClean="0"/>
                        <a:t>Olumlu Görüş Raporu</a:t>
                      </a:r>
                      <a:endParaRPr lang="tr-TR"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b="1" dirty="0" smtClean="0"/>
                        <a:t>BDS-700</a:t>
                      </a:r>
                      <a:r>
                        <a:rPr lang="tr-TR" dirty="0" smtClean="0"/>
                        <a:t> </a:t>
                      </a:r>
                      <a:r>
                        <a:rPr lang="tr-TR" sz="1800" b="1" kern="1200" dirty="0" smtClean="0">
                          <a:solidFill>
                            <a:schemeClr val="dk1"/>
                          </a:solidFill>
                          <a:effectLst/>
                          <a:latin typeface="+mn-lt"/>
                          <a:ea typeface="+mn-ea"/>
                          <a:cs typeface="+mn-cs"/>
                        </a:rPr>
                        <a:t>Finansal Tablolara İlişkin Görüş Oluşturma Ve Raporlama</a:t>
                      </a:r>
                      <a:endParaRPr lang="tr-TR" dirty="0"/>
                    </a:p>
                  </a:txBody>
                  <a:tcPr/>
                </a:tc>
                <a:extLst>
                  <a:ext uri="{0D108BD9-81ED-4DB2-BD59-A6C34878D82A}">
                    <a16:rowId xmlns:a16="http://schemas.microsoft.com/office/drawing/2014/main" val="10001"/>
                  </a:ext>
                </a:extLst>
              </a:tr>
              <a:tr h="671007">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dirty="0" smtClean="0"/>
                        <a:t>Sınırlı Olumlu Görüş Raporu</a:t>
                      </a:r>
                      <a:endParaRPr lang="tr-TR"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800" b="1" i="1" kern="1200" dirty="0" smtClean="0">
                          <a:solidFill>
                            <a:schemeClr val="dk1"/>
                          </a:solidFill>
                          <a:effectLst/>
                          <a:latin typeface="+mn-lt"/>
                          <a:ea typeface="+mn-ea"/>
                          <a:cs typeface="+mn-cs"/>
                        </a:rPr>
                        <a:t>BDS-705  Bağımsız denetçi raporunda olumlu görüş dışında bir görüş verilmesi Standardı</a:t>
                      </a:r>
                    </a:p>
                  </a:txBody>
                  <a:tcPr/>
                </a:tc>
                <a:extLst>
                  <a:ext uri="{0D108BD9-81ED-4DB2-BD59-A6C34878D82A}">
                    <a16:rowId xmlns:a16="http://schemas.microsoft.com/office/drawing/2014/main" val="10002"/>
                  </a:ext>
                </a:extLst>
              </a:tr>
              <a:tr h="460676">
                <a:tc>
                  <a:txBody>
                    <a:bodyPr/>
                    <a:lstStyle/>
                    <a:p>
                      <a:r>
                        <a:rPr lang="tr-TR" dirty="0" smtClean="0"/>
                        <a:t>Görüş Vermekten Kaçınma R.</a:t>
                      </a:r>
                      <a:endParaRPr lang="tr-TR"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800" b="1" i="1" kern="1200" dirty="0" smtClean="0">
                          <a:solidFill>
                            <a:schemeClr val="dk1"/>
                          </a:solidFill>
                          <a:effectLst/>
                          <a:latin typeface="+mn-lt"/>
                          <a:ea typeface="+mn-ea"/>
                          <a:cs typeface="+mn-cs"/>
                        </a:rPr>
                        <a:t>BDS-705</a:t>
                      </a:r>
                      <a:endParaRPr lang="tr-TR" b="1" dirty="0"/>
                    </a:p>
                  </a:txBody>
                  <a:tcPr/>
                </a:tc>
                <a:extLst>
                  <a:ext uri="{0D108BD9-81ED-4DB2-BD59-A6C34878D82A}">
                    <a16:rowId xmlns:a16="http://schemas.microsoft.com/office/drawing/2014/main" val="10003"/>
                  </a:ext>
                </a:extLst>
              </a:tr>
              <a:tr h="464049">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dirty="0" smtClean="0"/>
                        <a:t>Olumsuz</a:t>
                      </a:r>
                      <a:r>
                        <a:rPr lang="tr-TR" baseline="0" dirty="0" smtClean="0"/>
                        <a:t> Görüş Raporu</a:t>
                      </a:r>
                      <a:endParaRPr lang="tr-TR"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800" b="1" i="1" kern="1200" dirty="0" smtClean="0">
                          <a:solidFill>
                            <a:schemeClr val="dk1"/>
                          </a:solidFill>
                          <a:effectLst/>
                          <a:latin typeface="+mn-lt"/>
                          <a:ea typeface="+mn-ea"/>
                          <a:cs typeface="+mn-cs"/>
                        </a:rPr>
                        <a:t>BDS-705</a:t>
                      </a:r>
                      <a:endParaRPr lang="tr-TR" b="1" dirty="0"/>
                    </a:p>
                  </a:txBody>
                  <a:tcPr/>
                </a:tc>
                <a:extLst>
                  <a:ext uri="{0D108BD9-81ED-4DB2-BD59-A6C34878D82A}">
                    <a16:rowId xmlns:a16="http://schemas.microsoft.com/office/drawing/2014/main" val="10004"/>
                  </a:ext>
                </a:extLst>
              </a:tr>
              <a:tr h="69479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800" b="0" kern="1200" dirty="0" smtClean="0">
                          <a:solidFill>
                            <a:schemeClr val="dk1"/>
                          </a:solidFill>
                          <a:effectLst/>
                          <a:latin typeface="+mn-lt"/>
                          <a:ea typeface="+mn-ea"/>
                          <a:cs typeface="+mn-cs"/>
                        </a:rPr>
                        <a:t>Mevzuattan Kaynaklanan Diğer Yükümlülüklere İlişkin Rapor</a:t>
                      </a:r>
                      <a:endParaRPr lang="tr-TR" dirty="0"/>
                    </a:p>
                  </a:txBody>
                  <a:tcPr/>
                </a:tc>
                <a:tc>
                  <a:txBody>
                    <a:bodyPr/>
                    <a:lstStyle/>
                    <a:p>
                      <a:r>
                        <a:rPr lang="tr-TR" b="1" dirty="0" smtClean="0"/>
                        <a:t>BDS-700,</a:t>
                      </a:r>
                      <a:r>
                        <a:rPr lang="tr-TR" b="1" baseline="0" dirty="0" smtClean="0"/>
                        <a:t> BDS 705</a:t>
                      </a:r>
                      <a:endParaRPr lang="tr-TR" b="1" dirty="0"/>
                    </a:p>
                  </a:txBody>
                  <a:tcPr/>
                </a:tc>
                <a:extLst>
                  <a:ext uri="{0D108BD9-81ED-4DB2-BD59-A6C34878D82A}">
                    <a16:rowId xmlns:a16="http://schemas.microsoft.com/office/drawing/2014/main" val="10005"/>
                  </a:ext>
                </a:extLst>
              </a:tr>
              <a:tr h="1027464">
                <a:tc>
                  <a:txBody>
                    <a:bodyPr/>
                    <a:lstStyle/>
                    <a:p>
                      <a:r>
                        <a:rPr lang="tr-TR" dirty="0" smtClean="0"/>
                        <a:t>Yönetim Kurulu Yıllık Faaliyet Raporu</a:t>
                      </a:r>
                      <a:endParaRPr lang="tr-TR"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b="1" dirty="0" smtClean="0"/>
                        <a:t>BDS-700</a:t>
                      </a:r>
                      <a:r>
                        <a:rPr lang="tr-TR" dirty="0" smtClean="0"/>
                        <a:t> </a:t>
                      </a:r>
                      <a:r>
                        <a:rPr lang="tr-TR" sz="1800" b="1" kern="1200" dirty="0" smtClean="0">
                          <a:solidFill>
                            <a:schemeClr val="dk1"/>
                          </a:solidFill>
                          <a:effectLst/>
                          <a:latin typeface="+mn-lt"/>
                          <a:ea typeface="+mn-ea"/>
                          <a:cs typeface="+mn-cs"/>
                        </a:rPr>
                        <a:t>Finansal Tablolara İlişkin Görüş Oluşturma Ve Raporlama</a:t>
                      </a:r>
                      <a:endParaRPr lang="tr-TR" dirty="0"/>
                    </a:p>
                  </a:txBody>
                  <a:tcPr/>
                </a:tc>
                <a:extLst>
                  <a:ext uri="{0D108BD9-81ED-4DB2-BD59-A6C34878D82A}">
                    <a16:rowId xmlns:a16="http://schemas.microsoft.com/office/drawing/2014/main" val="10006"/>
                  </a:ext>
                </a:extLst>
              </a:tr>
              <a:tr h="1027464">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800" b="0" i="1" kern="1200" dirty="0" smtClean="0">
                          <a:solidFill>
                            <a:schemeClr val="dk1"/>
                          </a:solidFill>
                          <a:effectLst/>
                          <a:latin typeface="+mn-lt"/>
                          <a:ea typeface="+mn-ea"/>
                          <a:cs typeface="+mn-cs"/>
                        </a:rPr>
                        <a:t>Rapora - dikkat çekilen hususlar ve diğer hususlar paragrafları ekleme</a:t>
                      </a:r>
                      <a:endParaRPr lang="tr-TR"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b="1" dirty="0" smtClean="0"/>
                        <a:t>706</a:t>
                      </a:r>
                      <a:r>
                        <a:rPr lang="tr-TR" dirty="0" smtClean="0"/>
                        <a:t>-</a:t>
                      </a:r>
                      <a:r>
                        <a:rPr lang="tr-TR" sz="1800" b="1" i="1" kern="1200" dirty="0" smtClean="0">
                          <a:solidFill>
                            <a:schemeClr val="dk1"/>
                          </a:solidFill>
                          <a:effectLst/>
                          <a:latin typeface="+mn-lt"/>
                          <a:ea typeface="+mn-ea"/>
                          <a:cs typeface="+mn-cs"/>
                        </a:rPr>
                        <a:t>Bağımsız denetçi raporunda yer alan dikkat çekilen hususlar ve diğer hususlar paragrafları</a:t>
                      </a:r>
                      <a:endParaRPr lang="tr-TR" dirty="0"/>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525204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7.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1000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9" name="Dikdörtgen 8"/>
          <p:cNvSpPr/>
          <p:nvPr/>
        </p:nvSpPr>
        <p:spPr>
          <a:xfrm>
            <a:off x="800100" y="263770"/>
            <a:ext cx="10216661" cy="6682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DENETİM RAPORUNUN YÖNETİM KURLUNA TESLİMİ VE BİLDİRİMİ</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470781" y="1557195"/>
            <a:ext cx="11033832" cy="4444561"/>
          </a:xfrm>
        </p:spPr>
        <p:txBody>
          <a:bodyPr>
            <a:normAutofit/>
          </a:bodyPr>
          <a:lstStyle/>
          <a:p>
            <a:r>
              <a:rPr lang="tr-TR" b="1" dirty="0" smtClean="0"/>
              <a:t>TTK Madde-402/7- </a:t>
            </a:r>
            <a:r>
              <a:rPr lang="tr-TR" dirty="0" smtClean="0"/>
              <a:t>Denetçi</a:t>
            </a:r>
            <a:r>
              <a:rPr lang="tr-TR" dirty="0"/>
              <a:t>, raporunu imzalar ve yönetim kuruluna sunar. </a:t>
            </a:r>
            <a:endParaRPr lang="tr-TR" dirty="0" smtClean="0"/>
          </a:p>
          <a:p>
            <a:r>
              <a:rPr lang="tr-TR" b="1" dirty="0" smtClean="0"/>
              <a:t>Madde-407/2 (Genel Kurul) </a:t>
            </a:r>
            <a:r>
              <a:rPr lang="tr-TR" dirty="0" smtClean="0"/>
              <a:t>…… </a:t>
            </a:r>
            <a:r>
              <a:rPr lang="tr-TR" dirty="0"/>
              <a:t>en az bir yönetim kurulu üyesinin genel kurul toplantısında hazır bulunmaları şarttır. </a:t>
            </a:r>
            <a:r>
              <a:rPr lang="tr-TR" dirty="0" smtClean="0"/>
              <a:t>….. </a:t>
            </a:r>
            <a:r>
              <a:rPr lang="tr-TR" dirty="0"/>
              <a:t>Denetçi </a:t>
            </a:r>
            <a:r>
              <a:rPr lang="tr-TR" dirty="0" smtClean="0"/>
              <a:t> </a:t>
            </a:r>
            <a:r>
              <a:rPr lang="tr-TR" dirty="0"/>
              <a:t>genel kurulda hazır bulunur. Üyeler ve denetçiler görüş bildirebilirler. </a:t>
            </a:r>
            <a:endParaRPr lang="tr-TR" dirty="0" smtClean="0"/>
          </a:p>
          <a:p>
            <a:r>
              <a:rPr lang="tr-TR" b="1" dirty="0" err="1" smtClean="0"/>
              <a:t>Bağ.Den.Yön</a:t>
            </a:r>
            <a:r>
              <a:rPr lang="tr-TR" b="1" dirty="0" smtClean="0"/>
              <a:t>. Md.34/b (Bildirimler) </a:t>
            </a:r>
            <a:r>
              <a:rPr lang="tr-TR" dirty="0" smtClean="0"/>
              <a:t>…denetim raporları, </a:t>
            </a:r>
            <a:r>
              <a:rPr lang="tr-TR" dirty="0"/>
              <a:t>imza tarihinden </a:t>
            </a:r>
            <a:r>
              <a:rPr lang="tr-TR" dirty="0" smtClean="0"/>
              <a:t>itibaren </a:t>
            </a:r>
            <a:r>
              <a:rPr lang="tr-TR" dirty="0"/>
              <a:t>en geç 30 gün </a:t>
            </a:r>
            <a:r>
              <a:rPr lang="tr-TR" dirty="0" smtClean="0"/>
              <a:t>içinde </a:t>
            </a:r>
            <a:r>
              <a:rPr lang="tr-TR" dirty="0" err="1" smtClean="0"/>
              <a:t>KGK’ya</a:t>
            </a:r>
            <a:r>
              <a:rPr lang="tr-TR" dirty="0" smtClean="0"/>
              <a:t> bildirilir.</a:t>
            </a:r>
            <a:endParaRPr lang="tr-TR" dirty="0"/>
          </a:p>
          <a:p>
            <a:r>
              <a:rPr lang="tr-TR" b="1" dirty="0" smtClean="0">
                <a:solidFill>
                  <a:srgbClr val="FF0000"/>
                </a:solidFill>
              </a:rPr>
              <a:t>DENETÇİ RAPORUNUN YÖNETİM KURULUNA TESLİMİ VE KGK’YA BİLDİRİMİ </a:t>
            </a:r>
            <a:endParaRPr lang="tr-TR" b="1" dirty="0">
              <a:solidFill>
                <a:srgbClr val="FF0000"/>
              </a:solidFill>
            </a:endParaRPr>
          </a:p>
          <a:p>
            <a:endParaRPr lang="tr-TR" dirty="0"/>
          </a:p>
          <a:p>
            <a:endParaRPr lang="tr-TR" dirty="0"/>
          </a:p>
        </p:txBody>
      </p:sp>
      <p:graphicFrame>
        <p:nvGraphicFramePr>
          <p:cNvPr id="7" name="Diyagram 6"/>
          <p:cNvGraphicFramePr/>
          <p:nvPr>
            <p:extLst>
              <p:ext uri="{D42A27DB-BD31-4B8C-83A1-F6EECF244321}">
                <p14:modId xmlns:p14="http://schemas.microsoft.com/office/powerpoint/2010/main" val="565112034"/>
              </p:ext>
            </p:extLst>
          </p:nvPr>
        </p:nvGraphicFramePr>
        <p:xfrm>
          <a:off x="1783533" y="4200809"/>
          <a:ext cx="8439842" cy="23629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Diyagram 3"/>
          <p:cNvGraphicFramePr/>
          <p:nvPr>
            <p:extLst>
              <p:ext uri="{D42A27DB-BD31-4B8C-83A1-F6EECF244321}">
                <p14:modId xmlns:p14="http://schemas.microsoft.com/office/powerpoint/2010/main" val="3018756327"/>
              </p:ext>
            </p:extLst>
          </p:nvPr>
        </p:nvGraphicFramePr>
        <p:xfrm>
          <a:off x="334979" y="4363771"/>
          <a:ext cx="2064190" cy="199176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866996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Graphic spid="7" grpId="0">
        <p:bldAsOne/>
      </p:bldGraphic>
      <p:bldGraphic spid="4" grpId="0">
        <p:bldAsOne/>
      </p:bldGraphic>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457200" lvl="1" indent="0">
              <a:buNone/>
            </a:pPr>
            <a:r>
              <a:rPr lang="tr-TR" sz="6600" b="1" dirty="0" smtClean="0">
                <a:solidFill>
                  <a:srgbClr val="FF0000"/>
                </a:solidFill>
              </a:rPr>
              <a:t>TEŞEKKÜRLER…</a:t>
            </a:r>
            <a:endParaRPr lang="tr-TR" sz="6600" b="1" dirty="0">
              <a:solidFill>
                <a:srgbClr val="FF0000"/>
              </a:solidFill>
            </a:endParaRPr>
          </a:p>
        </p:txBody>
      </p:sp>
    </p:spTree>
    <p:extLst>
      <p:ext uri="{BB962C8B-B14F-4D97-AF65-F5344CB8AC3E}">
        <p14:creationId xmlns:p14="http://schemas.microsoft.com/office/powerpoint/2010/main" val="36318181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Unvan 1"/>
          <p:cNvSpPr>
            <a:spLocks noGrp="1"/>
          </p:cNvSpPr>
          <p:nvPr>
            <p:ph type="title"/>
          </p:nvPr>
        </p:nvSpPr>
        <p:spPr>
          <a:xfrm>
            <a:off x="1345223" y="140678"/>
            <a:ext cx="10159390" cy="1090246"/>
          </a:xfrm>
        </p:spPr>
        <p:txBody>
          <a:bodyPr>
            <a:noAutofit/>
          </a:bodyPr>
          <a:lstStyle/>
          <a:p>
            <a:pPr algn="ctr"/>
            <a:r>
              <a:rPr lang="tr-TR" sz="2800" b="1" dirty="0" smtClean="0">
                <a:solidFill>
                  <a:srgbClr val="FF0000"/>
                </a:solidFill>
              </a:rPr>
              <a:t>Türkiye Muhasebe Standartlarının </a:t>
            </a:r>
            <a:r>
              <a:rPr lang="tr-TR" sz="2800" b="1" dirty="0">
                <a:solidFill>
                  <a:srgbClr val="FF0000"/>
                </a:solidFill>
              </a:rPr>
              <a:t>Y</a:t>
            </a:r>
            <a:r>
              <a:rPr lang="tr-TR" sz="2800" b="1" dirty="0" smtClean="0">
                <a:solidFill>
                  <a:srgbClr val="FF0000"/>
                </a:solidFill>
              </a:rPr>
              <a:t>ayımlanması ve Uygulanmasında </a:t>
            </a:r>
            <a:br>
              <a:rPr lang="tr-TR" sz="2800" b="1" dirty="0" smtClean="0">
                <a:solidFill>
                  <a:srgbClr val="FF0000"/>
                </a:solidFill>
              </a:rPr>
            </a:br>
            <a:r>
              <a:rPr lang="tr-TR" sz="2800" b="1" dirty="0" smtClean="0">
                <a:solidFill>
                  <a:srgbClr val="FF0000"/>
                </a:solidFill>
              </a:rPr>
              <a:t>Kamu Gözetimi Kurumunun Yetkisi</a:t>
            </a:r>
            <a:endParaRPr lang="tr-TR" sz="2800" b="1" dirty="0">
              <a:solidFill>
                <a:srgbClr val="FF0000"/>
              </a:solidFill>
            </a:endParaRPr>
          </a:p>
        </p:txBody>
      </p:sp>
      <p:sp>
        <p:nvSpPr>
          <p:cNvPr id="3" name="İçerik Yer Tutucusu 2"/>
          <p:cNvSpPr>
            <a:spLocks noGrp="1"/>
          </p:cNvSpPr>
          <p:nvPr>
            <p:ph idx="1"/>
          </p:nvPr>
        </p:nvSpPr>
        <p:spPr>
          <a:xfrm>
            <a:off x="539015" y="1838424"/>
            <a:ext cx="10965599" cy="4184307"/>
          </a:xfrm>
        </p:spPr>
        <p:txBody>
          <a:bodyPr>
            <a:normAutofit/>
          </a:bodyPr>
          <a:lstStyle/>
          <a:p>
            <a:r>
              <a:rPr lang="tr-TR" b="1" dirty="0" smtClean="0"/>
              <a:t>KAMU </a:t>
            </a:r>
            <a:r>
              <a:rPr lang="tr-TR" b="1" dirty="0"/>
              <a:t>GÖZETİMİ,  MUHASEBE VE DENETİM STANDARTLARI KURUMUNUN TEŞKİLAT VE GÖREVLERİ HAKKINDA </a:t>
            </a:r>
            <a:r>
              <a:rPr lang="tr-TR" b="1" dirty="0" smtClean="0"/>
              <a:t>KANUN </a:t>
            </a:r>
            <a:r>
              <a:rPr lang="tr-TR" b="1" dirty="0"/>
              <a:t>HÜKMÜNDE KARARNAME </a:t>
            </a:r>
            <a:r>
              <a:rPr lang="tr-TR" b="1" dirty="0" smtClean="0"/>
              <a:t>(660 Sayılı KHK)</a:t>
            </a:r>
            <a:endParaRPr lang="tr-TR" dirty="0"/>
          </a:p>
          <a:p>
            <a:pPr marL="0" indent="0">
              <a:buNone/>
            </a:pPr>
            <a:r>
              <a:rPr lang="tr-TR" dirty="0">
                <a:latin typeface="Arial" panose="020B0604020202020204" pitchFamily="34" charset="0"/>
                <a:cs typeface="Arial" panose="020B0604020202020204" pitchFamily="34" charset="0"/>
              </a:rPr>
              <a:t/>
            </a:r>
            <a:br>
              <a:rPr lang="tr-TR" dirty="0">
                <a:latin typeface="Arial" panose="020B0604020202020204" pitchFamily="34" charset="0"/>
                <a:cs typeface="Arial" panose="020B0604020202020204" pitchFamily="34" charset="0"/>
              </a:rPr>
            </a:br>
            <a:r>
              <a:rPr lang="tr-TR" b="1" dirty="0" smtClean="0"/>
              <a:t> 	MADDE </a:t>
            </a:r>
            <a:r>
              <a:rPr lang="tr-TR" b="1" dirty="0"/>
              <a:t>9 ‒ </a:t>
            </a:r>
            <a:r>
              <a:rPr lang="tr-TR" dirty="0"/>
              <a:t>(1) Kurulun görev ve yetkileri şunlardır: </a:t>
            </a:r>
            <a:endParaRPr lang="tr-TR" dirty="0" smtClean="0"/>
          </a:p>
          <a:p>
            <a:pPr marL="0" indent="0">
              <a:buNone/>
            </a:pPr>
            <a:r>
              <a:rPr lang="tr-TR" dirty="0" smtClean="0"/>
              <a:t>	a</a:t>
            </a:r>
            <a:r>
              <a:rPr lang="tr-TR" dirty="0"/>
              <a:t>) </a:t>
            </a:r>
            <a:r>
              <a:rPr lang="tr-TR" dirty="0" smtClean="0"/>
              <a:t>……</a:t>
            </a:r>
            <a:r>
              <a:rPr lang="tr-TR" b="1" dirty="0">
                <a:solidFill>
                  <a:srgbClr val="FF0000"/>
                </a:solidFill>
              </a:rPr>
              <a:t>uluslararası standartlarla uyumlu Türkiye Muhasebe Standartlarını oluşturmak </a:t>
            </a:r>
            <a:r>
              <a:rPr lang="tr-TR" dirty="0"/>
              <a:t>ve yayımlamak.</a:t>
            </a:r>
          </a:p>
          <a:p>
            <a:pPr marL="0" indent="0">
              <a:buNone/>
            </a:pPr>
            <a:r>
              <a:rPr lang="tr-TR" dirty="0" smtClean="0"/>
              <a:t>	b</a:t>
            </a:r>
            <a:r>
              <a:rPr lang="tr-TR" dirty="0"/>
              <a:t>) Türkiye Muhasebe Standartlarının uygulamasına yönelik </a:t>
            </a:r>
            <a:r>
              <a:rPr lang="tr-TR" b="1" dirty="0">
                <a:solidFill>
                  <a:srgbClr val="FF0000"/>
                </a:solidFill>
              </a:rPr>
              <a:t>ikincil düzenlemeleri yapmak </a:t>
            </a:r>
            <a:r>
              <a:rPr lang="tr-TR" dirty="0" smtClean="0"/>
              <a:t>…</a:t>
            </a:r>
            <a:endParaRPr lang="tr-TR" dirty="0"/>
          </a:p>
          <a:p>
            <a:pPr marL="0" indent="0">
              <a:buNone/>
            </a:pPr>
            <a:endParaRPr lang="tr-TR" dirty="0"/>
          </a:p>
          <a:p>
            <a:r>
              <a:rPr lang="tr-TR" b="1" dirty="0"/>
              <a:t>MADDE 26 ‒ </a:t>
            </a:r>
            <a:r>
              <a:rPr lang="tr-TR" dirty="0" smtClean="0"/>
              <a:t>(</a:t>
            </a:r>
            <a:r>
              <a:rPr lang="tr-TR" dirty="0"/>
              <a:t>2) Kurul, değişik işletme büyüklükleri, sektörler ve kâr amacı gütmeyen kuruluşlar için </a:t>
            </a:r>
            <a:r>
              <a:rPr lang="tr-TR" b="1" dirty="0">
                <a:solidFill>
                  <a:srgbClr val="FF0000"/>
                </a:solidFill>
              </a:rPr>
              <a:t>9 uncu madde uyarınca belirlenen standartlardan farklı düzenlemeler yapmaya</a:t>
            </a:r>
            <a:r>
              <a:rPr lang="tr-TR" dirty="0"/>
              <a:t>, bağımsız denetimin kapsamını ve içeriğini belirlemeye </a:t>
            </a:r>
            <a:r>
              <a:rPr lang="tr-TR" b="1" dirty="0">
                <a:solidFill>
                  <a:srgbClr val="FF0000"/>
                </a:solidFill>
              </a:rPr>
              <a:t>yetkilidir. Bu düzenlemeler, ilgili standartların </a:t>
            </a:r>
            <a:r>
              <a:rPr lang="tr-TR" b="1" dirty="0" err="1">
                <a:solidFill>
                  <a:srgbClr val="FF0000"/>
                </a:solidFill>
              </a:rPr>
              <a:t>cüz’ü</a:t>
            </a:r>
            <a:r>
              <a:rPr lang="tr-TR" b="1" dirty="0">
                <a:solidFill>
                  <a:srgbClr val="FF0000"/>
                </a:solidFill>
              </a:rPr>
              <a:t> addolunur.</a:t>
            </a:r>
          </a:p>
          <a:p>
            <a:pPr>
              <a:buFont typeface="Wingdings" panose="05000000000000000000" pitchFamily="2" charset="2"/>
              <a:buChar char="ü"/>
            </a:pPr>
            <a:endParaRPr lang="tr-TR" dirty="0"/>
          </a:p>
        </p:txBody>
      </p:sp>
    </p:spTree>
    <p:extLst>
      <p:ext uri="{BB962C8B-B14F-4D97-AF65-F5344CB8AC3E}">
        <p14:creationId xmlns:p14="http://schemas.microsoft.com/office/powerpoint/2010/main" val="601322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Unvan 1"/>
          <p:cNvSpPr>
            <a:spLocks noGrp="1"/>
          </p:cNvSpPr>
          <p:nvPr>
            <p:ph type="title"/>
          </p:nvPr>
        </p:nvSpPr>
        <p:spPr>
          <a:xfrm>
            <a:off x="1345223" y="140678"/>
            <a:ext cx="10159390" cy="1090246"/>
          </a:xfrm>
        </p:spPr>
        <p:txBody>
          <a:bodyPr>
            <a:noAutofit/>
          </a:bodyPr>
          <a:lstStyle/>
          <a:p>
            <a:pPr algn="ctr"/>
            <a:r>
              <a:rPr lang="tr-TR" sz="2800" b="1" dirty="0" smtClean="0">
                <a:solidFill>
                  <a:srgbClr val="FF0000"/>
                </a:solidFill>
              </a:rPr>
              <a:t>6102 sayılı </a:t>
            </a:r>
            <a:r>
              <a:rPr lang="tr-TR" sz="2800" b="1" dirty="0" err="1" smtClean="0">
                <a:solidFill>
                  <a:srgbClr val="FF0000"/>
                </a:solidFill>
              </a:rPr>
              <a:t>TTK’ya</a:t>
            </a:r>
            <a:r>
              <a:rPr lang="tr-TR" sz="2800" b="1" dirty="0" smtClean="0">
                <a:solidFill>
                  <a:srgbClr val="FF0000"/>
                </a:solidFill>
              </a:rPr>
              <a:t> göre </a:t>
            </a:r>
            <a:r>
              <a:rPr lang="tr-TR" sz="2800" b="1" dirty="0" err="1" smtClean="0">
                <a:solidFill>
                  <a:srgbClr val="FF0000"/>
                </a:solidFill>
              </a:rPr>
              <a:t>KGK’nın</a:t>
            </a:r>
            <a:r>
              <a:rPr lang="tr-TR" sz="2800" b="1" dirty="0" smtClean="0">
                <a:solidFill>
                  <a:srgbClr val="FF0000"/>
                </a:solidFill>
              </a:rPr>
              <a:t> Yetkisi</a:t>
            </a:r>
            <a:endParaRPr lang="tr-TR" sz="2800" b="1" dirty="0">
              <a:solidFill>
                <a:srgbClr val="FF0000"/>
              </a:solidFill>
            </a:endParaRPr>
          </a:p>
        </p:txBody>
      </p:sp>
      <p:sp>
        <p:nvSpPr>
          <p:cNvPr id="3" name="İçerik Yer Tutucusu 2"/>
          <p:cNvSpPr>
            <a:spLocks noGrp="1"/>
          </p:cNvSpPr>
          <p:nvPr>
            <p:ph idx="1"/>
          </p:nvPr>
        </p:nvSpPr>
        <p:spPr>
          <a:xfrm>
            <a:off x="519764" y="1020277"/>
            <a:ext cx="10984850" cy="5419023"/>
          </a:xfrm>
        </p:spPr>
        <p:txBody>
          <a:bodyPr>
            <a:normAutofit/>
          </a:bodyPr>
          <a:lstStyle/>
          <a:p>
            <a:r>
              <a:rPr lang="tr-TR" b="1" dirty="0" smtClean="0"/>
              <a:t>MADDE 88– </a:t>
            </a:r>
            <a:r>
              <a:rPr lang="tr-TR" b="1" dirty="0"/>
              <a:t>Kamu Gözetimi, Muhasebe ve Denetim Standartları Kurumunun yetkisi </a:t>
            </a:r>
            <a:endParaRPr lang="tr-TR" dirty="0"/>
          </a:p>
          <a:p>
            <a:pPr marL="0" indent="0">
              <a:buNone/>
            </a:pPr>
            <a:r>
              <a:rPr lang="tr-TR" b="1" dirty="0" smtClean="0"/>
              <a:t> </a:t>
            </a:r>
          </a:p>
          <a:p>
            <a:pPr algn="just"/>
            <a:r>
              <a:rPr lang="tr-TR" b="1" dirty="0" smtClean="0"/>
              <a:t> </a:t>
            </a:r>
            <a:r>
              <a:rPr lang="tr-TR" dirty="0" smtClean="0"/>
              <a:t>(</a:t>
            </a:r>
            <a:r>
              <a:rPr lang="tr-TR" dirty="0"/>
              <a:t>1) 64 ilâ 88 inci madde hükümlerine tabi gerçek ve tüzel kişiler münferit ve konsolide finansal tablolarını düzenlerken, </a:t>
            </a:r>
            <a:r>
              <a:rPr lang="tr-TR" b="1" dirty="0" smtClean="0">
                <a:solidFill>
                  <a:srgbClr val="FF0000"/>
                </a:solidFill>
              </a:rPr>
              <a:t>KGK tarafından </a:t>
            </a:r>
            <a:r>
              <a:rPr lang="tr-TR" b="1" dirty="0">
                <a:solidFill>
                  <a:srgbClr val="FF0000"/>
                </a:solidFill>
              </a:rPr>
              <a:t>yayımlanan, Türkiye Muhasebe Standartlarına</a:t>
            </a:r>
            <a:r>
              <a:rPr lang="tr-TR" dirty="0"/>
              <a:t>, </a:t>
            </a:r>
            <a:r>
              <a:rPr lang="tr-TR" dirty="0" smtClean="0"/>
              <a:t>…..ve </a:t>
            </a:r>
            <a:r>
              <a:rPr lang="tr-TR" dirty="0"/>
              <a:t>bunların ayrılmaz parçası olan yorumlara </a:t>
            </a:r>
            <a:r>
              <a:rPr lang="tr-TR" b="1" dirty="0">
                <a:solidFill>
                  <a:srgbClr val="FF0000"/>
                </a:solidFill>
              </a:rPr>
              <a:t>uymak ve bunları uygulamak zorundadır</a:t>
            </a:r>
            <a:r>
              <a:rPr lang="tr-TR" dirty="0"/>
              <a:t>. </a:t>
            </a:r>
            <a:endParaRPr lang="tr-TR" dirty="0" smtClean="0"/>
          </a:p>
          <a:p>
            <a:pPr marL="0" indent="0" algn="just">
              <a:buNone/>
            </a:pPr>
            <a:endParaRPr lang="tr-TR" dirty="0"/>
          </a:p>
          <a:p>
            <a:pPr algn="just"/>
            <a:r>
              <a:rPr lang="tr-TR" dirty="0"/>
              <a:t>(3) KGK, değişik işletme büyüklükleri, sektörler ve kâr amacı gütmeyen kuruluşlar için özel ve </a:t>
            </a:r>
            <a:r>
              <a:rPr lang="tr-TR" b="1" dirty="0">
                <a:solidFill>
                  <a:srgbClr val="FF0000"/>
                </a:solidFill>
              </a:rPr>
              <a:t>istisnai standartlar koymaya ve farklı düzenlemeler yapmaya yetkilidir.</a:t>
            </a:r>
            <a:r>
              <a:rPr lang="tr-TR" dirty="0"/>
              <a:t> </a:t>
            </a:r>
            <a:r>
              <a:rPr lang="tr-TR" b="1" dirty="0">
                <a:solidFill>
                  <a:srgbClr val="FF0000"/>
                </a:solidFill>
              </a:rPr>
              <a:t>Bu standart ve düzenlemeler, Türkiye Muhasebe Standartlarının </a:t>
            </a:r>
            <a:r>
              <a:rPr lang="tr-TR" b="1" dirty="0" err="1">
                <a:solidFill>
                  <a:srgbClr val="FF0000"/>
                </a:solidFill>
              </a:rPr>
              <a:t>cüz’ü</a:t>
            </a:r>
            <a:r>
              <a:rPr lang="tr-TR" b="1" dirty="0">
                <a:solidFill>
                  <a:srgbClr val="FF0000"/>
                </a:solidFill>
              </a:rPr>
              <a:t> </a:t>
            </a:r>
            <a:r>
              <a:rPr lang="tr-TR" b="1" dirty="0" smtClean="0">
                <a:solidFill>
                  <a:srgbClr val="FF0000"/>
                </a:solidFill>
              </a:rPr>
              <a:t>addolunur.</a:t>
            </a:r>
          </a:p>
          <a:p>
            <a:pPr marL="0" indent="0" algn="just">
              <a:buNone/>
            </a:pPr>
            <a:endParaRPr lang="tr-TR" b="1" dirty="0" smtClean="0">
              <a:solidFill>
                <a:srgbClr val="FF0000"/>
              </a:solidFill>
            </a:endParaRPr>
          </a:p>
          <a:p>
            <a:pPr algn="just"/>
            <a:r>
              <a:rPr lang="tr-TR" b="1" dirty="0" smtClean="0">
                <a:solidFill>
                  <a:schemeClr val="tx1"/>
                </a:solidFill>
              </a:rPr>
              <a:t>TTK Geçici Madde 1/4 </a:t>
            </a:r>
            <a:r>
              <a:rPr lang="tr-TR" dirty="0" smtClean="0">
                <a:solidFill>
                  <a:schemeClr val="tx1"/>
                </a:solidFill>
              </a:rPr>
              <a:t> </a:t>
            </a:r>
            <a:r>
              <a:rPr lang="tr-TR" dirty="0"/>
              <a:t>Kamu Gözetimi, Muhasebe ve Denetim Standartları Kurumu, değişik işletme büyüklükleri, sektörler ve kâr amacı gütmeyen kuruluşlar itibarıyla </a:t>
            </a:r>
            <a:r>
              <a:rPr lang="tr-TR" b="1" dirty="0">
                <a:solidFill>
                  <a:srgbClr val="FF0000"/>
                </a:solidFill>
              </a:rPr>
              <a:t>Türkiye Muhasebe Standartlarından muaf olacakları tespit etmeye veya bunlar için ayrı düzenlemeler yapmaya yetkilidir.</a:t>
            </a:r>
          </a:p>
          <a:p>
            <a:pPr algn="just"/>
            <a:endParaRPr lang="tr-TR" dirty="0" smtClean="0"/>
          </a:p>
        </p:txBody>
      </p:sp>
    </p:spTree>
    <p:extLst>
      <p:ext uri="{BB962C8B-B14F-4D97-AF65-F5344CB8AC3E}">
        <p14:creationId xmlns:p14="http://schemas.microsoft.com/office/powerpoint/2010/main" val="922010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Unvan 1"/>
          <p:cNvSpPr>
            <a:spLocks noGrp="1"/>
          </p:cNvSpPr>
          <p:nvPr>
            <p:ph type="title"/>
          </p:nvPr>
        </p:nvSpPr>
        <p:spPr>
          <a:xfrm>
            <a:off x="1695449" y="333376"/>
            <a:ext cx="9809163" cy="952500"/>
          </a:xfrm>
        </p:spPr>
        <p:txBody>
          <a:bodyPr>
            <a:normAutofit/>
          </a:bodyPr>
          <a:lstStyle/>
          <a:p>
            <a:r>
              <a:rPr lang="tr-TR" dirty="0" smtClean="0"/>
              <a:t>.</a:t>
            </a:r>
            <a:endParaRPr lang="tr-TR" dirty="0"/>
          </a:p>
        </p:txBody>
      </p:sp>
      <p:sp>
        <p:nvSpPr>
          <p:cNvPr id="4" name="Dikdörtgen 3"/>
          <p:cNvSpPr/>
          <p:nvPr/>
        </p:nvSpPr>
        <p:spPr>
          <a:xfrm>
            <a:off x="1733549" y="200028"/>
            <a:ext cx="9732962" cy="647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MALİYE BAKANLIĞINA VERİLECEK FİNANSAL TABLOLAR</a:t>
            </a:r>
            <a:endParaRPr lang="tr-TR" b="1" dirty="0">
              <a:latin typeface="Arial" panose="020B0604020202020204" pitchFamily="34" charset="0"/>
              <a:cs typeface="Arial" panose="020B0604020202020204" pitchFamily="34" charset="0"/>
            </a:endParaRPr>
          </a:p>
        </p:txBody>
      </p:sp>
      <p:sp>
        <p:nvSpPr>
          <p:cNvPr id="5" name="Dikdörtgen 4"/>
          <p:cNvSpPr/>
          <p:nvPr/>
        </p:nvSpPr>
        <p:spPr>
          <a:xfrm>
            <a:off x="710224" y="1681541"/>
            <a:ext cx="1657349" cy="12858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Vergi Uygulamaları</a:t>
            </a:r>
            <a:endParaRPr lang="tr-TR" dirty="0"/>
          </a:p>
        </p:txBody>
      </p:sp>
      <p:sp>
        <p:nvSpPr>
          <p:cNvPr id="7" name="Sağ Ok 6"/>
          <p:cNvSpPr/>
          <p:nvPr/>
        </p:nvSpPr>
        <p:spPr>
          <a:xfrm>
            <a:off x="2367573" y="2392851"/>
            <a:ext cx="1058862" cy="1333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Oval 7"/>
          <p:cNvSpPr/>
          <p:nvPr/>
        </p:nvSpPr>
        <p:spPr>
          <a:xfrm>
            <a:off x="3440112" y="1681164"/>
            <a:ext cx="1951037" cy="14763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1 Seri </a:t>
            </a:r>
            <a:r>
              <a:rPr lang="tr-TR" dirty="0" err="1" smtClean="0"/>
              <a:t>Nolu</a:t>
            </a:r>
            <a:r>
              <a:rPr lang="tr-TR" dirty="0" smtClean="0"/>
              <a:t> M.S.U.G.T. </a:t>
            </a:r>
            <a:r>
              <a:rPr lang="tr-TR" sz="1200" dirty="0" smtClean="0"/>
              <a:t>R.G. 26/12/1992</a:t>
            </a:r>
            <a:endParaRPr lang="tr-TR" sz="1200" dirty="0"/>
          </a:p>
        </p:txBody>
      </p:sp>
      <p:sp>
        <p:nvSpPr>
          <p:cNvPr id="9" name="Sağ Ok 8"/>
          <p:cNvSpPr/>
          <p:nvPr/>
        </p:nvSpPr>
        <p:spPr>
          <a:xfrm>
            <a:off x="5391149" y="2371443"/>
            <a:ext cx="790575" cy="2000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Oval 9"/>
          <p:cNvSpPr/>
          <p:nvPr/>
        </p:nvSpPr>
        <p:spPr>
          <a:xfrm>
            <a:off x="6181723" y="1714172"/>
            <a:ext cx="1849437" cy="1400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213 Sayılı V.U.K.</a:t>
            </a:r>
            <a:endParaRPr lang="tr-TR" dirty="0"/>
          </a:p>
        </p:txBody>
      </p:sp>
      <p:sp>
        <p:nvSpPr>
          <p:cNvPr id="13" name="Sağ Ok 12"/>
          <p:cNvSpPr/>
          <p:nvPr/>
        </p:nvSpPr>
        <p:spPr>
          <a:xfrm>
            <a:off x="8008136" y="2392851"/>
            <a:ext cx="942975" cy="1333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4" name="Oval 13"/>
          <p:cNvSpPr/>
          <p:nvPr/>
        </p:nvSpPr>
        <p:spPr>
          <a:xfrm>
            <a:off x="8974136" y="1768894"/>
            <a:ext cx="1849437" cy="1400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6102 TTK</a:t>
            </a:r>
            <a:endParaRPr lang="tr-TR" dirty="0"/>
          </a:p>
        </p:txBody>
      </p:sp>
      <p:sp>
        <p:nvSpPr>
          <p:cNvPr id="15" name="Dikdörtgen 14"/>
          <p:cNvSpPr/>
          <p:nvPr/>
        </p:nvSpPr>
        <p:spPr>
          <a:xfrm>
            <a:off x="657225" y="3752850"/>
            <a:ext cx="2911473" cy="2619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1200" b="1" dirty="0" smtClean="0">
                <a:solidFill>
                  <a:srgbClr val="FFFF00"/>
                </a:solidFill>
              </a:rPr>
              <a:t>Yetki</a:t>
            </a:r>
            <a:r>
              <a:rPr lang="tr-TR" sz="1200" b="1" dirty="0">
                <a:solidFill>
                  <a:srgbClr val="FFFF00"/>
                </a:solidFill>
              </a:rPr>
              <a:t>:</a:t>
            </a:r>
            <a:r>
              <a:rPr lang="tr-TR" sz="1200" dirty="0"/>
              <a:t> VUK 175. Mk.257 </a:t>
            </a:r>
          </a:p>
          <a:p>
            <a:r>
              <a:rPr lang="tr-TR" sz="1200" b="1" dirty="0">
                <a:solidFill>
                  <a:srgbClr val="FFFF00"/>
                </a:solidFill>
              </a:rPr>
              <a:t>Amaç </a:t>
            </a:r>
            <a:r>
              <a:rPr lang="tr-TR" sz="1200" b="1" dirty="0" smtClean="0">
                <a:solidFill>
                  <a:srgbClr val="FFFF00"/>
                </a:solidFill>
              </a:rPr>
              <a:t>:</a:t>
            </a:r>
            <a:r>
              <a:rPr lang="tr-TR" sz="1200" dirty="0" smtClean="0"/>
              <a:t> </a:t>
            </a:r>
            <a:r>
              <a:rPr lang="tr-TR" sz="1200" dirty="0"/>
              <a:t>Bilanço </a:t>
            </a:r>
            <a:r>
              <a:rPr lang="tr-TR" sz="1200" dirty="0" smtClean="0"/>
              <a:t>us. </a:t>
            </a:r>
            <a:r>
              <a:rPr lang="tr-TR" sz="1200" dirty="0"/>
              <a:t>göre </a:t>
            </a:r>
            <a:r>
              <a:rPr lang="tr-TR" sz="1200" dirty="0" err="1" smtClean="0"/>
              <a:t>muh</a:t>
            </a:r>
            <a:r>
              <a:rPr lang="tr-TR" sz="1200" dirty="0" smtClean="0"/>
              <a:t>. açıklanması</a:t>
            </a:r>
            <a:endParaRPr lang="tr-TR" sz="1200" dirty="0"/>
          </a:p>
          <a:p>
            <a:r>
              <a:rPr lang="tr-TR" sz="1200" b="1" dirty="0">
                <a:solidFill>
                  <a:srgbClr val="FFFF00"/>
                </a:solidFill>
              </a:rPr>
              <a:t>Kapsam :</a:t>
            </a:r>
            <a:r>
              <a:rPr lang="tr-TR" sz="1200" dirty="0"/>
              <a:t> Bilanço </a:t>
            </a:r>
            <a:r>
              <a:rPr lang="tr-TR" sz="1200" dirty="0" smtClean="0"/>
              <a:t>es. </a:t>
            </a:r>
            <a:r>
              <a:rPr lang="tr-TR" sz="1200" dirty="0"/>
              <a:t>göre defter tutanlar bu </a:t>
            </a:r>
            <a:r>
              <a:rPr lang="tr-TR" sz="1200" dirty="0" smtClean="0"/>
              <a:t>Tebliğe uymak </a:t>
            </a:r>
            <a:r>
              <a:rPr lang="tr-TR" sz="1200" dirty="0"/>
              <a:t>zorundadırlar</a:t>
            </a:r>
          </a:p>
          <a:p>
            <a:r>
              <a:rPr lang="tr-TR" sz="1200" b="1" dirty="0">
                <a:solidFill>
                  <a:srgbClr val="FFFF00"/>
                </a:solidFill>
              </a:rPr>
              <a:t>Değerleme Kısımları : </a:t>
            </a:r>
            <a:r>
              <a:rPr lang="tr-TR" sz="1200" dirty="0"/>
              <a:t>Bazı hesapların nasıl değerleneceği açıklanmamıştır. </a:t>
            </a:r>
            <a:r>
              <a:rPr lang="tr-TR" sz="1200" dirty="0" smtClean="0"/>
              <a:t> Uygulamada </a:t>
            </a:r>
            <a:r>
              <a:rPr lang="tr-TR" sz="1200" dirty="0"/>
              <a:t>VUK ile doldurulmuştur</a:t>
            </a:r>
            <a:r>
              <a:rPr lang="tr-TR" sz="1200" dirty="0" smtClean="0"/>
              <a:t>.</a:t>
            </a:r>
          </a:p>
          <a:p>
            <a:endParaRPr lang="tr-TR" sz="1200" dirty="0"/>
          </a:p>
          <a:p>
            <a:r>
              <a:rPr lang="tr-TR" sz="1200" b="1" dirty="0">
                <a:solidFill>
                  <a:srgbClr val="FFFF00"/>
                </a:solidFill>
              </a:rPr>
              <a:t>Güncellemeler : </a:t>
            </a:r>
            <a:r>
              <a:rPr lang="tr-TR" sz="1200" dirty="0"/>
              <a:t>1992 yılında yayımlanan bu tebliğde gerekli güncellemeler yapılmamıştır. </a:t>
            </a:r>
          </a:p>
          <a:p>
            <a:r>
              <a:rPr lang="tr-TR" sz="1200" dirty="0"/>
              <a:t> </a:t>
            </a:r>
          </a:p>
        </p:txBody>
      </p:sp>
      <p:cxnSp>
        <p:nvCxnSpPr>
          <p:cNvPr id="17" name="Düz Ok Bağlayıcısı 16"/>
          <p:cNvCxnSpPr/>
          <p:nvPr/>
        </p:nvCxnSpPr>
        <p:spPr>
          <a:xfrm flipH="1">
            <a:off x="2759072" y="3086100"/>
            <a:ext cx="771525" cy="66675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0" name="Düz Ok Bağlayıcısı 19"/>
          <p:cNvCxnSpPr/>
          <p:nvPr/>
        </p:nvCxnSpPr>
        <p:spPr>
          <a:xfrm flipH="1">
            <a:off x="5596731" y="3157539"/>
            <a:ext cx="771525" cy="66675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21" name="Dikdörtgen 20"/>
          <p:cNvSpPr/>
          <p:nvPr/>
        </p:nvSpPr>
        <p:spPr>
          <a:xfrm>
            <a:off x="4137434" y="3835819"/>
            <a:ext cx="1845059" cy="25102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1200" dirty="0" smtClean="0"/>
              <a:t>Bilanço Esasına Göre Defter Tutma (Md.182-192)</a:t>
            </a:r>
          </a:p>
          <a:p>
            <a:endParaRPr lang="tr-TR" sz="1200" dirty="0"/>
          </a:p>
          <a:p>
            <a:endParaRPr lang="tr-TR" sz="1200" dirty="0" smtClean="0"/>
          </a:p>
          <a:p>
            <a:r>
              <a:rPr lang="tr-TR" sz="1200" dirty="0" smtClean="0"/>
              <a:t>Değerlemeler (Md.258-330)</a:t>
            </a:r>
          </a:p>
          <a:p>
            <a:endParaRPr lang="tr-TR" sz="1200" dirty="0" smtClean="0"/>
          </a:p>
          <a:p>
            <a:r>
              <a:rPr lang="tr-TR" sz="1200" dirty="0" smtClean="0"/>
              <a:t>Tek Düzene Uymama Cezası 5000-TL (Md.353)</a:t>
            </a:r>
            <a:endParaRPr lang="tr-TR" sz="1200" dirty="0"/>
          </a:p>
        </p:txBody>
      </p:sp>
      <p:cxnSp>
        <p:nvCxnSpPr>
          <p:cNvPr id="22" name="Düz Ok Bağlayıcısı 21"/>
          <p:cNvCxnSpPr/>
          <p:nvPr/>
        </p:nvCxnSpPr>
        <p:spPr>
          <a:xfrm flipH="1">
            <a:off x="8388244" y="2817706"/>
            <a:ext cx="771525" cy="66675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23" name="Dikdörtgen 22"/>
          <p:cNvSpPr/>
          <p:nvPr/>
        </p:nvSpPr>
        <p:spPr>
          <a:xfrm>
            <a:off x="6368256" y="3490914"/>
            <a:ext cx="5701825" cy="33670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sz="1400" dirty="0" smtClean="0"/>
          </a:p>
          <a:p>
            <a:r>
              <a:rPr lang="tr-TR" sz="1400" dirty="0" smtClean="0"/>
              <a:t>TTK </a:t>
            </a:r>
            <a:r>
              <a:rPr lang="tr-TR" sz="1400" dirty="0"/>
              <a:t>Md.64/5 </a:t>
            </a:r>
            <a:r>
              <a:rPr lang="tr-TR" sz="1400" b="1" dirty="0"/>
              <a:t>Defter tutma </a:t>
            </a:r>
            <a:r>
              <a:rPr lang="tr-TR" sz="1400" b="1" dirty="0" smtClean="0"/>
              <a:t>yükümlülüğü</a:t>
            </a:r>
          </a:p>
          <a:p>
            <a:endParaRPr lang="tr-TR" sz="1400" dirty="0"/>
          </a:p>
          <a:p>
            <a:r>
              <a:rPr lang="tr-TR" sz="1400" b="1" dirty="0" err="1" smtClean="0"/>
              <a:t>TTK’ya</a:t>
            </a:r>
            <a:r>
              <a:rPr lang="tr-TR" sz="1400" b="1" dirty="0" smtClean="0"/>
              <a:t>  </a:t>
            </a:r>
            <a:r>
              <a:rPr lang="tr-TR" sz="1400" b="1" dirty="0"/>
              <a:t>tabi gerçek ve tüzel kişiler, </a:t>
            </a:r>
            <a:endParaRPr lang="tr-TR" sz="1400" b="1" dirty="0" smtClean="0"/>
          </a:p>
          <a:p>
            <a:r>
              <a:rPr lang="tr-TR" sz="1400" b="1" dirty="0" smtClean="0"/>
              <a:t>- </a:t>
            </a:r>
            <a:r>
              <a:rPr lang="tr-TR" sz="1400" dirty="0" smtClean="0"/>
              <a:t> </a:t>
            </a:r>
            <a:r>
              <a:rPr lang="tr-TR" sz="1400" b="1" dirty="0" err="1" smtClean="0"/>
              <a:t>VUK’un</a:t>
            </a:r>
            <a:r>
              <a:rPr lang="tr-TR" sz="1400" b="1" dirty="0" smtClean="0"/>
              <a:t> defter </a:t>
            </a:r>
            <a:r>
              <a:rPr lang="tr-TR" sz="1400" b="1" dirty="0"/>
              <a:t>tutma ve kayıt zamanıyla ilgili hükümleri </a:t>
            </a:r>
            <a:endParaRPr lang="tr-TR" sz="1400" b="1" dirty="0" smtClean="0"/>
          </a:p>
          <a:p>
            <a:r>
              <a:rPr lang="tr-TR" sz="1400" b="1" dirty="0" smtClean="0"/>
              <a:t>-1 </a:t>
            </a:r>
            <a:r>
              <a:rPr lang="tr-TR" sz="1400" b="1" dirty="0" err="1" smtClean="0"/>
              <a:t>s.nolu</a:t>
            </a:r>
            <a:r>
              <a:rPr lang="tr-TR" sz="1400" b="1" dirty="0" smtClean="0"/>
              <a:t> MSUGT ile getirilen düzenlemelere </a:t>
            </a:r>
            <a:r>
              <a:rPr lang="tr-TR" sz="1400" b="1" dirty="0"/>
              <a:t>uymak </a:t>
            </a:r>
            <a:r>
              <a:rPr lang="tr-TR" sz="1400" b="1" dirty="0" smtClean="0"/>
              <a:t>zorundadır</a:t>
            </a:r>
          </a:p>
          <a:p>
            <a:endParaRPr lang="tr-TR" sz="1400" dirty="0"/>
          </a:p>
          <a:p>
            <a:r>
              <a:rPr lang="tr-TR" sz="1400" b="1" dirty="0" err="1" smtClean="0"/>
              <a:t>TTK’nın</a:t>
            </a:r>
            <a:r>
              <a:rPr lang="tr-TR" sz="1400" b="1" dirty="0" smtClean="0"/>
              <a:t> </a:t>
            </a:r>
            <a:r>
              <a:rPr lang="tr-TR" sz="1400" dirty="0" smtClean="0"/>
              <a:t> </a:t>
            </a:r>
          </a:p>
          <a:p>
            <a:r>
              <a:rPr lang="tr-TR" sz="1400" dirty="0"/>
              <a:t>-</a:t>
            </a:r>
            <a:r>
              <a:rPr lang="tr-TR" sz="1400" dirty="0" smtClean="0"/>
              <a:t>defter </a:t>
            </a:r>
            <a:r>
              <a:rPr lang="tr-TR" sz="1400" dirty="0"/>
              <a:t>tutma, </a:t>
            </a:r>
            <a:r>
              <a:rPr lang="tr-TR" sz="1400" dirty="0" smtClean="0"/>
              <a:t>envanter, </a:t>
            </a:r>
            <a:r>
              <a:rPr lang="tr-TR" sz="1400" b="1" dirty="0" smtClean="0"/>
              <a:t>mali </a:t>
            </a:r>
            <a:r>
              <a:rPr lang="tr-TR" sz="1400" b="1" dirty="0"/>
              <a:t>tabloların düzenlenmesi, </a:t>
            </a:r>
            <a:endParaRPr lang="tr-TR" sz="1400" b="1" dirty="0" smtClean="0"/>
          </a:p>
          <a:p>
            <a:r>
              <a:rPr lang="tr-TR" sz="1400" dirty="0"/>
              <a:t>-</a:t>
            </a:r>
            <a:r>
              <a:rPr lang="tr-TR" sz="1400" dirty="0" smtClean="0"/>
              <a:t>aktifleştirme</a:t>
            </a:r>
            <a:r>
              <a:rPr lang="tr-TR" sz="1400" dirty="0"/>
              <a:t>, karşılıklar, hesaplar</a:t>
            </a:r>
            <a:r>
              <a:rPr lang="tr-TR" sz="1400" dirty="0" smtClean="0"/>
              <a:t>, değerleme</a:t>
            </a:r>
            <a:r>
              <a:rPr lang="tr-TR" sz="1400" dirty="0"/>
              <a:t>, saklama ve ibraz </a:t>
            </a:r>
            <a:r>
              <a:rPr lang="tr-TR" sz="1400" dirty="0" smtClean="0"/>
              <a:t>hükümleri </a:t>
            </a:r>
          </a:p>
          <a:p>
            <a:r>
              <a:rPr lang="tr-TR" sz="1400" dirty="0" smtClean="0"/>
              <a:t>213 </a:t>
            </a:r>
            <a:r>
              <a:rPr lang="tr-TR" sz="1400" dirty="0"/>
              <a:t>sayılı Kanun ile diğer vergi kanunlarının aynı hususları düzenleyen hükümlerinin uygulanmasına, vergi kanunlarına uygun olarak vergi matrahının tespit edilmesine ve </a:t>
            </a:r>
            <a:r>
              <a:rPr lang="tr-TR" sz="1400" b="1" dirty="0"/>
              <a:t>buna yönelik mali tabloların hazırlanmasına engel teşkil etmez.</a:t>
            </a:r>
          </a:p>
          <a:p>
            <a:endParaRPr lang="tr-TR" sz="1200" dirty="0"/>
          </a:p>
        </p:txBody>
      </p:sp>
    </p:spTree>
    <p:extLst>
      <p:ext uri="{BB962C8B-B14F-4D97-AF65-F5344CB8AC3E}">
        <p14:creationId xmlns:p14="http://schemas.microsoft.com/office/powerpoint/2010/main" val="3445637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500"/>
                                        <p:tgtEl>
                                          <p:spTgt spid="10"/>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fade">
                                      <p:cBhvr>
                                        <p:cTn id="33" dur="500"/>
                                        <p:tgtEl>
                                          <p:spTgt spid="13"/>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fade">
                                      <p:cBhvr>
                                        <p:cTn id="36" dur="500"/>
                                        <p:tgtEl>
                                          <p:spTgt spid="14"/>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fade">
                                      <p:cBhvr>
                                        <p:cTn id="41" dur="500"/>
                                        <p:tgtEl>
                                          <p:spTgt spid="17"/>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5"/>
                                        </p:tgtEl>
                                        <p:attrNameLst>
                                          <p:attrName>style.visibility</p:attrName>
                                        </p:attrNameLst>
                                      </p:cBhvr>
                                      <p:to>
                                        <p:strVal val="visible"/>
                                      </p:to>
                                    </p:set>
                                    <p:animEffect transition="in" filter="fade">
                                      <p:cBhvr>
                                        <p:cTn id="44" dur="500"/>
                                        <p:tgtEl>
                                          <p:spTgt spid="15"/>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20"/>
                                        </p:tgtEl>
                                        <p:attrNameLst>
                                          <p:attrName>style.visibility</p:attrName>
                                        </p:attrNameLst>
                                      </p:cBhvr>
                                      <p:to>
                                        <p:strVal val="visible"/>
                                      </p:to>
                                    </p:set>
                                    <p:animEffect transition="in" filter="fade">
                                      <p:cBhvr>
                                        <p:cTn id="49" dur="500"/>
                                        <p:tgtEl>
                                          <p:spTgt spid="20"/>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fade">
                                      <p:cBhvr>
                                        <p:cTn id="52" dur="500"/>
                                        <p:tgtEl>
                                          <p:spTgt spid="21"/>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22"/>
                                        </p:tgtEl>
                                        <p:attrNameLst>
                                          <p:attrName>style.visibility</p:attrName>
                                        </p:attrNameLst>
                                      </p:cBhvr>
                                      <p:to>
                                        <p:strVal val="visible"/>
                                      </p:to>
                                    </p:set>
                                    <p:animEffect transition="in" filter="fade">
                                      <p:cBhvr>
                                        <p:cTn id="57" dur="500"/>
                                        <p:tgtEl>
                                          <p:spTgt spid="22"/>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23"/>
                                        </p:tgtEl>
                                        <p:attrNameLst>
                                          <p:attrName>style.visibility</p:attrName>
                                        </p:attrNameLst>
                                      </p:cBhvr>
                                      <p:to>
                                        <p:strVal val="visible"/>
                                      </p:to>
                                    </p:set>
                                    <p:animEffect transition="in" filter="fade">
                                      <p:cBhvr>
                                        <p:cTn id="60"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P spid="9" grpId="0" animBg="1"/>
      <p:bldP spid="10" grpId="0" animBg="1"/>
      <p:bldP spid="13" grpId="0" animBg="1"/>
      <p:bldP spid="14" grpId="0" animBg="1"/>
      <p:bldP spid="15" grpId="0" animBg="1"/>
      <p:bldP spid="21" grpId="0" animBg="1"/>
      <p:bldP spid="23"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Unvan 1"/>
          <p:cNvSpPr>
            <a:spLocks noGrp="1"/>
          </p:cNvSpPr>
          <p:nvPr>
            <p:ph type="title"/>
          </p:nvPr>
        </p:nvSpPr>
        <p:spPr>
          <a:xfrm>
            <a:off x="479834" y="108642"/>
            <a:ext cx="11024779" cy="1122282"/>
          </a:xfrm>
          <a:ln>
            <a:solidFill>
              <a:schemeClr val="accent1"/>
            </a:solidFill>
          </a:ln>
        </p:spPr>
        <p:txBody>
          <a:bodyPr>
            <a:noAutofit/>
          </a:bodyPr>
          <a:lstStyle/>
          <a:p>
            <a:pPr algn="ctr"/>
            <a:r>
              <a:rPr lang="tr-TR" sz="2800" b="1" dirty="0" smtClean="0">
                <a:solidFill>
                  <a:srgbClr val="FF0000"/>
                </a:solidFill>
              </a:rPr>
              <a:t>Türkiye Muhasebe Standartlarının Uygulama Kapsamına İlişkin Kurum Düzenlemeleri </a:t>
            </a:r>
            <a:endParaRPr lang="tr-TR" sz="2800" b="1" dirty="0">
              <a:solidFill>
                <a:srgbClr val="FF0000"/>
              </a:solidFill>
            </a:endParaRPr>
          </a:p>
        </p:txBody>
      </p:sp>
      <p:sp>
        <p:nvSpPr>
          <p:cNvPr id="3" name="İçerik Yer Tutucusu 2"/>
          <p:cNvSpPr>
            <a:spLocks noGrp="1"/>
          </p:cNvSpPr>
          <p:nvPr>
            <p:ph idx="1"/>
          </p:nvPr>
        </p:nvSpPr>
        <p:spPr>
          <a:xfrm>
            <a:off x="506994" y="1312752"/>
            <a:ext cx="10997620" cy="4709980"/>
          </a:xfrm>
        </p:spPr>
        <p:txBody>
          <a:bodyPr>
            <a:normAutofit/>
          </a:bodyPr>
          <a:lstStyle/>
          <a:p>
            <a:r>
              <a:rPr lang="tr-TR" b="1" dirty="0" smtClean="0"/>
              <a:t>TMS UYGULAMA KAPSAMINA İLİŞKİN KURUL KARARI (26/8/2014 Tarih ve 29100 sayılı R.G.) </a:t>
            </a:r>
          </a:p>
          <a:p>
            <a:pPr marL="0" indent="0">
              <a:buNone/>
            </a:pPr>
            <a:endParaRPr lang="tr-TR" dirty="0" smtClean="0"/>
          </a:p>
          <a:p>
            <a:r>
              <a:rPr lang="tr-TR" dirty="0" smtClean="0"/>
              <a:t>1- </a:t>
            </a:r>
            <a:r>
              <a:rPr lang="tr-TR" dirty="0"/>
              <a:t>Ekli listedeki </a:t>
            </a:r>
            <a:r>
              <a:rPr lang="tr-TR" dirty="0" smtClean="0"/>
              <a:t>kurum…ve </a:t>
            </a:r>
            <a:r>
              <a:rPr lang="tr-TR" dirty="0"/>
              <a:t>işletmelerin </a:t>
            </a:r>
            <a:r>
              <a:rPr lang="tr-TR" dirty="0" smtClean="0"/>
              <a:t>…. </a:t>
            </a:r>
            <a:r>
              <a:rPr lang="tr-TR" dirty="0"/>
              <a:t>finansal tablolarının hazırlanmasında Türkiye Muhasebe Standartlarının uygulanmasına, </a:t>
            </a:r>
            <a:r>
              <a:rPr lang="tr-TR" i="1" dirty="0" smtClean="0"/>
              <a:t>(Ekli liste: SPK ve </a:t>
            </a:r>
            <a:r>
              <a:rPr lang="tr-TR" i="1" dirty="0" err="1" smtClean="0"/>
              <a:t>BBDK’ya</a:t>
            </a:r>
            <a:r>
              <a:rPr lang="tr-TR" i="1" dirty="0" smtClean="0"/>
              <a:t> tabi İşletmeler, Sigorta ve emeklilik şirketleri, Borsa İstanbul Piyasalarında faaliyet göstermesine izin verilen işletmeler)  </a:t>
            </a:r>
          </a:p>
          <a:p>
            <a:pPr marL="0" indent="0">
              <a:buNone/>
            </a:pPr>
            <a:endParaRPr lang="tr-TR" i="1" dirty="0" smtClean="0"/>
          </a:p>
          <a:p>
            <a:r>
              <a:rPr lang="tr-TR" dirty="0" smtClean="0"/>
              <a:t>2- Ekli </a:t>
            </a:r>
            <a:r>
              <a:rPr lang="tr-TR" dirty="0"/>
              <a:t>listede yer almayan kurum, kuruluş ve işletmelerin de münferit veya konsolide finansal tablolarının (1/1/2014 tarihinden önce başlayan hesap dönemlerine ait olup hazırlanmamış veya genel kurula sunulmamış olanlar dâhil) hazırlanmasında isteğe bağlı olarak Türkiye Muhasebe Standartlarını uygulayabileceğine, </a:t>
            </a:r>
            <a:endParaRPr lang="tr-TR" dirty="0" smtClean="0"/>
          </a:p>
          <a:p>
            <a:pPr marL="0" indent="0">
              <a:buNone/>
            </a:pPr>
            <a:endParaRPr lang="tr-TR" dirty="0" smtClean="0"/>
          </a:p>
          <a:p>
            <a:r>
              <a:rPr lang="tr-TR" dirty="0" smtClean="0"/>
              <a:t>3- </a:t>
            </a:r>
            <a:r>
              <a:rPr lang="tr-TR" dirty="0"/>
              <a:t>Yukarıdaki kapsama dâhil olmayanlar için Kurumca bir belirleme yapılıncaya kadar yürürlükteki mevzuatın uygulanmasının devamına, karar verilmiştir.</a:t>
            </a:r>
          </a:p>
        </p:txBody>
      </p:sp>
    </p:spTree>
    <p:extLst>
      <p:ext uri="{BB962C8B-B14F-4D97-AF65-F5344CB8AC3E}">
        <p14:creationId xmlns:p14="http://schemas.microsoft.com/office/powerpoint/2010/main" val="2478569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Unvan 1"/>
          <p:cNvSpPr>
            <a:spLocks noGrp="1"/>
          </p:cNvSpPr>
          <p:nvPr>
            <p:ph type="title"/>
          </p:nvPr>
        </p:nvSpPr>
        <p:spPr>
          <a:xfrm>
            <a:off x="597878" y="140678"/>
            <a:ext cx="10906735" cy="1090246"/>
          </a:xfrm>
        </p:spPr>
        <p:txBody>
          <a:bodyPr>
            <a:noAutofit/>
          </a:bodyPr>
          <a:lstStyle/>
          <a:p>
            <a:r>
              <a:rPr lang="tr-TR" sz="2800" b="1" dirty="0">
                <a:solidFill>
                  <a:srgbClr val="FF0000"/>
                </a:solidFill>
              </a:rPr>
              <a:t>Bağımsız Denetime Tabi Olup </a:t>
            </a:r>
            <a:r>
              <a:rPr lang="tr-TR" sz="2800" b="1" dirty="0" err="1">
                <a:solidFill>
                  <a:srgbClr val="FF0000"/>
                </a:solidFill>
              </a:rPr>
              <a:t>TMS’leri</a:t>
            </a:r>
            <a:r>
              <a:rPr lang="tr-TR" sz="2800" b="1" dirty="0">
                <a:solidFill>
                  <a:srgbClr val="FF0000"/>
                </a:solidFill>
              </a:rPr>
              <a:t> Uygulamayan Şirketlerin </a:t>
            </a:r>
            <a:r>
              <a:rPr lang="tr-TR" sz="2800" b="1" dirty="0" smtClean="0">
                <a:solidFill>
                  <a:srgbClr val="FF0000"/>
                </a:solidFill>
              </a:rPr>
              <a:t>Fin. Tablolarının Hazırlanmasında Uygulanacak </a:t>
            </a:r>
            <a:r>
              <a:rPr lang="tr-TR" sz="2800" b="1" dirty="0">
                <a:solidFill>
                  <a:srgbClr val="FF0000"/>
                </a:solidFill>
              </a:rPr>
              <a:t>İlave Hususlar </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961612848"/>
              </p:ext>
            </p:extLst>
          </p:nvPr>
        </p:nvGraphicFramePr>
        <p:xfrm>
          <a:off x="389298" y="1195054"/>
          <a:ext cx="11262512" cy="2834640"/>
        </p:xfrm>
        <a:graphic>
          <a:graphicData uri="http://schemas.openxmlformats.org/drawingml/2006/table">
            <a:tbl>
              <a:tblPr firstRow="1" bandRow="1">
                <a:tableStyleId>{5C22544A-7EE6-4342-B048-85BDC9FD1C3A}</a:tableStyleId>
              </a:tblPr>
              <a:tblGrid>
                <a:gridCol w="5631256">
                  <a:extLst>
                    <a:ext uri="{9D8B030D-6E8A-4147-A177-3AD203B41FA5}">
                      <a16:colId xmlns:a16="http://schemas.microsoft.com/office/drawing/2014/main" val="1197667019"/>
                    </a:ext>
                  </a:extLst>
                </a:gridCol>
                <a:gridCol w="5631256">
                  <a:extLst>
                    <a:ext uri="{9D8B030D-6E8A-4147-A177-3AD203B41FA5}">
                      <a16:colId xmlns:a16="http://schemas.microsoft.com/office/drawing/2014/main" val="2073571763"/>
                    </a:ext>
                  </a:extLst>
                </a:gridCol>
              </a:tblGrid>
              <a:tr h="345735">
                <a:tc>
                  <a:txBody>
                    <a:bodyPr/>
                    <a:lstStyle/>
                    <a:p>
                      <a:r>
                        <a:rPr lang="tr-TR" dirty="0" smtClean="0"/>
                        <a:t>İlave Hususlar</a:t>
                      </a:r>
                      <a:endParaRPr lang="tr-TR" dirty="0"/>
                    </a:p>
                  </a:txBody>
                  <a:tcPr/>
                </a:tc>
                <a:tc>
                  <a:txBody>
                    <a:bodyPr/>
                    <a:lstStyle/>
                    <a:p>
                      <a:endParaRPr lang="tr-TR" dirty="0"/>
                    </a:p>
                  </a:txBody>
                  <a:tcPr/>
                </a:tc>
                <a:extLst>
                  <a:ext uri="{0D108BD9-81ED-4DB2-BD59-A6C34878D82A}">
                    <a16:rowId xmlns:a16="http://schemas.microsoft.com/office/drawing/2014/main" val="2224775907"/>
                  </a:ext>
                </a:extLst>
              </a:tr>
              <a:tr h="574073">
                <a:tc>
                  <a:txBody>
                    <a:bodyPr/>
                    <a:lstStyle/>
                    <a:p>
                      <a:r>
                        <a:rPr lang="tr-TR" dirty="0" smtClean="0"/>
                        <a:t>1- Hazırlanacak</a:t>
                      </a:r>
                      <a:r>
                        <a:rPr lang="tr-TR" baseline="0" dirty="0" smtClean="0"/>
                        <a:t> Finansal Tablolar</a:t>
                      </a:r>
                      <a:endParaRPr lang="tr-TR" dirty="0"/>
                    </a:p>
                  </a:txBody>
                  <a:tcPr/>
                </a:tc>
                <a:tc>
                  <a:txBody>
                    <a:bodyPr/>
                    <a:lstStyle/>
                    <a:p>
                      <a:r>
                        <a:rPr lang="tr-TR" dirty="0" smtClean="0"/>
                        <a:t>Bilanço, Gelir Tablosu, Nakit Akış</a:t>
                      </a:r>
                      <a:r>
                        <a:rPr lang="tr-TR" baseline="0" dirty="0" smtClean="0"/>
                        <a:t> Tablosu ve </a:t>
                      </a:r>
                      <a:r>
                        <a:rPr lang="tr-TR" dirty="0" smtClean="0"/>
                        <a:t> </a:t>
                      </a:r>
                      <a:r>
                        <a:rPr lang="tr-TR" dirty="0" err="1" smtClean="0"/>
                        <a:t>Özkaynak</a:t>
                      </a:r>
                      <a:r>
                        <a:rPr lang="tr-TR" dirty="0" smtClean="0"/>
                        <a:t> Değişim Tablosu</a:t>
                      </a:r>
                      <a:endParaRPr lang="tr-TR" dirty="0"/>
                    </a:p>
                  </a:txBody>
                  <a:tcPr/>
                </a:tc>
                <a:extLst>
                  <a:ext uri="{0D108BD9-81ED-4DB2-BD59-A6C34878D82A}">
                    <a16:rowId xmlns:a16="http://schemas.microsoft.com/office/drawing/2014/main" val="2876658386"/>
                  </a:ext>
                </a:extLst>
              </a:tr>
              <a:tr h="328042">
                <a:tc>
                  <a:txBody>
                    <a:bodyPr/>
                    <a:lstStyle/>
                    <a:p>
                      <a:r>
                        <a:rPr lang="tr-TR" dirty="0" smtClean="0"/>
                        <a:t>2- Reeskont İşlemleri</a:t>
                      </a:r>
                      <a:endParaRPr lang="tr-TR" dirty="0"/>
                    </a:p>
                  </a:txBody>
                  <a:tcPr/>
                </a:tc>
                <a:tc>
                  <a:txBody>
                    <a:bodyPr/>
                    <a:lstStyle/>
                    <a:p>
                      <a:r>
                        <a:rPr lang="tr-TR" dirty="0" smtClean="0"/>
                        <a:t>İHTİYARİ</a:t>
                      </a:r>
                      <a:endParaRPr lang="tr-TR" dirty="0"/>
                    </a:p>
                  </a:txBody>
                  <a:tcPr/>
                </a:tc>
                <a:extLst>
                  <a:ext uri="{0D108BD9-81ED-4DB2-BD59-A6C34878D82A}">
                    <a16:rowId xmlns:a16="http://schemas.microsoft.com/office/drawing/2014/main" val="600523767"/>
                  </a:ext>
                </a:extLst>
              </a:tr>
              <a:tr h="328042">
                <a:tc>
                  <a:txBody>
                    <a:bodyPr/>
                    <a:lstStyle/>
                    <a:p>
                      <a:r>
                        <a:rPr lang="tr-TR" dirty="0" smtClean="0"/>
                        <a:t>3-</a:t>
                      </a:r>
                      <a:r>
                        <a:rPr lang="tr-TR" baseline="0" dirty="0" smtClean="0"/>
                        <a:t> Konsolidasyon</a:t>
                      </a:r>
                      <a:endParaRPr lang="tr-TR" dirty="0"/>
                    </a:p>
                  </a:txBody>
                  <a:tcPr/>
                </a:tc>
                <a:tc>
                  <a:txBody>
                    <a:bodyPr/>
                    <a:lstStyle/>
                    <a:p>
                      <a:r>
                        <a:rPr lang="tr-TR" dirty="0" smtClean="0"/>
                        <a:t>İHTİYARİ</a:t>
                      </a:r>
                      <a:endParaRPr lang="tr-TR" dirty="0"/>
                    </a:p>
                  </a:txBody>
                  <a:tcPr/>
                </a:tc>
                <a:extLst>
                  <a:ext uri="{0D108BD9-81ED-4DB2-BD59-A6C34878D82A}">
                    <a16:rowId xmlns:a16="http://schemas.microsoft.com/office/drawing/2014/main" val="2256112745"/>
                  </a:ext>
                </a:extLst>
              </a:tr>
              <a:tr h="328042">
                <a:tc>
                  <a:txBody>
                    <a:bodyPr/>
                    <a:lstStyle/>
                    <a:p>
                      <a:r>
                        <a:rPr lang="tr-TR" dirty="0" smtClean="0"/>
                        <a:t>4- Amortisman</a:t>
                      </a:r>
                      <a:endParaRPr lang="tr-TR" dirty="0"/>
                    </a:p>
                  </a:txBody>
                  <a:tcPr/>
                </a:tc>
                <a:tc>
                  <a:txBody>
                    <a:bodyPr/>
                    <a:lstStyle/>
                    <a:p>
                      <a:r>
                        <a:rPr lang="tr-TR" dirty="0" smtClean="0"/>
                        <a:t>ZORUNLU</a:t>
                      </a:r>
                      <a:endParaRPr lang="tr-TR" dirty="0"/>
                    </a:p>
                  </a:txBody>
                  <a:tcPr/>
                </a:tc>
                <a:extLst>
                  <a:ext uri="{0D108BD9-81ED-4DB2-BD59-A6C34878D82A}">
                    <a16:rowId xmlns:a16="http://schemas.microsoft.com/office/drawing/2014/main" val="3805315526"/>
                  </a:ext>
                </a:extLst>
              </a:tr>
              <a:tr h="328042">
                <a:tc>
                  <a:txBody>
                    <a:bodyPr/>
                    <a:lstStyle/>
                    <a:p>
                      <a:r>
                        <a:rPr lang="tr-TR" dirty="0" smtClean="0"/>
                        <a:t>5- Değer Düşüklüğü</a:t>
                      </a:r>
                      <a:endParaRPr lang="tr-TR"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dirty="0" smtClean="0"/>
                        <a:t>ZORUNLU (</a:t>
                      </a:r>
                      <a:r>
                        <a:rPr lang="tr-TR" dirty="0" err="1" smtClean="0"/>
                        <a:t>MSUGT’de</a:t>
                      </a:r>
                      <a:r>
                        <a:rPr lang="tr-TR" dirty="0" smtClean="0"/>
                        <a:t> Öngörülüyorsa)</a:t>
                      </a:r>
                      <a:endParaRPr lang="tr-TR" dirty="0"/>
                    </a:p>
                  </a:txBody>
                  <a:tcPr/>
                </a:tc>
                <a:extLst>
                  <a:ext uri="{0D108BD9-81ED-4DB2-BD59-A6C34878D82A}">
                    <a16:rowId xmlns:a16="http://schemas.microsoft.com/office/drawing/2014/main" val="973369766"/>
                  </a:ext>
                </a:extLst>
              </a:tr>
              <a:tr h="328042">
                <a:tc>
                  <a:txBody>
                    <a:bodyPr/>
                    <a:lstStyle/>
                    <a:p>
                      <a:r>
                        <a:rPr lang="tr-TR" dirty="0" smtClean="0"/>
                        <a:t>6-Kıdem Tazminatı Hesaplanması</a:t>
                      </a:r>
                      <a:endParaRPr lang="tr-TR"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dirty="0" smtClean="0"/>
                        <a:t>ZORUNLU</a:t>
                      </a:r>
                      <a:endParaRPr lang="tr-TR" dirty="0"/>
                    </a:p>
                  </a:txBody>
                  <a:tcPr/>
                </a:tc>
                <a:extLst>
                  <a:ext uri="{0D108BD9-81ED-4DB2-BD59-A6C34878D82A}">
                    <a16:rowId xmlns:a16="http://schemas.microsoft.com/office/drawing/2014/main" val="2380592469"/>
                  </a:ext>
                </a:extLst>
              </a:tr>
            </a:tbl>
          </a:graphicData>
        </a:graphic>
      </p:graphicFrame>
      <p:sp>
        <p:nvSpPr>
          <p:cNvPr id="3" name="Dikdörtgen 2"/>
          <p:cNvSpPr/>
          <p:nvPr/>
        </p:nvSpPr>
        <p:spPr>
          <a:xfrm>
            <a:off x="389298" y="4254366"/>
            <a:ext cx="11262512" cy="1200329"/>
          </a:xfrm>
          <a:prstGeom prst="rect">
            <a:avLst/>
          </a:prstGeom>
        </p:spPr>
        <p:txBody>
          <a:bodyPr wrap="square">
            <a:spAutoFit/>
          </a:bodyPr>
          <a:lstStyle/>
          <a:p>
            <a:r>
              <a:rPr lang="tr-TR" dirty="0" smtClean="0"/>
              <a:t>Yukarıdaki düzenlemelerle ilgili olarak </a:t>
            </a:r>
            <a:r>
              <a:rPr lang="tr-TR" dirty="0" err="1" smtClean="0"/>
              <a:t>MSUGT'ta</a:t>
            </a:r>
            <a:r>
              <a:rPr lang="tr-TR" dirty="0" smtClean="0"/>
              <a:t> </a:t>
            </a:r>
            <a:r>
              <a:rPr lang="tr-TR" dirty="0"/>
              <a:t>belirleme yapılmayan hususların uygulanmasında (işlem, hesaplama ve tahminlerde)  TMS hükümlerinin kullanılması önerilmekle birlikte ilgili diğer mevzuatın kullanılması bu düzenlemeye aykırılık teşkil etmez. Kullanılan mevzuat dipnotlarda açıklanır. </a:t>
            </a:r>
            <a:r>
              <a:rPr lang="tr-TR" sz="1050" b="1" dirty="0" smtClean="0"/>
              <a:t>(Bağımsız </a:t>
            </a:r>
            <a:r>
              <a:rPr lang="tr-TR" sz="1050" b="1" dirty="0"/>
              <a:t>Denetime Tabi Olup </a:t>
            </a:r>
            <a:r>
              <a:rPr lang="tr-TR" sz="1050" b="1" dirty="0" err="1"/>
              <a:t>TMS’leri</a:t>
            </a:r>
            <a:r>
              <a:rPr lang="tr-TR" sz="1050" b="1" dirty="0"/>
              <a:t> Uygulamayan Şirketlerin Finansal Tablolarının Hazırlanmasında ve Sunulmasında Uygulanacak İlave Hususlar </a:t>
            </a:r>
            <a:r>
              <a:rPr lang="tr-TR" sz="1050" b="1" dirty="0" smtClean="0"/>
              <a:t>Md.10)</a:t>
            </a:r>
            <a:endParaRPr lang="tr-TR" sz="1050" b="1" dirty="0"/>
          </a:p>
        </p:txBody>
      </p:sp>
    </p:spTree>
    <p:extLst>
      <p:ext uri="{BB962C8B-B14F-4D97-AF65-F5344CB8AC3E}">
        <p14:creationId xmlns:p14="http://schemas.microsoft.com/office/powerpoint/2010/main" val="1203369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189691" y="643360"/>
            <a:ext cx="8911687" cy="1280890"/>
          </a:xfrm>
        </p:spPr>
        <p:txBody>
          <a:bodyPr/>
          <a:lstStyle/>
          <a:p>
            <a:r>
              <a:rPr lang="tr-TR" b="1" dirty="0" smtClean="0">
                <a:solidFill>
                  <a:srgbClr val="C00000"/>
                </a:solidFill>
              </a:rPr>
              <a:t>DENETİMİN TANIMI VE KONUSU</a:t>
            </a:r>
            <a:endParaRPr lang="tr-TR" b="1" dirty="0">
              <a:solidFill>
                <a:srgbClr val="C00000"/>
              </a:solidFill>
            </a:endParaRPr>
          </a:p>
        </p:txBody>
      </p:sp>
    </p:spTree>
    <p:extLst>
      <p:ext uri="{BB962C8B-B14F-4D97-AF65-F5344CB8AC3E}">
        <p14:creationId xmlns:p14="http://schemas.microsoft.com/office/powerpoint/2010/main" val="1212362205"/>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5652</TotalTime>
  <Words>3642</Words>
  <Application>Microsoft Office PowerPoint</Application>
  <PresentationFormat>Geniş ekran</PresentationFormat>
  <Paragraphs>411</Paragraphs>
  <Slides>38</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38</vt:i4>
      </vt:variant>
    </vt:vector>
  </HeadingPairs>
  <TitlesOfParts>
    <vt:vector size="45" baseType="lpstr">
      <vt:lpstr>Arial</vt:lpstr>
      <vt:lpstr>Calibri</vt:lpstr>
      <vt:lpstr>Century Gothic</vt:lpstr>
      <vt:lpstr>Times New Roman</vt:lpstr>
      <vt:lpstr>Wingdings</vt:lpstr>
      <vt:lpstr>Wingdings 3</vt:lpstr>
      <vt:lpstr>Duman</vt:lpstr>
      <vt:lpstr>       DENETİM ŞİRKETLERİ BİLGİLENDİRME  PROGRAMI </vt:lpstr>
      <vt:lpstr>PowerPoint Sunusu</vt:lpstr>
      <vt:lpstr>I- TÜRKİYE MUHASEBE STANDARTLARININ UYGULAMA KAPSAMINA İLİŞKİN KURUM DÜZENLEMELERİ</vt:lpstr>
      <vt:lpstr>Türkiye Muhasebe Standartlarının Yayımlanması ve Uygulanmasında  Kamu Gözetimi Kurumunun Yetkisi</vt:lpstr>
      <vt:lpstr>6102 sayılı TTK’ya göre KGK’nın Yetkisi</vt:lpstr>
      <vt:lpstr>.</vt:lpstr>
      <vt:lpstr>Türkiye Muhasebe Standartlarının Uygulama Kapsamına İlişkin Kurum Düzenlemeleri </vt:lpstr>
      <vt:lpstr>Bağımsız Denetime Tabi Olup TMS’leri Uygulamayan Şirketlerin Fin. Tablolarının Hazırlanmasında Uygulanacak İlave Hususlar </vt:lpstr>
      <vt:lpstr>DENETİMİN TANIMI VE KONUSU</vt:lpstr>
      <vt:lpstr>PowerPoint Sunusu</vt:lpstr>
      <vt:lpstr>PowerPoint Sunusu</vt:lpstr>
      <vt:lpstr>DENETİMİN TANIMI</vt:lpstr>
      <vt:lpstr>DENETİMİN TANIMI</vt:lpstr>
      <vt:lpstr>DENETİME TABİ OLACAK ŞİRKETLERİN BELİRLENMESİ VE KRİTERLERİN HESAPLANMASI </vt:lpstr>
      <vt:lpstr>PowerPoint Sunusu</vt:lpstr>
      <vt:lpstr>PowerPoint Sunusu</vt:lpstr>
      <vt:lpstr>PowerPoint Sunusu</vt:lpstr>
      <vt:lpstr>PowerPoint Sunusu</vt:lpstr>
      <vt:lpstr>PowerPoint Sunusu</vt:lpstr>
      <vt:lpstr>PowerPoint Sunusu</vt:lpstr>
      <vt:lpstr>DENETİME İLİŞKİN KISITLAMALAR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DENETİM RAPORU VE DENETİM GÖRÜŞÜNÜN OLUŞTURULMASI   </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TÜRKİYE  XIII. VERGİ KONGRESİ</dc:title>
  <dc:creator>Mustafa SOZEN</dc:creator>
  <cp:lastModifiedBy>Mustafa SOZEN</cp:lastModifiedBy>
  <cp:revision>225</cp:revision>
  <dcterms:created xsi:type="dcterms:W3CDTF">2016-04-05T08:19:36Z</dcterms:created>
  <dcterms:modified xsi:type="dcterms:W3CDTF">2016-08-03T07:15:56Z</dcterms:modified>
</cp:coreProperties>
</file>