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58" autoAdjust="0"/>
  </p:normalViewPr>
  <p:slideViewPr>
    <p:cSldViewPr snapToGrid="0">
      <p:cViewPr varScale="1">
        <p:scale>
          <a:sx n="78" d="100"/>
          <a:sy n="78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415E-6988-484B-A07E-818548D598B0}" type="datetimeFigureOut">
              <a:rPr lang="tr-TR" smtClean="0"/>
              <a:t>04.10.2017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0C8-B4A4-4D10-A93A-0A83EBDD5F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4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79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Genel:</a:t>
            </a:r>
            <a:r>
              <a:rPr lang="tr-TR" b="1" baseline="0" dirty="0" smtClean="0"/>
              <a:t> </a:t>
            </a:r>
          </a:p>
          <a:p>
            <a:r>
              <a:rPr lang="tr-TR" baseline="0" dirty="0" smtClean="0"/>
              <a:t>Bölüm 1 </a:t>
            </a:r>
            <a:r>
              <a:rPr lang="tr-TR" baseline="0" dirty="0" err="1" smtClean="0"/>
              <a:t>Kav.Çerç</a:t>
            </a:r>
            <a:r>
              <a:rPr lang="tr-TR" baseline="0" dirty="0" smtClean="0"/>
              <a:t>. / Bölüm 2 </a:t>
            </a:r>
            <a:r>
              <a:rPr lang="tr-TR" baseline="0" dirty="0" err="1" smtClean="0"/>
              <a:t>Nak.Ak</a:t>
            </a:r>
            <a:r>
              <a:rPr lang="tr-TR" baseline="0" dirty="0" smtClean="0"/>
              <a:t>. / Bölüm 3 </a:t>
            </a:r>
            <a:r>
              <a:rPr lang="tr-TR" baseline="0" dirty="0" err="1" smtClean="0"/>
              <a:t>Muh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Pol</a:t>
            </a:r>
            <a:r>
              <a:rPr lang="tr-TR" baseline="0" dirty="0" smtClean="0"/>
              <a:t>. Ve </a:t>
            </a:r>
            <a:r>
              <a:rPr lang="tr-TR" baseline="0" dirty="0" err="1" smtClean="0"/>
              <a:t>Tah</a:t>
            </a:r>
            <a:r>
              <a:rPr lang="tr-TR" baseline="0" dirty="0" smtClean="0"/>
              <a:t>. / Bölüm 4 Rap. Dön. </a:t>
            </a:r>
            <a:r>
              <a:rPr lang="tr-TR" baseline="0" dirty="0" err="1" smtClean="0"/>
              <a:t>Sonr</a:t>
            </a:r>
            <a:r>
              <a:rPr lang="tr-TR" baseline="0" dirty="0" smtClean="0"/>
              <a:t>. Ol. / Bölüm 20 </a:t>
            </a:r>
            <a:r>
              <a:rPr lang="tr-TR" baseline="0" dirty="0" err="1" smtClean="0"/>
              <a:t>Yb.Par.Çev.İşl</a:t>
            </a:r>
            <a:r>
              <a:rPr lang="tr-TR" baseline="0" dirty="0" smtClean="0"/>
              <a:t> / Bölüm 22 </a:t>
            </a:r>
            <a:r>
              <a:rPr lang="tr-TR" baseline="0" dirty="0" err="1" smtClean="0"/>
              <a:t>Kons</a:t>
            </a:r>
            <a:r>
              <a:rPr lang="tr-TR" baseline="0" dirty="0" smtClean="0"/>
              <a:t>. Fin. </a:t>
            </a:r>
            <a:r>
              <a:rPr lang="tr-TR" baseline="0" dirty="0" err="1" smtClean="0"/>
              <a:t>Tab</a:t>
            </a:r>
            <a:r>
              <a:rPr lang="tr-TR" baseline="0" dirty="0" smtClean="0"/>
              <a:t>. / Böl.24 Ara </a:t>
            </a:r>
            <a:r>
              <a:rPr lang="tr-TR" baseline="0" dirty="0" err="1" smtClean="0"/>
              <a:t>D.Rap</a:t>
            </a:r>
            <a:r>
              <a:rPr lang="tr-TR" baseline="0" dirty="0" smtClean="0"/>
              <a:t>. / Böl. 25 </a:t>
            </a:r>
            <a:r>
              <a:rPr lang="tr-TR" baseline="0" dirty="0" err="1" smtClean="0"/>
              <a:t>Yük.Enf.Ek.Fin</a:t>
            </a:r>
            <a:r>
              <a:rPr lang="tr-TR" baseline="0" dirty="0" smtClean="0"/>
              <a:t>. Rap. / Böl 26 Dipnotlar</a:t>
            </a:r>
          </a:p>
          <a:p>
            <a:r>
              <a:rPr lang="tr-TR" b="1" baseline="0" dirty="0" smtClean="0"/>
              <a:t>Belirli Kalemler:</a:t>
            </a:r>
          </a:p>
          <a:p>
            <a:r>
              <a:rPr lang="tr-TR" baseline="0" dirty="0" smtClean="0"/>
              <a:t>Bölüm 5 Hasılat / Bölüm 6 Stoklar / Bölüm 9 </a:t>
            </a:r>
            <a:r>
              <a:rPr lang="tr-TR" baseline="0" dirty="0" err="1" smtClean="0"/>
              <a:t>Fin.Ar</a:t>
            </a:r>
            <a:r>
              <a:rPr lang="tr-TR" baseline="0" dirty="0" smtClean="0"/>
              <a:t>. Ve </a:t>
            </a:r>
            <a:r>
              <a:rPr lang="tr-TR" baseline="0" dirty="0" err="1" smtClean="0"/>
              <a:t>Özk</a:t>
            </a:r>
            <a:r>
              <a:rPr lang="tr-TR" baseline="0" dirty="0" smtClean="0"/>
              <a:t>. / Bölüm 10 </a:t>
            </a:r>
            <a:r>
              <a:rPr lang="tr-TR" baseline="0" dirty="0" err="1" smtClean="0"/>
              <a:t>İşt.Yat</a:t>
            </a:r>
            <a:r>
              <a:rPr lang="tr-TR" baseline="0" dirty="0" smtClean="0"/>
              <a:t>. / Böl. 11 </a:t>
            </a:r>
            <a:r>
              <a:rPr lang="tr-TR" baseline="0" dirty="0" err="1" smtClean="0"/>
              <a:t>Müşt.Gir.Yat</a:t>
            </a:r>
            <a:r>
              <a:rPr lang="tr-TR" baseline="0" dirty="0" smtClean="0"/>
              <a:t>. / Bölüm 12 MDV / Böl.13 Yat.Am.GM / Böl.14 MODV / Böl. Böl.19 </a:t>
            </a:r>
            <a:r>
              <a:rPr lang="tr-TR" baseline="0" dirty="0" err="1" smtClean="0"/>
              <a:t>Karş</a:t>
            </a:r>
            <a:r>
              <a:rPr lang="tr-TR" baseline="0" dirty="0" smtClean="0"/>
              <a:t>. / Böl. 23 </a:t>
            </a:r>
            <a:r>
              <a:rPr lang="tr-TR" baseline="0" dirty="0" err="1" smtClean="0"/>
              <a:t>Gel.Üz.Al.Ver</a:t>
            </a:r>
            <a:r>
              <a:rPr lang="tr-TR" baseline="0" dirty="0" smtClean="0"/>
              <a:t>.</a:t>
            </a:r>
          </a:p>
          <a:p>
            <a:r>
              <a:rPr lang="tr-TR" b="1" baseline="0" dirty="0" smtClean="0"/>
              <a:t>Belirli İşlem ve Sektörler:</a:t>
            </a:r>
            <a:endParaRPr lang="tr-TR" b="0" baseline="0" dirty="0" smtClean="0"/>
          </a:p>
          <a:p>
            <a:r>
              <a:rPr lang="tr-TR" b="0" baseline="0" dirty="0" smtClean="0"/>
              <a:t>Böl. 7 Tar. Faal. / Böl. 8 Maden </a:t>
            </a:r>
            <a:r>
              <a:rPr lang="tr-TR" b="0" baseline="0" dirty="0" err="1" smtClean="0"/>
              <a:t>Kayn</a:t>
            </a:r>
            <a:r>
              <a:rPr lang="tr-TR" b="0" baseline="0" dirty="0" smtClean="0"/>
              <a:t>. Ar. / Bölüm 15 Kiralamalar / Böl. 16 </a:t>
            </a:r>
            <a:r>
              <a:rPr lang="tr-TR" b="0" baseline="0" dirty="0" err="1" smtClean="0"/>
              <a:t>Dev.Teşv</a:t>
            </a:r>
            <a:r>
              <a:rPr lang="tr-TR" b="0" baseline="0" dirty="0" smtClean="0"/>
              <a:t>. / Böl. 17 </a:t>
            </a:r>
            <a:r>
              <a:rPr lang="tr-TR" b="0" baseline="0" dirty="0" err="1" smtClean="0"/>
              <a:t>Borç.Mal</a:t>
            </a:r>
            <a:r>
              <a:rPr lang="tr-TR" b="0" baseline="0" dirty="0" smtClean="0"/>
              <a:t>. / Böl. 18 Var. D. Düş. / Böl. 21 İş </a:t>
            </a:r>
            <a:r>
              <a:rPr lang="tr-TR" b="0" baseline="0" dirty="0" err="1" smtClean="0"/>
              <a:t>Birl</a:t>
            </a:r>
            <a:r>
              <a:rPr lang="tr-TR" b="0" baseline="0" dirty="0" smtClean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74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71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9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baseline="0" dirty="0" smtClean="0"/>
              <a:t>Muhasebe politikaları, iş yaşamında ve muhasebe uygulamasında kullanılan bir ifade değil. Muhasebe yöntemleri ve temel ilkeler bir öneri olabilir.</a:t>
            </a:r>
          </a:p>
          <a:p>
            <a:r>
              <a:rPr lang="tr-TR" b="0" baseline="0" dirty="0" smtClean="0"/>
              <a:t>Bölüm 21’de gelir olarak muhasebeleştirilecek birleşme kârı «negatif şerefiye» olarak adlandırılmış. Anlam bozukluğu !!! </a:t>
            </a:r>
          </a:p>
          <a:p>
            <a:endParaRPr lang="tr-TR" b="0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58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IFRS 15 Finansal Araçlar standardı</a:t>
            </a:r>
            <a:r>
              <a:rPr lang="tr-TR" baseline="0" dirty="0" smtClean="0"/>
              <a:t> </a:t>
            </a:r>
          </a:p>
          <a:p>
            <a:r>
              <a:rPr lang="tr-TR" baseline="0" dirty="0" smtClean="0"/>
              <a:t>Yürürlüğe girme tarihi sürekli ertelenen bir standart</a:t>
            </a:r>
          </a:p>
          <a:p>
            <a:r>
              <a:rPr lang="tr-TR" baseline="0" dirty="0" smtClean="0"/>
              <a:t>2013</a:t>
            </a:r>
          </a:p>
          <a:p>
            <a:r>
              <a:rPr lang="tr-TR" baseline="0" dirty="0" smtClean="0"/>
              <a:t>2015</a:t>
            </a:r>
          </a:p>
          <a:p>
            <a:r>
              <a:rPr lang="tr-TR" baseline="0" dirty="0" smtClean="0"/>
              <a:t>2018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00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 sadece «yükümlülüklerin» ifadesi</a:t>
            </a:r>
            <a:r>
              <a:rPr lang="tr-TR" baseline="0" dirty="0" smtClean="0"/>
              <a:t> kullanılmış. Halbuki tanımlanan faaliyet finansman faaliyetleri olduğundan, sadece finansal yükümlülüklerin dikkate alınması gerekir. Yanlış anlamaya sebep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850C8-B4A4-4D10-A93A-0A83EBDD5FB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45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9F34-4742-4C81-9471-78DA6E6DFA1F}" type="datetime1">
              <a:rPr lang="tr-TR" smtClean="0"/>
              <a:t>04.10.2017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9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D87D-7B4E-463A-A4ED-F683832701CE}" type="datetime1">
              <a:rPr lang="tr-TR" smtClean="0"/>
              <a:t>04.10.2017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47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BAE-7885-404A-BFBC-2194030F5700}" type="datetime1">
              <a:rPr lang="tr-TR" smtClean="0"/>
              <a:t>04.10.2017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76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129-F7FA-4BE1-9D7E-A9DB36FE434C}" type="datetime1">
              <a:rPr lang="tr-TR" smtClean="0"/>
              <a:t>04.10.2017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07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F56B-D145-413E-AC92-EE8CC1761B88}" type="datetime1">
              <a:rPr lang="tr-TR" smtClean="0"/>
              <a:t>04.10.2017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5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9511-E643-4801-88A5-0DAA4A7731E3}" type="datetime1">
              <a:rPr lang="tr-TR" smtClean="0"/>
              <a:t>04.10.2017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59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A14F-80B5-4F21-BB39-55B2DF7BC862}" type="datetime1">
              <a:rPr lang="tr-TR" smtClean="0"/>
              <a:t>04.10.2017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3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5BB4-0892-4FEB-867A-06120C1A4A2D}" type="datetime1">
              <a:rPr lang="tr-TR" smtClean="0"/>
              <a:t>04.10.2017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89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C07-9E73-4C7B-A6B0-DC860662C122}" type="datetime1">
              <a:rPr lang="tr-TR" smtClean="0"/>
              <a:t>04.10.2017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52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80B5-6A1E-48FC-8498-B11DBC69C62A}" type="datetime1">
              <a:rPr lang="tr-TR" smtClean="0"/>
              <a:t>04.10.2017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19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0193-50C0-4982-A944-9BAB7CF490DB}" type="datetime1">
              <a:rPr lang="tr-TR" smtClean="0"/>
              <a:t>04.10.2017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04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97ED-09C9-4438-AFD3-5B4BBAE4C697}" type="datetime1">
              <a:rPr lang="tr-TR" smtClean="0"/>
              <a:t>04.10.2017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9BDC-0DB5-41CA-A0B1-67E37E09BF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33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38579" y="1715911"/>
            <a:ext cx="10205154" cy="2291644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Büyük ve Orta Boy İşletmeler İçin (BOBİ) Finansal Raporlama Standartları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b="1" dirty="0" smtClean="0"/>
              <a:t>Üzerine Değerlendirme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11392"/>
            <a:ext cx="9144000" cy="1046408"/>
          </a:xfrm>
        </p:spPr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 Fatih Yılmaz, </a:t>
            </a:r>
            <a:r>
              <a:rPr lang="tr-TR" dirty="0" err="1" smtClean="0"/>
              <a:t>Doç.Dr.Kerem</a:t>
            </a:r>
            <a:r>
              <a:rPr lang="tr-TR" dirty="0" smtClean="0"/>
              <a:t> Sarıoğlu</a:t>
            </a:r>
          </a:p>
          <a:p>
            <a:r>
              <a:rPr lang="tr-TR" dirty="0" smtClean="0"/>
              <a:t>İstanbul Üniversitesi İşletme Fakültesi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1</a:t>
            </a:fld>
            <a:endParaRPr lang="tr-TR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24000" y="567585"/>
            <a:ext cx="9144000" cy="104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Türkiye Muhasebe Uzmanlığı Kongresi (5/10/2017)</a:t>
            </a:r>
          </a:p>
        </p:txBody>
      </p:sp>
    </p:spTree>
    <p:extLst>
      <p:ext uri="{BB962C8B-B14F-4D97-AF65-F5344CB8AC3E}">
        <p14:creationId xmlns:p14="http://schemas.microsoft.com/office/powerpoint/2010/main" val="264308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922974"/>
            <a:ext cx="10515600" cy="1325563"/>
          </a:xfrm>
        </p:spPr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1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964"/>
          </a:xfrm>
        </p:spPr>
        <p:txBody>
          <a:bodyPr/>
          <a:lstStyle/>
          <a:p>
            <a:r>
              <a:rPr lang="tr-TR" b="1" dirty="0" smtClean="0"/>
              <a:t>BOBİ FRS : </a:t>
            </a:r>
            <a:r>
              <a:rPr lang="tr-TR" b="1" u="sng" dirty="0" smtClean="0"/>
              <a:t>Bölümlendirme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tr-TR" sz="3600" dirty="0" smtClean="0"/>
              <a:t>Toplam 27 Bölüm</a:t>
            </a:r>
          </a:p>
          <a:p>
            <a:r>
              <a:rPr lang="tr-TR" sz="3600" dirty="0" smtClean="0"/>
              <a:t>Finansal tablolar ve raporlama sorunları ile ilgili</a:t>
            </a:r>
            <a:br>
              <a:rPr lang="tr-TR" sz="3600" dirty="0" smtClean="0"/>
            </a:br>
            <a:r>
              <a:rPr lang="tr-TR" sz="3600" b="1" dirty="0" smtClean="0"/>
              <a:t>9 bölüm</a:t>
            </a:r>
          </a:p>
          <a:p>
            <a:r>
              <a:rPr lang="tr-TR" sz="3600" dirty="0" smtClean="0"/>
              <a:t>Finansal tablo kalemlerinin ölçümü ve raporlanması ile ilgili </a:t>
            </a:r>
            <a:r>
              <a:rPr lang="tr-TR" sz="3600" b="1" dirty="0" smtClean="0"/>
              <a:t>10 Bölüm</a:t>
            </a:r>
          </a:p>
          <a:p>
            <a:r>
              <a:rPr lang="tr-TR" sz="3600" dirty="0" smtClean="0"/>
              <a:t>Belirli işlemler ve </a:t>
            </a:r>
            <a:r>
              <a:rPr lang="tr-TR" sz="3600" dirty="0" err="1" smtClean="0"/>
              <a:t>sektörel</a:t>
            </a:r>
            <a:r>
              <a:rPr lang="tr-TR" sz="3600" dirty="0" smtClean="0"/>
              <a:t> faaliyetlerin raporlanması ile ilgili </a:t>
            </a:r>
            <a:r>
              <a:rPr lang="tr-TR" sz="3600" b="1" dirty="0"/>
              <a:t>7</a:t>
            </a:r>
            <a:r>
              <a:rPr lang="tr-TR" sz="3600" b="1" dirty="0" smtClean="0"/>
              <a:t> Bölüm</a:t>
            </a:r>
          </a:p>
          <a:p>
            <a:r>
              <a:rPr lang="tr-TR" sz="3600" dirty="0" smtClean="0"/>
              <a:t>Geçiş Hükümlerini içeren </a:t>
            </a:r>
            <a:r>
              <a:rPr lang="tr-TR" sz="3600" b="1" dirty="0" smtClean="0"/>
              <a:t>1 Bölüm</a:t>
            </a:r>
            <a:endParaRPr lang="tr-TR" sz="3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78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464"/>
          </a:xfrm>
        </p:spPr>
        <p:txBody>
          <a:bodyPr/>
          <a:lstStyle/>
          <a:p>
            <a:r>
              <a:rPr lang="tr-TR" b="1" dirty="0" smtClean="0"/>
              <a:t>BOBİ FRS: </a:t>
            </a:r>
            <a:r>
              <a:rPr lang="tr-TR" b="1" u="sng" dirty="0" smtClean="0"/>
              <a:t>Finansal Tablolar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4707"/>
            <a:ext cx="10515600" cy="5163670"/>
          </a:xfrm>
        </p:spPr>
        <p:txBody>
          <a:bodyPr>
            <a:normAutofit fontScale="92500"/>
          </a:bodyPr>
          <a:lstStyle/>
          <a:p>
            <a:r>
              <a:rPr lang="tr-TR" sz="3600" dirty="0" smtClean="0"/>
              <a:t>Finansal tablolar seti ve içeriği bazı farklarla TMS benzer.</a:t>
            </a:r>
          </a:p>
          <a:p>
            <a:r>
              <a:rPr lang="tr-TR" sz="3600" dirty="0" smtClean="0"/>
              <a:t>Bilanço:</a:t>
            </a:r>
          </a:p>
          <a:p>
            <a:pPr marL="0" indent="0">
              <a:buNone/>
            </a:pPr>
            <a:r>
              <a:rPr lang="tr-TR" sz="3600" b="1" dirty="0" smtClean="0"/>
              <a:t>«Satış amaçlı sınıflandırılan duran varlıklar» yok.</a:t>
            </a:r>
            <a:endParaRPr lang="tr-TR" sz="3600" b="1" dirty="0" smtClean="0"/>
          </a:p>
          <a:p>
            <a:r>
              <a:rPr lang="tr-TR" sz="3600" dirty="0" smtClean="0"/>
              <a:t>Kâr </a:t>
            </a:r>
            <a:r>
              <a:rPr lang="tr-TR" sz="3600" dirty="0" smtClean="0"/>
              <a:t>veya Zarar Tablosu:</a:t>
            </a:r>
            <a:br>
              <a:rPr lang="tr-TR" sz="3600" dirty="0" smtClean="0"/>
            </a:br>
            <a:r>
              <a:rPr lang="tr-TR" sz="3600" b="1" dirty="0" smtClean="0"/>
              <a:t>«</a:t>
            </a:r>
            <a:r>
              <a:rPr lang="tr-TR" sz="3600" b="1" dirty="0" err="1" smtClean="0"/>
              <a:t>Herşey</a:t>
            </a:r>
            <a:r>
              <a:rPr lang="tr-TR" sz="3600" b="1" dirty="0" smtClean="0"/>
              <a:t> dahil kâr / ekonomik kâr / kirli değer </a:t>
            </a:r>
            <a:r>
              <a:rPr lang="tr-TR" sz="3600" b="1" dirty="0" smtClean="0"/>
              <a:t>fazlası (</a:t>
            </a:r>
            <a:r>
              <a:rPr lang="tr-TR" sz="3600" b="1" dirty="0" err="1" smtClean="0"/>
              <a:t>dirty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surplus</a:t>
            </a:r>
            <a:r>
              <a:rPr lang="tr-TR" sz="3600" b="1" dirty="0" smtClean="0"/>
              <a:t>)» </a:t>
            </a:r>
            <a:r>
              <a:rPr lang="tr-TR" sz="3600" b="1" dirty="0" smtClean="0"/>
              <a:t>raporlaması yok.</a:t>
            </a:r>
          </a:p>
          <a:p>
            <a:r>
              <a:rPr lang="tr-TR" sz="3600" dirty="0" smtClean="0"/>
              <a:t>Nakit Akış </a:t>
            </a:r>
            <a:r>
              <a:rPr lang="tr-TR" sz="3600" dirty="0" err="1" smtClean="0"/>
              <a:t>Tablosu’nda</a:t>
            </a:r>
            <a:r>
              <a:rPr lang="tr-TR" sz="3600" dirty="0" smtClean="0"/>
              <a:t> nakit akışları 4 bölümlü.</a:t>
            </a:r>
          </a:p>
          <a:p>
            <a:pPr marL="0" indent="0">
              <a:buNone/>
            </a:pPr>
            <a:r>
              <a:rPr lang="tr-TR" sz="3600" dirty="0" err="1" smtClean="0"/>
              <a:t>TMS’den</a:t>
            </a:r>
            <a:r>
              <a:rPr lang="tr-TR" sz="3600" dirty="0" smtClean="0"/>
              <a:t> farklı bölüm:</a:t>
            </a:r>
            <a:br>
              <a:rPr lang="tr-TR" sz="3600" dirty="0" smtClean="0"/>
            </a:br>
            <a:r>
              <a:rPr lang="tr-TR" sz="3600" b="1" dirty="0" smtClean="0"/>
              <a:t>«Kur farklarının nakit ve nakit benzerleri üzerinde etkisi</a:t>
            </a:r>
            <a:r>
              <a:rPr lang="tr-TR" sz="3600" b="1" dirty="0" smtClean="0"/>
              <a:t>»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46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464"/>
          </a:xfrm>
        </p:spPr>
        <p:txBody>
          <a:bodyPr/>
          <a:lstStyle/>
          <a:p>
            <a:r>
              <a:rPr lang="tr-TR" b="1" dirty="0" smtClean="0"/>
              <a:t>BOBİ FRS: Kullanılan dil üzerine 1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4707"/>
            <a:ext cx="10515600" cy="5163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u="sng" dirty="0" err="1" smtClean="0"/>
              <a:t>TMS’deki</a:t>
            </a:r>
            <a:r>
              <a:rPr lang="tr-TR" sz="3600" b="1" u="sng" dirty="0" smtClean="0"/>
              <a:t> terimlerde yapılmış olumlu değişiklikler:</a:t>
            </a:r>
          </a:p>
          <a:p>
            <a:r>
              <a:rPr lang="tr-TR" sz="3600" dirty="0" smtClean="0"/>
              <a:t>«İşletme faaliyetlerinden nakit akışları» yerine,</a:t>
            </a:r>
            <a:br>
              <a:rPr lang="tr-TR" sz="3600" dirty="0" smtClean="0"/>
            </a:br>
            <a:r>
              <a:rPr lang="tr-TR" sz="3600" dirty="0" smtClean="0"/>
              <a:t>«esas faaliyetlerden nakit akışları» (Bölüm 2)</a:t>
            </a:r>
          </a:p>
          <a:p>
            <a:r>
              <a:rPr lang="tr-TR" sz="3600" dirty="0" smtClean="0"/>
              <a:t>«tanımlanmış fayda planları» yerine,</a:t>
            </a:r>
            <a:br>
              <a:rPr lang="tr-TR" sz="3600" dirty="0" smtClean="0"/>
            </a:br>
            <a:r>
              <a:rPr lang="tr-TR" sz="3600" dirty="0" smtClean="0"/>
              <a:t>«kıdem tazminatı karşılığı» (Bölüm 19)</a:t>
            </a:r>
          </a:p>
          <a:p>
            <a:r>
              <a:rPr lang="tr-TR" sz="3600" dirty="0" smtClean="0"/>
              <a:t>Hatalarda, «geriye dönük yeniden düzenleme» yerine,</a:t>
            </a:r>
            <a:br>
              <a:rPr lang="tr-TR" sz="3600" dirty="0" smtClean="0"/>
            </a:br>
            <a:r>
              <a:rPr lang="tr-TR" sz="3600" dirty="0" smtClean="0"/>
              <a:t>«geriye dönük düzeltme» (Bölüm 3</a:t>
            </a:r>
            <a:r>
              <a:rPr lang="tr-TR" sz="3600" dirty="0" smtClean="0"/>
              <a:t>)</a:t>
            </a:r>
            <a:endParaRPr lang="tr-TR" sz="3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7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464"/>
          </a:xfrm>
        </p:spPr>
        <p:txBody>
          <a:bodyPr/>
          <a:lstStyle/>
          <a:p>
            <a:r>
              <a:rPr lang="tr-TR" b="1" dirty="0" smtClean="0"/>
              <a:t>BOBİ FRS: Kullanılan dil </a:t>
            </a:r>
            <a:r>
              <a:rPr lang="tr-TR" b="1" dirty="0" smtClean="0"/>
              <a:t>üzerine 2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4707"/>
            <a:ext cx="10515600" cy="516367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«Muhasebe Politikaları»  Bölüm 3 ???</a:t>
            </a:r>
            <a:br>
              <a:rPr lang="tr-TR" sz="4000" dirty="0" smtClean="0"/>
            </a:br>
            <a:r>
              <a:rPr lang="tr-TR" sz="4000" i="1" dirty="0" smtClean="0"/>
              <a:t>«Muhasebe Yöntemleri ve Temel İlkeler</a:t>
            </a:r>
            <a:r>
              <a:rPr lang="tr-TR" sz="4400" i="1" dirty="0" smtClean="0"/>
              <a:t>»</a:t>
            </a:r>
          </a:p>
          <a:p>
            <a:r>
              <a:rPr lang="tr-TR" sz="4000" dirty="0" smtClean="0"/>
              <a:t>«Negatif Şerefiye» Bölüm 21.28 ???</a:t>
            </a:r>
            <a:br>
              <a:rPr lang="tr-TR" sz="4000" dirty="0" smtClean="0"/>
            </a:br>
            <a:r>
              <a:rPr lang="tr-TR" sz="4000" i="1" dirty="0" smtClean="0"/>
              <a:t>«Birleşme Kârı</a:t>
            </a:r>
            <a:r>
              <a:rPr lang="tr-TR" sz="4400" i="1" dirty="0" smtClean="0"/>
              <a:t>»</a:t>
            </a:r>
            <a:endParaRPr lang="tr-TR" sz="40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934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TMS’den</a:t>
            </a:r>
            <a:r>
              <a:rPr lang="tr-TR" b="1" dirty="0" smtClean="0"/>
              <a:t> </a:t>
            </a:r>
            <a:r>
              <a:rPr lang="tr-TR" b="1" dirty="0"/>
              <a:t>BOBİ </a:t>
            </a:r>
            <a:r>
              <a:rPr lang="tr-TR" b="1" dirty="0" err="1"/>
              <a:t>FRS’ye</a:t>
            </a:r>
            <a:r>
              <a:rPr lang="tr-TR" b="1" dirty="0"/>
              <a:t> taşınmış </a:t>
            </a:r>
            <a:r>
              <a:rPr lang="tr-TR" b="1" dirty="0" smtClean="0"/>
              <a:t>sorunlar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55060"/>
            <a:ext cx="10515600" cy="4921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600" b="1" i="1" dirty="0" smtClean="0"/>
              <a:t>Hasılatın belirlenmesinde </a:t>
            </a:r>
            <a:r>
              <a:rPr lang="tr-TR" sz="3600" b="1" i="1" u="sng" dirty="0" smtClean="0"/>
              <a:t>sahiplikten kaynaklanan önemli risk ve getirilerin devam etmesi</a:t>
            </a:r>
          </a:p>
          <a:p>
            <a:r>
              <a:rPr lang="tr-TR" sz="3600" b="1" dirty="0" smtClean="0"/>
              <a:t>5.16.ç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>«Alıcının, satış sözleşmesi ile belirlenen bir gerekçeye dayanarak veya herhangi bir neden olmaksızın sadece kendi kararı ile alımdan vazgeçme hakkının bulunması ve işletmenin söz konusu malların </a:t>
            </a:r>
            <a:r>
              <a:rPr lang="tr-TR" sz="3600" b="1" u="sng" dirty="0" smtClean="0"/>
              <a:t>iade edilip edilmeyeceğinden emin olmaması</a:t>
            </a:r>
            <a:r>
              <a:rPr lang="tr-TR" sz="3600" dirty="0" smtClean="0"/>
              <a:t>»</a:t>
            </a:r>
          </a:p>
          <a:p>
            <a:pPr lvl="1"/>
            <a:endParaRPr lang="tr-TR" sz="3200" dirty="0"/>
          </a:p>
          <a:p>
            <a:pPr marL="457200" lvl="1" indent="0">
              <a:buNone/>
            </a:pPr>
            <a:r>
              <a:rPr lang="tr-TR" sz="3200" b="1" dirty="0" smtClean="0"/>
              <a:t>IAS 18 16d: «…</a:t>
            </a:r>
            <a:r>
              <a:rPr lang="en-US" sz="3200" b="1" u="sng" dirty="0" smtClean="0"/>
              <a:t>the </a:t>
            </a:r>
            <a:r>
              <a:rPr lang="en-US" sz="3200" b="1" u="sng" dirty="0"/>
              <a:t>entity is uncertain about the probability of return</a:t>
            </a:r>
            <a:r>
              <a:rPr lang="en-US" sz="3200" b="1" dirty="0" smtClean="0"/>
              <a:t>.</a:t>
            </a:r>
            <a:r>
              <a:rPr lang="tr-TR" sz="3200" b="1" dirty="0" smtClean="0"/>
              <a:t>»</a:t>
            </a:r>
            <a:endParaRPr lang="tr-TR" sz="32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40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736600" y="1117600"/>
            <a:ext cx="5212644" cy="4810062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474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TMS’den</a:t>
            </a:r>
            <a:r>
              <a:rPr lang="tr-TR" b="1" dirty="0" smtClean="0"/>
              <a:t> </a:t>
            </a:r>
            <a:r>
              <a:rPr lang="tr-TR" b="1" dirty="0"/>
              <a:t>BOBİ </a:t>
            </a:r>
            <a:r>
              <a:rPr lang="tr-TR" b="1" dirty="0" err="1"/>
              <a:t>FRS’ye</a:t>
            </a:r>
            <a:r>
              <a:rPr lang="tr-TR" b="1" dirty="0"/>
              <a:t> taşınmış </a:t>
            </a:r>
            <a:r>
              <a:rPr lang="tr-TR" b="1" dirty="0" smtClean="0"/>
              <a:t>sorunlar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55060"/>
            <a:ext cx="5607756" cy="4921903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/>
              <a:t>Nakit</a:t>
            </a:r>
          </a:p>
          <a:p>
            <a:r>
              <a:rPr lang="tr-TR" sz="3600" dirty="0" smtClean="0"/>
              <a:t>K.V. Hisse Senedi Yatırımları</a:t>
            </a:r>
          </a:p>
          <a:p>
            <a:r>
              <a:rPr lang="tr-TR" sz="3600" dirty="0" smtClean="0"/>
              <a:t>Tahvil Bono Yatırımları</a:t>
            </a:r>
          </a:p>
          <a:p>
            <a:r>
              <a:rPr lang="tr-TR" sz="3600" dirty="0" smtClean="0"/>
              <a:t>Ticari Alacaklar</a:t>
            </a:r>
          </a:p>
          <a:p>
            <a:r>
              <a:rPr lang="tr-TR" sz="3600" dirty="0" smtClean="0"/>
              <a:t>Ticari Borçlar</a:t>
            </a:r>
          </a:p>
          <a:p>
            <a:r>
              <a:rPr lang="tr-TR" sz="3600" dirty="0" smtClean="0"/>
              <a:t>Tahvil Borçları</a:t>
            </a:r>
          </a:p>
          <a:p>
            <a:r>
              <a:rPr lang="tr-TR" sz="3600" dirty="0" smtClean="0"/>
              <a:t>Diğer Borçlar</a:t>
            </a:r>
          </a:p>
          <a:p>
            <a:r>
              <a:rPr lang="tr-TR" sz="3600" dirty="0" smtClean="0"/>
              <a:t>Sözleşmeye bağlı diğer alacaklar</a:t>
            </a:r>
            <a:endParaRPr lang="tr-TR" sz="3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7</a:t>
            </a:fld>
            <a:endParaRPr lang="tr-TR"/>
          </a:p>
        </p:txBody>
      </p:sp>
      <p:sp>
        <p:nvSpPr>
          <p:cNvPr id="6" name="Sağ Ayraç 5"/>
          <p:cNvSpPr/>
          <p:nvPr/>
        </p:nvSpPr>
        <p:spPr>
          <a:xfrm>
            <a:off x="6445956" y="1255060"/>
            <a:ext cx="564444" cy="4434540"/>
          </a:xfrm>
          <a:prstGeom prst="rightBrace">
            <a:avLst>
              <a:gd name="adj1" fmla="val 90333"/>
              <a:gd name="adj2" fmla="val 4974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7200900" y="2527455"/>
            <a:ext cx="2111022" cy="1889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 bir metinde birlikte</a:t>
            </a:r>
          </a:p>
          <a:p>
            <a:pPr algn="ctr"/>
            <a:r>
              <a:rPr lang="tr-T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Çözüm ??</a:t>
            </a:r>
            <a:endParaRPr lang="tr-T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502423" y="1117600"/>
            <a:ext cx="2111022" cy="1889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Bölüm 9 Finansal Araçlar</a:t>
            </a:r>
            <a:endParaRPr lang="tr-T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BOBİ FRS: Anlatım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b="1" u="sng" dirty="0" smtClean="0"/>
              <a:t>Bölüm 2 (NAT) paragraf 15’de</a:t>
            </a:r>
          </a:p>
          <a:p>
            <a:pPr marL="0" indent="0">
              <a:buNone/>
            </a:pPr>
            <a:r>
              <a:rPr lang="tr-TR" sz="3600" dirty="0" smtClean="0"/>
              <a:t>«Finansman faaliyetleri, işletmenin </a:t>
            </a:r>
            <a:r>
              <a:rPr lang="tr-TR" sz="3600" dirty="0" err="1" smtClean="0"/>
              <a:t>özkaynaklarının</a:t>
            </a:r>
            <a:r>
              <a:rPr lang="tr-TR" sz="3600" dirty="0" smtClean="0"/>
              <a:t> ve </a:t>
            </a:r>
            <a:r>
              <a:rPr lang="tr-TR" sz="3600" b="1" dirty="0" smtClean="0"/>
              <a:t>yükümlülüklerinin </a:t>
            </a:r>
            <a:r>
              <a:rPr lang="tr-TR" sz="3600" dirty="0" smtClean="0"/>
              <a:t>tutarında ve içeriğinde değişikliğe neden olan faaliyetlerdir</a:t>
            </a:r>
            <a:r>
              <a:rPr lang="tr-TR" sz="3600" dirty="0" smtClean="0"/>
              <a:t>»</a:t>
            </a:r>
            <a:endParaRPr lang="tr-TR" sz="3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8</a:t>
            </a:fld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2940423"/>
            <a:ext cx="3662082" cy="573741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2104464" y="3427691"/>
            <a:ext cx="1129553" cy="1201271"/>
          </a:xfrm>
          <a:prstGeom prst="down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2104464" y="4628962"/>
            <a:ext cx="5192807" cy="1320429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FİNANSAL? / TİCARİ?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2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/>
          <a:lstStyle/>
          <a:p>
            <a:r>
              <a:rPr lang="tr-TR" b="1" dirty="0" smtClean="0"/>
              <a:t>Uygulama İle İlgili Beklenti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632368"/>
          </a:xfrm>
        </p:spPr>
        <p:txBody>
          <a:bodyPr/>
          <a:lstStyle/>
          <a:p>
            <a:r>
              <a:rPr lang="tr-TR" sz="3200" dirty="0" smtClean="0"/>
              <a:t>Aşılabilir zorluklar</a:t>
            </a:r>
          </a:p>
          <a:p>
            <a:pPr lvl="1"/>
            <a:r>
              <a:rPr lang="tr-TR" sz="2800" dirty="0" smtClean="0"/>
              <a:t>Hesap planı desteği</a:t>
            </a:r>
          </a:p>
          <a:p>
            <a:pPr lvl="1"/>
            <a:r>
              <a:rPr lang="tr-TR" sz="2800" dirty="0" smtClean="0"/>
              <a:t>Kayıt ortamı</a:t>
            </a:r>
          </a:p>
          <a:p>
            <a:r>
              <a:rPr lang="tr-TR" sz="3200" dirty="0" smtClean="0"/>
              <a:t>Muhasebe standartlarına aşina meslek mensupları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9BDC-0DB5-41CA-A0B1-67E37E09BF67}" type="slidenum">
              <a:rPr lang="tr-TR" smtClean="0"/>
              <a:t>9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04393"/>
            <a:ext cx="3845011" cy="27591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129" y="3604394"/>
            <a:ext cx="4213655" cy="27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476</Words>
  <Application>Microsoft Office PowerPoint</Application>
  <PresentationFormat>Geniş ekran</PresentationFormat>
  <Paragraphs>83</Paragraphs>
  <Slides>10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Büyük ve Orta Boy İşletmeler İçin (BOBİ) Finansal Raporlama Standartları Üzerine Değerlendirme</vt:lpstr>
      <vt:lpstr>BOBİ FRS : Bölümlendirme</vt:lpstr>
      <vt:lpstr>BOBİ FRS: Finansal Tablolar</vt:lpstr>
      <vt:lpstr>BOBİ FRS: Kullanılan dil üzerine 1</vt:lpstr>
      <vt:lpstr>BOBİ FRS: Kullanılan dil üzerine 2</vt:lpstr>
      <vt:lpstr>TMS’den BOBİ FRS’ye taşınmış sorunlar</vt:lpstr>
      <vt:lpstr>TMS’den BOBİ FRS’ye taşınmış sorunlar</vt:lpstr>
      <vt:lpstr>BOBİ FRS: Anlatım</vt:lpstr>
      <vt:lpstr>Uygulama İle İlgili Beklenti</vt:lpstr>
      <vt:lpstr>Teşekkürler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Büyük ve Orta Ölçekli Büyüklükte İşletmeler İçin (BOBİ)  Finansal Raporlama Standartları Üzerine Değerlendirme</dc:title>
  <dc:creator>Kerem Sarioglu</dc:creator>
  <cp:lastModifiedBy>Kerem Sarioglu</cp:lastModifiedBy>
  <cp:revision>22</cp:revision>
  <dcterms:created xsi:type="dcterms:W3CDTF">2017-09-28T07:10:14Z</dcterms:created>
  <dcterms:modified xsi:type="dcterms:W3CDTF">2017-10-04T19:55:57Z</dcterms:modified>
</cp:coreProperties>
</file>