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44" r:id="rId2"/>
  </p:sldMasterIdLst>
  <p:notesMasterIdLst>
    <p:notesMasterId r:id="rId73"/>
  </p:notesMasterIdLst>
  <p:handoutMasterIdLst>
    <p:handoutMasterId r:id="rId74"/>
  </p:handoutMasterIdLst>
  <p:sldIdLst>
    <p:sldId id="648" r:id="rId3"/>
    <p:sldId id="639" r:id="rId4"/>
    <p:sldId id="728" r:id="rId5"/>
    <p:sldId id="545" r:id="rId6"/>
    <p:sldId id="998" r:id="rId7"/>
    <p:sldId id="999" r:id="rId8"/>
    <p:sldId id="1000" r:id="rId9"/>
    <p:sldId id="1002" r:id="rId10"/>
    <p:sldId id="1001" r:id="rId11"/>
    <p:sldId id="1003" r:id="rId12"/>
    <p:sldId id="1005" r:id="rId13"/>
    <p:sldId id="1006" r:id="rId14"/>
    <p:sldId id="1007" r:id="rId15"/>
    <p:sldId id="1010" r:id="rId16"/>
    <p:sldId id="1008" r:id="rId17"/>
    <p:sldId id="1009" r:id="rId18"/>
    <p:sldId id="1011" r:id="rId19"/>
    <p:sldId id="1012" r:id="rId20"/>
    <p:sldId id="1054" r:id="rId21"/>
    <p:sldId id="1045" r:id="rId22"/>
    <p:sldId id="1013" r:id="rId23"/>
    <p:sldId id="1052" r:id="rId24"/>
    <p:sldId id="986" r:id="rId25"/>
    <p:sldId id="987" r:id="rId26"/>
    <p:sldId id="988" r:id="rId27"/>
    <p:sldId id="989" r:id="rId28"/>
    <p:sldId id="990" r:id="rId29"/>
    <p:sldId id="1039" r:id="rId30"/>
    <p:sldId id="1040" r:id="rId31"/>
    <p:sldId id="1053" r:id="rId32"/>
    <p:sldId id="1017" r:id="rId33"/>
    <p:sldId id="997" r:id="rId34"/>
    <p:sldId id="1004" r:id="rId35"/>
    <p:sldId id="920" r:id="rId36"/>
    <p:sldId id="921" r:id="rId37"/>
    <p:sldId id="922" r:id="rId38"/>
    <p:sldId id="923" r:id="rId39"/>
    <p:sldId id="924" r:id="rId40"/>
    <p:sldId id="1046" r:id="rId41"/>
    <p:sldId id="1047" r:id="rId42"/>
    <p:sldId id="1048" r:id="rId43"/>
    <p:sldId id="1049" r:id="rId44"/>
    <p:sldId id="1050" r:id="rId45"/>
    <p:sldId id="1051" r:id="rId46"/>
    <p:sldId id="931" r:id="rId47"/>
    <p:sldId id="932" r:id="rId48"/>
    <p:sldId id="933" r:id="rId49"/>
    <p:sldId id="1041" r:id="rId50"/>
    <p:sldId id="1042" r:id="rId51"/>
    <p:sldId id="1043" r:id="rId52"/>
    <p:sldId id="1044" r:id="rId53"/>
    <p:sldId id="960" r:id="rId54"/>
    <p:sldId id="961" r:id="rId55"/>
    <p:sldId id="962" r:id="rId56"/>
    <p:sldId id="963" r:id="rId57"/>
    <p:sldId id="964" r:id="rId58"/>
    <p:sldId id="1016" r:id="rId59"/>
    <p:sldId id="965" r:id="rId60"/>
    <p:sldId id="967" r:id="rId61"/>
    <p:sldId id="1028" r:id="rId62"/>
    <p:sldId id="1029" r:id="rId63"/>
    <p:sldId id="1024" r:id="rId64"/>
    <p:sldId id="1025" r:id="rId65"/>
    <p:sldId id="1036" r:id="rId66"/>
    <p:sldId id="1038" r:id="rId67"/>
    <p:sldId id="1037" r:id="rId68"/>
    <p:sldId id="1035" r:id="rId69"/>
    <p:sldId id="1026" r:id="rId70"/>
    <p:sldId id="1027" r:id="rId71"/>
    <p:sldId id="970" r:id="rId72"/>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DE8"/>
    <a:srgbClr val="FFEBAB"/>
    <a:srgbClr val="FFE1E1"/>
    <a:srgbClr val="CFDE9E"/>
    <a:srgbClr val="FFB7B7"/>
    <a:srgbClr val="E9FCD0"/>
    <a:srgbClr val="B2D3FC"/>
    <a:srgbClr val="E4A6F0"/>
    <a:srgbClr val="FFE89F"/>
    <a:srgbClr val="150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8978" autoAdjust="0"/>
  </p:normalViewPr>
  <p:slideViewPr>
    <p:cSldViewPr>
      <p:cViewPr>
        <p:scale>
          <a:sx n="70" d="100"/>
          <a:sy n="70" d="100"/>
        </p:scale>
        <p:origin x="-1080" y="-78"/>
      </p:cViewPr>
      <p:guideLst>
        <p:guide orient="horz" pos="2160"/>
        <p:guide pos="2880"/>
      </p:guideLst>
    </p:cSldViewPr>
  </p:slideViewPr>
  <p:outlineViewPr>
    <p:cViewPr>
      <p:scale>
        <a:sx n="33" d="100"/>
        <a:sy n="33" d="100"/>
      </p:scale>
      <p:origin x="0" y="10788"/>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46" d="100"/>
          <a:sy n="46" d="100"/>
        </p:scale>
        <p:origin x="-2780" y="-76"/>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4F2DC864-C08B-4FC1-9DC4-AA85102081E4}" type="datetimeFigureOut">
              <a:rPr lang="tr-TR" smtClean="0"/>
              <a:t>24.04.2017</a:t>
            </a:fld>
            <a:endParaRPr lang="tr-TR" dirty="0"/>
          </a:p>
        </p:txBody>
      </p:sp>
      <p:sp>
        <p:nvSpPr>
          <p:cNvPr id="4" name="Altbilgi Yer Tutucusu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15679559-9F83-442F-BF36-EC48DE900AC5}" type="slidenum">
              <a:rPr lang="tr-TR" smtClean="0"/>
              <a:t>‹#›</a:t>
            </a:fld>
            <a:endParaRPr lang="tr-TR" dirty="0"/>
          </a:p>
        </p:txBody>
      </p:sp>
    </p:spTree>
    <p:extLst>
      <p:ext uri="{BB962C8B-B14F-4D97-AF65-F5344CB8AC3E}">
        <p14:creationId xmlns:p14="http://schemas.microsoft.com/office/powerpoint/2010/main" val="5778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0F41FCC9-F434-4127-8DCD-7784A5E462DB}" type="datetimeFigureOut">
              <a:rPr lang="tr-TR" smtClean="0"/>
              <a:t>24.04.2017</a:t>
            </a:fld>
            <a:endParaRPr lang="tr-TR" dirty="0"/>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DDE99450-0B80-4BDF-8107-1233E1229599}" type="slidenum">
              <a:rPr lang="tr-TR" smtClean="0"/>
              <a:t>‹#›</a:t>
            </a:fld>
            <a:endParaRPr lang="tr-TR" dirty="0"/>
          </a:p>
        </p:txBody>
      </p:sp>
    </p:spTree>
    <p:extLst>
      <p:ext uri="{BB962C8B-B14F-4D97-AF65-F5344CB8AC3E}">
        <p14:creationId xmlns:p14="http://schemas.microsoft.com/office/powerpoint/2010/main" val="163601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a:ln/>
        </p:spPr>
      </p:sp>
      <p:sp>
        <p:nvSpPr>
          <p:cNvPr id="7987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itchFamily="34" charset="0"/>
            </a:endParaRPr>
          </a:p>
        </p:txBody>
      </p:sp>
      <p:sp>
        <p:nvSpPr>
          <p:cNvPr id="7987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CABDEB-96FE-4CE1-BEBA-82240EC1B689}" type="slidenum">
              <a:rPr lang="tr-TR" altLang="tr-TR" sz="1200" smtClean="0">
                <a:latin typeface="Arial" pitchFamily="34" charset="0"/>
              </a:rPr>
              <a:pPr eaLnBrk="1" hangingPunct="1"/>
              <a:t>1</a:t>
            </a:fld>
            <a:endParaRPr lang="tr-TR" altLang="tr-TR" sz="1200"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a:ln/>
        </p:spPr>
      </p:sp>
      <p:sp>
        <p:nvSpPr>
          <p:cNvPr id="43011" name="Not Yer Tutucusu 2"/>
          <p:cNvSpPr>
            <a:spLocks noGrp="1"/>
          </p:cNvSpPr>
          <p:nvPr>
            <p:ph type="body" idx="1"/>
          </p:nvPr>
        </p:nvSpPr>
        <p:spPr>
          <a:noFill/>
        </p:spPr>
        <p:txBody>
          <a:bodyPr/>
          <a:lstStyle/>
          <a:p>
            <a:endParaRPr lang="tr-TR" altLang="tr-TR" dirty="0" smtClean="0"/>
          </a:p>
        </p:txBody>
      </p:sp>
      <p:sp>
        <p:nvSpPr>
          <p:cNvPr id="43012" name="Slayt Numarası Yer Tutucusu 3"/>
          <p:cNvSpPr>
            <a:spLocks noGrp="1"/>
          </p:cNvSpPr>
          <p:nvPr>
            <p:ph type="sldNum" sz="quarter" idx="5"/>
          </p:nvPr>
        </p:nvSpPr>
        <p:spPr>
          <a:noFill/>
        </p:spPr>
        <p:txBody>
          <a:bodyPr/>
          <a:lstStyle>
            <a:lvl1pPr algn="ctr" defTabSz="947738" eaLnBrk="0" hangingPunct="0">
              <a:defRPr sz="3600">
                <a:solidFill>
                  <a:srgbClr val="CC3300"/>
                </a:solidFill>
                <a:latin typeface="Tahoma" pitchFamily="34" charset="0"/>
              </a:defRPr>
            </a:lvl1pPr>
            <a:lvl2pPr marL="742950" indent="-285750" algn="ctr" defTabSz="947738" eaLnBrk="0" hangingPunct="0">
              <a:defRPr sz="3600">
                <a:solidFill>
                  <a:srgbClr val="CC3300"/>
                </a:solidFill>
                <a:latin typeface="Tahoma" pitchFamily="34" charset="0"/>
              </a:defRPr>
            </a:lvl2pPr>
            <a:lvl3pPr marL="1143000" indent="-228600" algn="ctr" defTabSz="947738" eaLnBrk="0" hangingPunct="0">
              <a:defRPr sz="3600">
                <a:solidFill>
                  <a:srgbClr val="CC3300"/>
                </a:solidFill>
                <a:latin typeface="Tahoma" pitchFamily="34" charset="0"/>
              </a:defRPr>
            </a:lvl3pPr>
            <a:lvl4pPr marL="1600200" indent="-228600" algn="ctr" defTabSz="947738" eaLnBrk="0" hangingPunct="0">
              <a:defRPr sz="3600">
                <a:solidFill>
                  <a:srgbClr val="CC3300"/>
                </a:solidFill>
                <a:latin typeface="Tahoma" pitchFamily="34" charset="0"/>
              </a:defRPr>
            </a:lvl4pPr>
            <a:lvl5pPr marL="2057400" indent="-228600" algn="ctr" defTabSz="947738" eaLnBrk="0" hangingPunct="0">
              <a:defRPr sz="3600">
                <a:solidFill>
                  <a:srgbClr val="CC3300"/>
                </a:solidFill>
                <a:latin typeface="Tahoma" pitchFamily="34" charset="0"/>
              </a:defRPr>
            </a:lvl5pPr>
            <a:lvl6pPr marL="2514600" indent="-228600" algn="ctr" defTabSz="947738" eaLnBrk="0" fontAlgn="base" hangingPunct="0">
              <a:spcBef>
                <a:spcPct val="0"/>
              </a:spcBef>
              <a:spcAft>
                <a:spcPct val="0"/>
              </a:spcAft>
              <a:defRPr sz="3600">
                <a:solidFill>
                  <a:srgbClr val="CC3300"/>
                </a:solidFill>
                <a:latin typeface="Tahoma" pitchFamily="34" charset="0"/>
              </a:defRPr>
            </a:lvl6pPr>
            <a:lvl7pPr marL="2971800" indent="-228600" algn="ctr" defTabSz="947738" eaLnBrk="0" fontAlgn="base" hangingPunct="0">
              <a:spcBef>
                <a:spcPct val="0"/>
              </a:spcBef>
              <a:spcAft>
                <a:spcPct val="0"/>
              </a:spcAft>
              <a:defRPr sz="3600">
                <a:solidFill>
                  <a:srgbClr val="CC3300"/>
                </a:solidFill>
                <a:latin typeface="Tahoma" pitchFamily="34" charset="0"/>
              </a:defRPr>
            </a:lvl7pPr>
            <a:lvl8pPr marL="3429000" indent="-228600" algn="ctr" defTabSz="947738" eaLnBrk="0" fontAlgn="base" hangingPunct="0">
              <a:spcBef>
                <a:spcPct val="0"/>
              </a:spcBef>
              <a:spcAft>
                <a:spcPct val="0"/>
              </a:spcAft>
              <a:defRPr sz="3600">
                <a:solidFill>
                  <a:srgbClr val="CC3300"/>
                </a:solidFill>
                <a:latin typeface="Tahoma" pitchFamily="34" charset="0"/>
              </a:defRPr>
            </a:lvl8pPr>
            <a:lvl9pPr marL="3886200" indent="-228600" algn="ctr" defTabSz="947738" eaLnBrk="0" fontAlgn="base" hangingPunct="0">
              <a:spcBef>
                <a:spcPct val="0"/>
              </a:spcBef>
              <a:spcAft>
                <a:spcPct val="0"/>
              </a:spcAft>
              <a:defRPr sz="3600">
                <a:solidFill>
                  <a:srgbClr val="CC3300"/>
                </a:solidFill>
                <a:latin typeface="Tahoma" pitchFamily="34" charset="0"/>
              </a:defRPr>
            </a:lvl9pPr>
          </a:lstStyle>
          <a:p>
            <a:pPr algn="r" eaLnBrk="1" hangingPunct="1"/>
            <a:fld id="{2FBB4923-EC85-4561-8F88-0E8BFFD91563}" type="slidenum">
              <a:rPr lang="tr-TR" altLang="tr-TR" sz="1200" smtClean="0">
                <a:solidFill>
                  <a:prstClr val="black"/>
                </a:solidFill>
                <a:latin typeface="Calibri" pitchFamily="34" charset="0"/>
              </a:rPr>
              <a:pPr algn="r" eaLnBrk="1" hangingPunct="1"/>
              <a:t>52</a:t>
            </a:fld>
            <a:endParaRPr lang="tr-TR" altLang="tr-TR" sz="1200" dirty="0"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44035" name="Not Yer Tutucusu 2"/>
          <p:cNvSpPr>
            <a:spLocks noGrp="1"/>
          </p:cNvSpPr>
          <p:nvPr>
            <p:ph type="body" idx="1"/>
          </p:nvPr>
        </p:nvSpPr>
        <p:spPr>
          <a:noFill/>
        </p:spPr>
        <p:txBody>
          <a:bodyPr/>
          <a:lstStyle/>
          <a:p>
            <a:endParaRPr lang="tr-TR" altLang="tr-TR" dirty="0" smtClean="0"/>
          </a:p>
        </p:txBody>
      </p:sp>
      <p:sp>
        <p:nvSpPr>
          <p:cNvPr id="44036" name="Slayt Numarası Yer Tutucusu 3"/>
          <p:cNvSpPr>
            <a:spLocks noGrp="1"/>
          </p:cNvSpPr>
          <p:nvPr>
            <p:ph type="sldNum" sz="quarter" idx="5"/>
          </p:nvPr>
        </p:nvSpPr>
        <p:spPr>
          <a:noFill/>
        </p:spPr>
        <p:txBody>
          <a:bodyPr/>
          <a:lstStyle>
            <a:lvl1pPr algn="ctr" defTabSz="947738" eaLnBrk="0" hangingPunct="0">
              <a:defRPr sz="3600">
                <a:solidFill>
                  <a:srgbClr val="CC3300"/>
                </a:solidFill>
                <a:latin typeface="Tahoma" pitchFamily="34" charset="0"/>
              </a:defRPr>
            </a:lvl1pPr>
            <a:lvl2pPr marL="742950" indent="-285750" algn="ctr" defTabSz="947738" eaLnBrk="0" hangingPunct="0">
              <a:defRPr sz="3600">
                <a:solidFill>
                  <a:srgbClr val="CC3300"/>
                </a:solidFill>
                <a:latin typeface="Tahoma" pitchFamily="34" charset="0"/>
              </a:defRPr>
            </a:lvl2pPr>
            <a:lvl3pPr marL="1143000" indent="-228600" algn="ctr" defTabSz="947738" eaLnBrk="0" hangingPunct="0">
              <a:defRPr sz="3600">
                <a:solidFill>
                  <a:srgbClr val="CC3300"/>
                </a:solidFill>
                <a:latin typeface="Tahoma" pitchFamily="34" charset="0"/>
              </a:defRPr>
            </a:lvl3pPr>
            <a:lvl4pPr marL="1600200" indent="-228600" algn="ctr" defTabSz="947738" eaLnBrk="0" hangingPunct="0">
              <a:defRPr sz="3600">
                <a:solidFill>
                  <a:srgbClr val="CC3300"/>
                </a:solidFill>
                <a:latin typeface="Tahoma" pitchFamily="34" charset="0"/>
              </a:defRPr>
            </a:lvl4pPr>
            <a:lvl5pPr marL="2057400" indent="-228600" algn="ctr" defTabSz="947738" eaLnBrk="0" hangingPunct="0">
              <a:defRPr sz="3600">
                <a:solidFill>
                  <a:srgbClr val="CC3300"/>
                </a:solidFill>
                <a:latin typeface="Tahoma" pitchFamily="34" charset="0"/>
              </a:defRPr>
            </a:lvl5pPr>
            <a:lvl6pPr marL="2514600" indent="-228600" algn="ctr" defTabSz="947738" eaLnBrk="0" fontAlgn="base" hangingPunct="0">
              <a:spcBef>
                <a:spcPct val="0"/>
              </a:spcBef>
              <a:spcAft>
                <a:spcPct val="0"/>
              </a:spcAft>
              <a:defRPr sz="3600">
                <a:solidFill>
                  <a:srgbClr val="CC3300"/>
                </a:solidFill>
                <a:latin typeface="Tahoma" pitchFamily="34" charset="0"/>
              </a:defRPr>
            </a:lvl6pPr>
            <a:lvl7pPr marL="2971800" indent="-228600" algn="ctr" defTabSz="947738" eaLnBrk="0" fontAlgn="base" hangingPunct="0">
              <a:spcBef>
                <a:spcPct val="0"/>
              </a:spcBef>
              <a:spcAft>
                <a:spcPct val="0"/>
              </a:spcAft>
              <a:defRPr sz="3600">
                <a:solidFill>
                  <a:srgbClr val="CC3300"/>
                </a:solidFill>
                <a:latin typeface="Tahoma" pitchFamily="34" charset="0"/>
              </a:defRPr>
            </a:lvl7pPr>
            <a:lvl8pPr marL="3429000" indent="-228600" algn="ctr" defTabSz="947738" eaLnBrk="0" fontAlgn="base" hangingPunct="0">
              <a:spcBef>
                <a:spcPct val="0"/>
              </a:spcBef>
              <a:spcAft>
                <a:spcPct val="0"/>
              </a:spcAft>
              <a:defRPr sz="3600">
                <a:solidFill>
                  <a:srgbClr val="CC3300"/>
                </a:solidFill>
                <a:latin typeface="Tahoma" pitchFamily="34" charset="0"/>
              </a:defRPr>
            </a:lvl8pPr>
            <a:lvl9pPr marL="3886200" indent="-228600" algn="ctr" defTabSz="947738" eaLnBrk="0" fontAlgn="base" hangingPunct="0">
              <a:spcBef>
                <a:spcPct val="0"/>
              </a:spcBef>
              <a:spcAft>
                <a:spcPct val="0"/>
              </a:spcAft>
              <a:defRPr sz="3600">
                <a:solidFill>
                  <a:srgbClr val="CC3300"/>
                </a:solidFill>
                <a:latin typeface="Tahoma" pitchFamily="34" charset="0"/>
              </a:defRPr>
            </a:lvl9pPr>
          </a:lstStyle>
          <a:p>
            <a:pPr algn="r" eaLnBrk="1" hangingPunct="1"/>
            <a:fld id="{CCB33958-1C01-4325-ABF5-C246B238F35D}" type="slidenum">
              <a:rPr lang="tr-TR" altLang="tr-TR" sz="1200" smtClean="0">
                <a:solidFill>
                  <a:prstClr val="black"/>
                </a:solidFill>
                <a:latin typeface="Calibri" pitchFamily="34" charset="0"/>
              </a:rPr>
              <a:pPr algn="r" eaLnBrk="1" hangingPunct="1"/>
              <a:t>55</a:t>
            </a:fld>
            <a:endParaRPr lang="tr-TR" altLang="tr-TR" sz="1200" dirty="0"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a:ln/>
        </p:spPr>
      </p:sp>
      <p:sp>
        <p:nvSpPr>
          <p:cNvPr id="45059" name="Not Yer Tutucusu 2"/>
          <p:cNvSpPr>
            <a:spLocks noGrp="1"/>
          </p:cNvSpPr>
          <p:nvPr>
            <p:ph type="body" idx="1"/>
          </p:nvPr>
        </p:nvSpPr>
        <p:spPr>
          <a:noFill/>
        </p:spPr>
        <p:txBody>
          <a:bodyPr/>
          <a:lstStyle/>
          <a:p>
            <a:endParaRPr lang="tr-TR" altLang="tr-TR" dirty="0" smtClean="0"/>
          </a:p>
        </p:txBody>
      </p:sp>
      <p:sp>
        <p:nvSpPr>
          <p:cNvPr id="45060" name="Slayt Numarası Yer Tutucusu 3"/>
          <p:cNvSpPr>
            <a:spLocks noGrp="1"/>
          </p:cNvSpPr>
          <p:nvPr>
            <p:ph type="sldNum" sz="quarter" idx="5"/>
          </p:nvPr>
        </p:nvSpPr>
        <p:spPr>
          <a:noFill/>
        </p:spPr>
        <p:txBody>
          <a:bodyPr/>
          <a:lstStyle>
            <a:lvl1pPr algn="ctr" defTabSz="947738" eaLnBrk="0" hangingPunct="0">
              <a:defRPr sz="3600">
                <a:solidFill>
                  <a:srgbClr val="CC3300"/>
                </a:solidFill>
                <a:latin typeface="Tahoma" pitchFamily="34" charset="0"/>
              </a:defRPr>
            </a:lvl1pPr>
            <a:lvl2pPr marL="742950" indent="-285750" algn="ctr" defTabSz="947738" eaLnBrk="0" hangingPunct="0">
              <a:defRPr sz="3600">
                <a:solidFill>
                  <a:srgbClr val="CC3300"/>
                </a:solidFill>
                <a:latin typeface="Tahoma" pitchFamily="34" charset="0"/>
              </a:defRPr>
            </a:lvl2pPr>
            <a:lvl3pPr marL="1143000" indent="-228600" algn="ctr" defTabSz="947738" eaLnBrk="0" hangingPunct="0">
              <a:defRPr sz="3600">
                <a:solidFill>
                  <a:srgbClr val="CC3300"/>
                </a:solidFill>
                <a:latin typeface="Tahoma" pitchFamily="34" charset="0"/>
              </a:defRPr>
            </a:lvl3pPr>
            <a:lvl4pPr marL="1600200" indent="-228600" algn="ctr" defTabSz="947738" eaLnBrk="0" hangingPunct="0">
              <a:defRPr sz="3600">
                <a:solidFill>
                  <a:srgbClr val="CC3300"/>
                </a:solidFill>
                <a:latin typeface="Tahoma" pitchFamily="34" charset="0"/>
              </a:defRPr>
            </a:lvl4pPr>
            <a:lvl5pPr marL="2057400" indent="-228600" algn="ctr" defTabSz="947738" eaLnBrk="0" hangingPunct="0">
              <a:defRPr sz="3600">
                <a:solidFill>
                  <a:srgbClr val="CC3300"/>
                </a:solidFill>
                <a:latin typeface="Tahoma" pitchFamily="34" charset="0"/>
              </a:defRPr>
            </a:lvl5pPr>
            <a:lvl6pPr marL="2514600" indent="-228600" algn="ctr" defTabSz="947738" eaLnBrk="0" fontAlgn="base" hangingPunct="0">
              <a:spcBef>
                <a:spcPct val="0"/>
              </a:spcBef>
              <a:spcAft>
                <a:spcPct val="0"/>
              </a:spcAft>
              <a:defRPr sz="3600">
                <a:solidFill>
                  <a:srgbClr val="CC3300"/>
                </a:solidFill>
                <a:latin typeface="Tahoma" pitchFamily="34" charset="0"/>
              </a:defRPr>
            </a:lvl6pPr>
            <a:lvl7pPr marL="2971800" indent="-228600" algn="ctr" defTabSz="947738" eaLnBrk="0" fontAlgn="base" hangingPunct="0">
              <a:spcBef>
                <a:spcPct val="0"/>
              </a:spcBef>
              <a:spcAft>
                <a:spcPct val="0"/>
              </a:spcAft>
              <a:defRPr sz="3600">
                <a:solidFill>
                  <a:srgbClr val="CC3300"/>
                </a:solidFill>
                <a:latin typeface="Tahoma" pitchFamily="34" charset="0"/>
              </a:defRPr>
            </a:lvl7pPr>
            <a:lvl8pPr marL="3429000" indent="-228600" algn="ctr" defTabSz="947738" eaLnBrk="0" fontAlgn="base" hangingPunct="0">
              <a:spcBef>
                <a:spcPct val="0"/>
              </a:spcBef>
              <a:spcAft>
                <a:spcPct val="0"/>
              </a:spcAft>
              <a:defRPr sz="3600">
                <a:solidFill>
                  <a:srgbClr val="CC3300"/>
                </a:solidFill>
                <a:latin typeface="Tahoma" pitchFamily="34" charset="0"/>
              </a:defRPr>
            </a:lvl8pPr>
            <a:lvl9pPr marL="3886200" indent="-228600" algn="ctr" defTabSz="947738" eaLnBrk="0" fontAlgn="base" hangingPunct="0">
              <a:spcBef>
                <a:spcPct val="0"/>
              </a:spcBef>
              <a:spcAft>
                <a:spcPct val="0"/>
              </a:spcAft>
              <a:defRPr sz="3600">
                <a:solidFill>
                  <a:srgbClr val="CC3300"/>
                </a:solidFill>
                <a:latin typeface="Tahoma" pitchFamily="34" charset="0"/>
              </a:defRPr>
            </a:lvl9pPr>
          </a:lstStyle>
          <a:p>
            <a:pPr algn="r" eaLnBrk="1" hangingPunct="1"/>
            <a:fld id="{89142948-BBCC-406E-8CFC-168D07AEE036}" type="slidenum">
              <a:rPr lang="tr-TR" altLang="tr-TR" sz="1200" smtClean="0">
                <a:solidFill>
                  <a:prstClr val="black"/>
                </a:solidFill>
                <a:latin typeface="Calibri" pitchFamily="34" charset="0"/>
              </a:rPr>
              <a:pPr algn="r" eaLnBrk="1" hangingPunct="1"/>
              <a:t>56</a:t>
            </a:fld>
            <a:endParaRPr lang="tr-TR" altLang="tr-TR" sz="1200" dirty="0"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a:ln/>
        </p:spPr>
      </p:sp>
      <p:sp>
        <p:nvSpPr>
          <p:cNvPr id="7987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itchFamily="34" charset="0"/>
            </a:endParaRPr>
          </a:p>
        </p:txBody>
      </p:sp>
      <p:sp>
        <p:nvSpPr>
          <p:cNvPr id="7987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CABDEB-96FE-4CE1-BEBA-82240EC1B689}" type="slidenum">
              <a:rPr lang="tr-TR" altLang="tr-TR" sz="1200" smtClean="0">
                <a:latin typeface="Arial" pitchFamily="34" charset="0"/>
              </a:rPr>
              <a:pPr eaLnBrk="1" hangingPunct="1"/>
              <a:t>70</a:t>
            </a:fld>
            <a:endParaRPr lang="tr-TR" altLang="tr-TR" sz="1200"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A9B10DC-0795-45A7-90C6-993D04B032A0}" type="datetime1">
              <a:rPr lang="tr-TR" smtClean="0"/>
              <a:t>24.04.2017</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99D56224-EDF4-41A5-898E-58FB9640026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865A7E7-99B0-40B0-9C97-CD628A64D025}" type="datetime1">
              <a:rPr lang="tr-TR" smtClean="0"/>
              <a:t>24.04.2017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175C741-CD03-4750-ADC7-8D6CDAF3C87E}" type="datetime1">
              <a:rPr lang="tr-TR" smtClean="0"/>
              <a:t>24.04.2017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A9B10DC-0795-45A7-90C6-993D04B032A0}" type="datetime1">
              <a:rPr lang="tr-TR" smtClean="0">
                <a:solidFill>
                  <a:srgbClr val="DBF5F9">
                    <a:shade val="90000"/>
                  </a:srgbClr>
                </a:solidFill>
              </a:rPr>
              <a:pPr/>
              <a:t>24.04.2017</a:t>
            </a:fld>
            <a:endParaRPr lang="tr-TR"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99D56224-EDF4-41A5-898E-58FB9640026A}" type="slidenum">
              <a:rPr lang="tr-TR" smtClean="0">
                <a:solidFill>
                  <a:srgbClr val="DBF5F9">
                    <a:shade val="90000"/>
                  </a:srgbClr>
                </a:solidFill>
              </a:rPr>
              <a:pPr/>
              <a:t>‹#›</a:t>
            </a:fld>
            <a:endParaRPr lang="tr-TR" dirty="0">
              <a:solidFill>
                <a:srgbClr val="DBF5F9">
                  <a:shade val="90000"/>
                </a:srgbClr>
              </a:solidFill>
            </a:endParaRPr>
          </a:p>
        </p:txBody>
      </p:sp>
    </p:spTree>
    <p:extLst>
      <p:ext uri="{BB962C8B-B14F-4D97-AF65-F5344CB8AC3E}">
        <p14:creationId xmlns:p14="http://schemas.microsoft.com/office/powerpoint/2010/main" val="11958341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49F2BA4-42C6-4AF3-B6D8-A8C58CBB1C4B}" type="datetime1">
              <a:rPr lang="tr-TR" smtClean="0">
                <a:solidFill>
                  <a:srgbClr val="04617B">
                    <a:shade val="90000"/>
                  </a:srgbClr>
                </a:solidFill>
              </a:rPr>
              <a:pPr/>
              <a:t>24.04.2017</a:t>
            </a:fld>
            <a:endParaRPr lang="tr-TR"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dirty="0">
              <a:solidFill>
                <a:srgbClr val="04617B">
                  <a:shade val="90000"/>
                </a:srgbClr>
              </a:solidFill>
            </a:endParaRPr>
          </a:p>
        </p:txBody>
      </p:sp>
    </p:spTree>
    <p:extLst>
      <p:ext uri="{BB962C8B-B14F-4D97-AF65-F5344CB8AC3E}">
        <p14:creationId xmlns:p14="http://schemas.microsoft.com/office/powerpoint/2010/main" val="14418922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7AD80DB6-C733-4D55-ACC7-32B1D5C155F1}" type="datetime1">
              <a:rPr lang="tr-TR" smtClean="0">
                <a:solidFill>
                  <a:srgbClr val="DBF5F9">
                    <a:shade val="90000"/>
                  </a:srgbClr>
                </a:solidFill>
              </a:rPr>
              <a:pPr/>
              <a:t>24.04.2017</a:t>
            </a:fld>
            <a:endParaRPr lang="tr-TR"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99D56224-EDF4-41A5-898E-58FB9640026A}" type="slidenum">
              <a:rPr lang="tr-TR" smtClean="0">
                <a:solidFill>
                  <a:srgbClr val="DBF5F9">
                    <a:shade val="90000"/>
                  </a:srgbClr>
                </a:solidFill>
              </a:rPr>
              <a:pPr/>
              <a:t>‹#›</a:t>
            </a:fld>
            <a:endParaRPr lang="tr-TR" dirty="0">
              <a:solidFill>
                <a:srgbClr val="DBF5F9">
                  <a:shade val="90000"/>
                </a:srgbClr>
              </a:solidFill>
            </a:endParaRPr>
          </a:p>
        </p:txBody>
      </p:sp>
    </p:spTree>
    <p:extLst>
      <p:ext uri="{BB962C8B-B14F-4D97-AF65-F5344CB8AC3E}">
        <p14:creationId xmlns:p14="http://schemas.microsoft.com/office/powerpoint/2010/main" val="5702174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C5EB92B-A326-4FA5-8C6D-C69928301E11}" type="datetime1">
              <a:rPr lang="tr-TR" smtClean="0">
                <a:solidFill>
                  <a:srgbClr val="04617B">
                    <a:shade val="90000"/>
                  </a:srgbClr>
                </a:solidFill>
              </a:rPr>
              <a:pPr/>
              <a:t>24.04.2017</a:t>
            </a:fld>
            <a:endParaRPr lang="tr-TR"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spTree>
    <p:extLst>
      <p:ext uri="{BB962C8B-B14F-4D97-AF65-F5344CB8AC3E}">
        <p14:creationId xmlns:p14="http://schemas.microsoft.com/office/powerpoint/2010/main" val="144581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7202E3D7-89EE-416A-AFE9-2D0DDD2E0A90}" type="datetime1">
              <a:rPr lang="tr-TR" smtClean="0">
                <a:solidFill>
                  <a:srgbClr val="04617B">
                    <a:shade val="90000"/>
                  </a:srgbClr>
                </a:solidFill>
              </a:rPr>
              <a:pPr/>
              <a:t>24.04.2017</a:t>
            </a:fld>
            <a:endParaRPr lang="tr-TR"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spTree>
    <p:extLst>
      <p:ext uri="{BB962C8B-B14F-4D97-AF65-F5344CB8AC3E}">
        <p14:creationId xmlns:p14="http://schemas.microsoft.com/office/powerpoint/2010/main" val="71394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E06386A5-F6BA-450B-8A3F-36EC710B7481}" type="datetime1">
              <a:rPr lang="tr-TR" smtClean="0">
                <a:solidFill>
                  <a:srgbClr val="04617B">
                    <a:shade val="90000"/>
                  </a:srgbClr>
                </a:solidFill>
              </a:rPr>
              <a:pPr/>
              <a:t>24.04.2017</a:t>
            </a:fld>
            <a:endParaRPr lang="tr-TR"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spTree>
    <p:extLst>
      <p:ext uri="{BB962C8B-B14F-4D97-AF65-F5344CB8AC3E}">
        <p14:creationId xmlns:p14="http://schemas.microsoft.com/office/powerpoint/2010/main" val="155693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A0333-B2EC-46CD-BA01-153837FCC579}" type="datetime1">
              <a:rPr lang="tr-TR" smtClean="0">
                <a:solidFill>
                  <a:srgbClr val="04617B">
                    <a:shade val="90000"/>
                  </a:srgbClr>
                </a:solidFill>
              </a:rPr>
              <a:pPr/>
              <a:t>24.04.2017</a:t>
            </a:fld>
            <a:endParaRPr lang="tr-TR"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spTree>
    <p:extLst>
      <p:ext uri="{BB962C8B-B14F-4D97-AF65-F5344CB8AC3E}">
        <p14:creationId xmlns:p14="http://schemas.microsoft.com/office/powerpoint/2010/main" val="15245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7A5E05C-FBDC-4B2A-BEA5-2EB01201A85C}" type="datetime1">
              <a:rPr lang="tr-TR" smtClean="0">
                <a:solidFill>
                  <a:srgbClr val="04617B">
                    <a:shade val="90000"/>
                  </a:srgbClr>
                </a:solidFill>
              </a:rPr>
              <a:pPr/>
              <a:t>24.04.2017</a:t>
            </a:fld>
            <a:endParaRPr lang="tr-TR"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spTree>
    <p:extLst>
      <p:ext uri="{BB962C8B-B14F-4D97-AF65-F5344CB8AC3E}">
        <p14:creationId xmlns:p14="http://schemas.microsoft.com/office/powerpoint/2010/main" val="306046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49F2BA4-42C6-4AF3-B6D8-A8C58CBB1C4B}" type="datetime1">
              <a:rPr lang="tr-TR" smtClean="0"/>
              <a:t>24.04.2017</a:t>
            </a:fld>
            <a:endParaRPr lang="tr-TR" dirty="0"/>
          </a:p>
        </p:txBody>
      </p:sp>
      <p:sp>
        <p:nvSpPr>
          <p:cNvPr id="5" name="Footer Placeholder 4"/>
          <p:cNvSpPr>
            <a:spLocks noGrp="1"/>
          </p:cNvSpPr>
          <p:nvPr>
            <p:ph type="ftr" sz="quarter" idx="11"/>
          </p:nvPr>
        </p:nvSpPr>
        <p:spPr/>
        <p:txBody>
          <a:bodyPr/>
          <a:lstStyle/>
          <a:p>
            <a:endParaRPr lang="tr-T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92C4D884-3634-473E-8783-B311DCF115AC}" type="datetime1">
              <a:rPr lang="tr-TR" smtClean="0">
                <a:solidFill>
                  <a:srgbClr val="04617B">
                    <a:shade val="90000"/>
                  </a:srgbClr>
                </a:solidFill>
              </a:rPr>
              <a:pPr/>
              <a:t>24.04.2017</a:t>
            </a:fld>
            <a:endParaRPr lang="tr-TR"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60880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865A7E7-99B0-40B0-9C97-CD628A64D025}" type="datetime1">
              <a:rPr lang="tr-TR" smtClean="0">
                <a:solidFill>
                  <a:srgbClr val="04617B">
                    <a:shade val="90000"/>
                  </a:srgbClr>
                </a:solidFill>
              </a:rPr>
              <a:pPr/>
              <a:t>24.04.2017</a:t>
            </a:fld>
            <a:endParaRPr lang="tr-TR"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spTree>
    <p:extLst>
      <p:ext uri="{BB962C8B-B14F-4D97-AF65-F5344CB8AC3E}">
        <p14:creationId xmlns:p14="http://schemas.microsoft.com/office/powerpoint/2010/main" val="670524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175C741-CD03-4750-ADC7-8D6CDAF3C87E}" type="datetime1">
              <a:rPr lang="tr-TR" smtClean="0">
                <a:solidFill>
                  <a:srgbClr val="04617B">
                    <a:shade val="90000"/>
                  </a:srgbClr>
                </a:solidFill>
              </a:rPr>
              <a:pPr/>
              <a:t>24.04.2017</a:t>
            </a:fld>
            <a:endParaRPr lang="tr-TR"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spTree>
    <p:extLst>
      <p:ext uri="{BB962C8B-B14F-4D97-AF65-F5344CB8AC3E}">
        <p14:creationId xmlns:p14="http://schemas.microsoft.com/office/powerpoint/2010/main" val="273717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7AD80DB6-C733-4D55-ACC7-32B1D5C155F1}" type="datetime1">
              <a:rPr lang="tr-TR" smtClean="0"/>
              <a:t>24.04.2017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C5EB92B-A326-4FA5-8C6D-C69928301E11}" type="datetime1">
              <a:rPr lang="tr-TR" smtClean="0"/>
              <a:t>24.04.2017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7202E3D7-89EE-416A-AFE9-2D0DDD2E0A90}" type="datetime1">
              <a:rPr lang="tr-TR" smtClean="0"/>
              <a:t>24.04.2017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E06386A5-F6BA-450B-8A3F-36EC710B7481}" type="datetime1">
              <a:rPr lang="tr-TR" smtClean="0"/>
              <a:t>24.04.2017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A0333-B2EC-46CD-BA01-153837FCC579}" type="datetime1">
              <a:rPr lang="tr-TR" smtClean="0"/>
              <a:t>24.04.2017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7A5E05C-FBDC-4B2A-BEA5-2EB01201A85C}" type="datetime1">
              <a:rPr lang="tr-TR" smtClean="0"/>
              <a:t>24.04.2017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92C4D884-3634-473E-8783-B311DCF115AC}" type="datetime1">
              <a:rPr lang="tr-TR" smtClean="0"/>
              <a:t>24.04.2017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99D56224-EDF4-41A5-898E-58FB9640026A}"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chemeClr val="accent4">
              <a:lumMod val="95000"/>
            </a:schemeClr>
          </a:fgClr>
          <a:bgClr>
            <a:schemeClr val="accent3">
              <a:lumMod val="85000"/>
            </a:schemeClr>
          </a:bgClr>
        </a:patt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F1138D-295A-4B4B-8B75-DA52BACD7EE6}" type="datetime1">
              <a:rPr lang="tr-TR" smtClean="0"/>
              <a:t>24.04.2017</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D56224-EDF4-41A5-898E-58FB9640026A}"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trellis">
          <a:fgClr>
            <a:schemeClr val="accent4">
              <a:lumMod val="95000"/>
            </a:schemeClr>
          </a:fgClr>
          <a:bgClr>
            <a:schemeClr val="accent3">
              <a:lumMod val="85000"/>
            </a:schemeClr>
          </a:bgClr>
        </a:patt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F1138D-295A-4B4B-8B75-DA52BACD7EE6}" type="datetime1">
              <a:rPr lang="tr-TR" smtClean="0">
                <a:solidFill>
                  <a:srgbClr val="04617B">
                    <a:shade val="90000"/>
                  </a:srgbClr>
                </a:solidFill>
              </a:rPr>
              <a:pPr/>
              <a:t>24.04.2017</a:t>
            </a:fld>
            <a:endParaRPr lang="tr-TR"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D56224-EDF4-41A5-898E-58FB9640026A}" type="slidenum">
              <a:rPr lang="tr-TR" smtClean="0">
                <a:solidFill>
                  <a:srgbClr val="04617B">
                    <a:shade val="90000"/>
                  </a:srgbClr>
                </a:solidFill>
              </a:rPr>
              <a:pPr/>
              <a:t>‹#›</a:t>
            </a:fld>
            <a:endParaRPr lang="tr-TR"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73618361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sapretail.web.tr/&amp;ei=pDNDVbKsJMb3at3VgIgJ&amp;psig=AFQjCNE65--dYXxHwPfgCKQErKgbBS48zw&amp;ust=1430553875813525"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gib.gov.tr/index.php?id=103&amp;ei=GTJDVbe3A5Hyapq-gZgL&amp;psig=AFQjCNGtb-3Np-S7yjUT9t8AYoYFvr4FFQ&amp;ust=143055346771188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ib.gov.t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hyperlink" Target="http://www.google.com.tr/url?sa=i&amp;rct=j&amp;q=&amp;esrc=s&amp;source=images&amp;cd=&amp;cad=rja&amp;uact=8&amp;ved=0CAcQjRw&amp;url=http://www.gib.gov.tr/index.php?id=103&amp;ei=GTJDVbe3A5Hyapq-gZgL&amp;psig=AFQjCNGtb-3Np-S7yjUT9t8AYoYFvr4FFQ&amp;ust=143055346771188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jpe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gib.gov.tr/index.php?id=103&amp;ei=GTJDVbe3A5Hyapq-gZgL&amp;psig=AFQjCNGtb-3Np-S7yjUT9t8AYoYFvr4FFQ&amp;ust=1430553467711885"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KBKJ_qNDDnEN3M&amp;tbnid=DzFBDvSdhQE-oM:&amp;ved=0CAUQjRw&amp;url=http://www.mu-den.com.tr/urun50-muhasebe-kitaplari-/turk-ticaret-kanunu-ciltli.php&amp;ei=B9B3UtGJIIGctQbtoYGIAg&amp;bvm=bv.55819444,d.Yms&amp;psig=AFQjCNHb-q0IRq69uno4lBn75vMoYjUM_A&amp;ust=1383670145136004"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png"/><Relationship Id="rId4" Type="http://schemas.openxmlformats.org/officeDocument/2006/relationships/image" Target="../media/image49.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gib.gov.tr/index.php?id=103&amp;ei=GTJDVbe3A5Hyapq-gZgL&amp;psig=AFQjCNGtb-3Np-S7yjUT9t8AYoYFvr4FFQ&amp;ust=1430553467711885"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0422">
              <a:srgbClr val="FDDDCF"/>
            </a:gs>
            <a:gs pos="59000">
              <a:srgbClr val="FAC77D"/>
            </a:gs>
            <a:gs pos="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653136"/>
            <a:ext cx="1224136" cy="804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13288"/>
            <a:ext cx="3116117" cy="222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Dikdörtgen 3"/>
          <p:cNvSpPr/>
          <p:nvPr/>
        </p:nvSpPr>
        <p:spPr>
          <a:xfrm>
            <a:off x="3873892" y="6402814"/>
            <a:ext cx="2786340" cy="338554"/>
          </a:xfrm>
          <a:prstGeom prst="rect">
            <a:avLst/>
          </a:prstGeom>
        </p:spPr>
        <p:txBody>
          <a:bodyPr wrap="none">
            <a:spAutoFit/>
          </a:bodyPr>
          <a:lstStyle/>
          <a:p>
            <a:pPr algn="ctr"/>
            <a:r>
              <a:rPr lang="tr-TR" altLang="tr-TR" sz="1600"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 Nisan 2017 / İstanbul</a:t>
            </a:r>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5"/>
            <a:ext cx="9180513" cy="818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Dikdörtgen 6"/>
          <p:cNvSpPr/>
          <p:nvPr/>
        </p:nvSpPr>
        <p:spPr>
          <a:xfrm>
            <a:off x="0" y="2426112"/>
            <a:ext cx="9144000" cy="1938992"/>
          </a:xfrm>
          <a:prstGeom prst="rect">
            <a:avLst/>
          </a:prstGeom>
          <a:solidFill>
            <a:srgbClr val="FF2F2F"/>
          </a:solidFill>
        </p:spPr>
        <p:txBody>
          <a:bodyPr wrap="square">
            <a:spAutoFit/>
          </a:bodyPr>
          <a:lstStyle/>
          <a:p>
            <a:pPr algn="ctr">
              <a:buClr>
                <a:schemeClr val="tx2"/>
              </a:buClr>
              <a:defRPr/>
            </a:pPr>
            <a:endParaRPr lang="tr-T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buClr>
                <a:schemeClr val="tx2"/>
              </a:buClr>
              <a:defRPr/>
            </a:pPr>
            <a:r>
              <a:rPr lang="tr-T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a:t>
            </a:r>
          </a:p>
          <a:p>
            <a:pPr algn="ctr">
              <a:buClr>
                <a:schemeClr val="tx2"/>
              </a:buClr>
              <a:defRPr/>
            </a:pPr>
            <a:r>
              <a:rPr lang="tr-T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Meslek </a:t>
            </a:r>
            <a:r>
              <a:rPr lang="tr-TR"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Mensuplarının </a:t>
            </a:r>
            <a:r>
              <a:rPr lang="tr-T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Sorumluluğu ve Hakları</a:t>
            </a:r>
          </a:p>
          <a:p>
            <a:pPr algn="ctr">
              <a:buClr>
                <a:schemeClr val="tx2"/>
              </a:buClr>
              <a:defRPr/>
            </a:pPr>
            <a:r>
              <a:rPr lang="tr-T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Mesleğin Geleceği</a:t>
            </a:r>
          </a:p>
          <a:p>
            <a:pPr algn="ctr">
              <a:buClr>
                <a:schemeClr val="tx2"/>
              </a:buClr>
              <a:defRPr/>
            </a:pPr>
            <a:endParaRPr lang="tr-TR"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Dikdörtgen 2"/>
          <p:cNvSpPr/>
          <p:nvPr/>
        </p:nvSpPr>
        <p:spPr>
          <a:xfrm>
            <a:off x="2987824" y="5724545"/>
            <a:ext cx="4572000" cy="584775"/>
          </a:xfrm>
          <a:prstGeom prst="rect">
            <a:avLst/>
          </a:prstGeom>
        </p:spPr>
        <p:txBody>
          <a:bodyPr>
            <a:spAutoFit/>
          </a:bodyPr>
          <a:lstStyle/>
          <a:p>
            <a:pPr algn="ctr">
              <a:tabLst>
                <a:tab pos="2513013" algn="l"/>
              </a:tabLst>
              <a:defRPr/>
            </a:pPr>
            <a:r>
              <a:rPr lang="tr-TR" altLang="tr-TR" sz="1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Mustafa AKPINAR</a:t>
            </a:r>
          </a:p>
          <a:p>
            <a:pPr algn="ctr">
              <a:tabLst>
                <a:tab pos="2513013" algn="l"/>
              </a:tabLst>
              <a:defRPr/>
            </a:pPr>
            <a:r>
              <a:rPr lang="tr-TR" altLang="tr-TR" sz="1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Grup Başkanı</a:t>
            </a:r>
          </a:p>
        </p:txBody>
      </p:sp>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068960"/>
            <a:ext cx="864096" cy="71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0" name="Picture 2" descr="http://www.malimusavirhaber.com/wp-content/uploads/2015/08/smmm-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015011"/>
            <a:ext cx="792088" cy="7740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4725" y="1170396"/>
            <a:ext cx="4489523" cy="96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Image result for vergi haftası afişle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7387" y="4509120"/>
            <a:ext cx="1629109" cy="221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1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92610"/>
            <a:ext cx="1795018" cy="1180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Başlık 1"/>
          <p:cNvSpPr>
            <a:spLocks noGrp="1"/>
          </p:cNvSpPr>
          <p:nvPr>
            <p:ph type="title"/>
          </p:nvPr>
        </p:nvSpPr>
        <p:spPr>
          <a:xfrm>
            <a:off x="539552" y="2708920"/>
            <a:ext cx="8013576" cy="2232248"/>
          </a:xfrm>
        </p:spPr>
        <p:txBody>
          <a:bodyPr>
            <a:noAutofit/>
          </a:bodyPr>
          <a:lstStyle/>
          <a:p>
            <a:pPr>
              <a:spcBef>
                <a:spcPts val="1800"/>
              </a:spcBef>
              <a:spcAft>
                <a:spcPts val="1800"/>
              </a:spcAft>
            </a:pPr>
            <a:r>
              <a:rPr lang="tr-TR" sz="2400" b="1" dirty="0" smtClean="0">
                <a:solidFill>
                  <a:schemeClr val="accent1">
                    <a:lumMod val="25000"/>
                  </a:schemeClr>
                </a:solidFill>
              </a:rPr>
              <a:t>1- Vergi </a:t>
            </a:r>
            <a:r>
              <a:rPr lang="tr-TR" sz="2400" b="1" dirty="0">
                <a:solidFill>
                  <a:schemeClr val="accent1">
                    <a:lumMod val="25000"/>
                  </a:schemeClr>
                </a:solidFill>
              </a:rPr>
              <a:t>Bilincini Geliştirme ve Kalite Sistemleri </a:t>
            </a:r>
            <a:r>
              <a:rPr lang="tr-TR" sz="2400" b="1" dirty="0" smtClean="0">
                <a:solidFill>
                  <a:schemeClr val="accent1">
                    <a:lumMod val="25000"/>
                  </a:schemeClr>
                </a:solidFill>
              </a:rPr>
              <a:t>Müdürlüğü</a:t>
            </a:r>
            <a:br>
              <a:rPr lang="tr-TR" sz="2400" b="1" dirty="0" smtClean="0">
                <a:solidFill>
                  <a:schemeClr val="accent1">
                    <a:lumMod val="25000"/>
                  </a:schemeClr>
                </a:solidFill>
              </a:rPr>
            </a:br>
            <a:r>
              <a:rPr lang="tr-TR" sz="2400" b="1" dirty="0" smtClean="0">
                <a:solidFill>
                  <a:schemeClr val="accent1">
                    <a:lumMod val="25000"/>
                  </a:schemeClr>
                </a:solidFill>
              </a:rPr>
              <a:t>2- Vergi İletişim Merkezi Müdürlüğü (VİMER)</a:t>
            </a:r>
            <a:br>
              <a:rPr lang="tr-TR" sz="2400" b="1" dirty="0" smtClean="0">
                <a:solidFill>
                  <a:schemeClr val="accent1">
                    <a:lumMod val="25000"/>
                  </a:schemeClr>
                </a:solidFill>
              </a:rPr>
            </a:br>
            <a:r>
              <a:rPr lang="tr-TR" sz="2400" b="1" dirty="0" smtClean="0">
                <a:solidFill>
                  <a:schemeClr val="accent1">
                    <a:lumMod val="25000"/>
                  </a:schemeClr>
                </a:solidFill>
              </a:rPr>
              <a:t>3- Toplumsal İletişim, Tanıtım ve Organizasyon Müdürlüğü</a:t>
            </a:r>
            <a:br>
              <a:rPr lang="tr-TR" sz="2400" b="1" dirty="0" smtClean="0">
                <a:solidFill>
                  <a:schemeClr val="accent1">
                    <a:lumMod val="25000"/>
                  </a:schemeClr>
                </a:solidFill>
              </a:rPr>
            </a:br>
            <a:r>
              <a:rPr lang="tr-TR" sz="2400" b="1" dirty="0" smtClean="0">
                <a:solidFill>
                  <a:schemeClr val="accent1">
                    <a:lumMod val="25000"/>
                  </a:schemeClr>
                </a:solidFill>
              </a:rPr>
              <a:t>4- Mükellef Hizmetleri Uygulama ve Geliştirme Müdürlüğü</a:t>
            </a:r>
            <a:br>
              <a:rPr lang="tr-TR" sz="2400" b="1" dirty="0" smtClean="0">
                <a:solidFill>
                  <a:schemeClr val="accent1">
                    <a:lumMod val="25000"/>
                  </a:schemeClr>
                </a:solidFill>
              </a:rPr>
            </a:br>
            <a:r>
              <a:rPr lang="tr-TR" sz="2400" b="1" dirty="0" smtClean="0">
                <a:solidFill>
                  <a:schemeClr val="accent1">
                    <a:lumMod val="25000"/>
                  </a:schemeClr>
                </a:solidFill>
              </a:rPr>
              <a:t>5- Vergiye </a:t>
            </a:r>
            <a:r>
              <a:rPr lang="tr-TR" sz="2400" b="1" dirty="0">
                <a:solidFill>
                  <a:schemeClr val="accent1">
                    <a:lumMod val="25000"/>
                  </a:schemeClr>
                </a:solidFill>
              </a:rPr>
              <a:t>Gönüllü Uyum </a:t>
            </a:r>
            <a:r>
              <a:rPr lang="tr-TR" sz="2400" b="1" dirty="0" smtClean="0">
                <a:solidFill>
                  <a:schemeClr val="accent1">
                    <a:lumMod val="25000"/>
                  </a:schemeClr>
                </a:solidFill>
              </a:rPr>
              <a:t>Müdürlüğü</a:t>
            </a:r>
            <a:endParaRPr lang="tr-TR" sz="2400"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Başlık 1"/>
          <p:cNvSpPr txBox="1">
            <a:spLocks/>
          </p:cNvSpPr>
          <p:nvPr/>
        </p:nvSpPr>
        <p:spPr>
          <a:xfrm>
            <a:off x="539552" y="1916832"/>
            <a:ext cx="8013576" cy="115212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BAŞKANLIĞI</a:t>
            </a:r>
            <a:b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Mükellef Hizmetleri Daire Başkanlığı</a:t>
            </a:r>
            <a:b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tr-TR" sz="2400" b="1"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Image result for v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705" y="5301208"/>
            <a:ext cx="2636439" cy="7827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ternet vergi daire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5649984"/>
            <a:ext cx="1706661" cy="1019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5741212"/>
            <a:ext cx="2016224" cy="85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522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4888" y="764704"/>
            <a:ext cx="8013576" cy="936104"/>
          </a:xfrm>
        </p:spPr>
        <p:txBody>
          <a:bodyPr>
            <a:noAutofit/>
          </a:bodyPr>
          <a:lstStyle/>
          <a:p>
            <a:pPr algn="ctr"/>
            <a:r>
              <a:rPr lang="tr-TR" sz="3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DENETİM VE UYUM YÖNETİMİ DAİRE BAŞKANLIĞI</a:t>
            </a:r>
            <a:endParaRPr lang="tr-TR" sz="3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446856" y="1613520"/>
            <a:ext cx="8229600" cy="4695800"/>
          </a:xfrm>
        </p:spPr>
        <p:txBody>
          <a:bodyPr>
            <a:noAutofit/>
          </a:bodyPr>
          <a:lstStyle/>
          <a:p>
            <a:pPr marL="285750" lvl="1" indent="-285750">
              <a:buClr>
                <a:srgbClr val="C00000"/>
              </a:buClr>
              <a:buSzPct val="100000"/>
              <a:buFont typeface="Wingdings" panose="05000000000000000000" pitchFamily="2" charset="2"/>
              <a:buChar char="Ø"/>
            </a:pPr>
            <a:endParaRPr lang="tr-TR" sz="2000" b="1" dirty="0">
              <a:solidFill>
                <a:srgbClr val="002060"/>
              </a:solidFill>
              <a:latin typeface="Arial" pitchFamily="34" charset="0"/>
              <a:ea typeface="Times New Roman"/>
              <a:cs typeface="Arial" pitchFamily="34" charset="0"/>
            </a:endParaRPr>
          </a:p>
          <a:p>
            <a:pPr marL="0" lvl="1" indent="0" algn="ctr">
              <a:buClr>
                <a:srgbClr val="C00000"/>
              </a:buClr>
              <a:buSzPct val="100000"/>
              <a:buNone/>
            </a:pPr>
            <a:r>
              <a:rPr lang="tr-TR" sz="20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5345 </a:t>
            </a:r>
            <a:r>
              <a:rPr lang="tr-TR" sz="2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Sayılı Gelir İdaresi </a:t>
            </a:r>
            <a:r>
              <a:rPr lang="tr-TR" sz="20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Başkanlığının Teşkilat </a:t>
            </a:r>
            <a:r>
              <a:rPr lang="tr-TR" sz="2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 Görevleri Hakkında Kanunu’nun </a:t>
            </a:r>
            <a:r>
              <a:rPr lang="tr-TR" sz="20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13’üncü maddesi</a:t>
            </a:r>
          </a:p>
          <a:p>
            <a:pPr marL="0" lvl="1" indent="0" algn="ctr">
              <a:buClr>
                <a:srgbClr val="C00000"/>
              </a:buClr>
              <a:buSzPct val="100000"/>
              <a:buNone/>
            </a:pPr>
            <a:endParaRPr lang="tr-TR" sz="2000" b="1" dirty="0" smtClean="0">
              <a:solidFill>
                <a:srgbClr val="002060"/>
              </a:solidFill>
              <a:latin typeface="Arial" pitchFamily="34" charset="0"/>
              <a:ea typeface="Times New Roman"/>
              <a:cs typeface="Arial" pitchFamily="34" charset="0"/>
            </a:endParaRPr>
          </a:p>
          <a:p>
            <a:pPr marL="355600" lvl="1" indent="-355600">
              <a:spcBef>
                <a:spcPts val="1200"/>
              </a:spcBef>
              <a:spcAft>
                <a:spcPts val="1200"/>
              </a:spcAft>
              <a:buClr>
                <a:srgbClr val="C00000"/>
              </a:buClr>
              <a:buSzPct val="100000"/>
              <a:buFont typeface="Wingdings" panose="05000000000000000000" pitchFamily="2" charset="2"/>
              <a:buChar char="Ø"/>
            </a:pPr>
            <a:r>
              <a:rPr lang="tr-TR" sz="1600" b="1" dirty="0" smtClean="0">
                <a:solidFill>
                  <a:srgbClr val="C00000"/>
                </a:solidFill>
                <a:latin typeface="Arial" panose="020B0604020202020204" pitchFamily="34" charset="0"/>
                <a:cs typeface="Arial" panose="020B0604020202020204" pitchFamily="34" charset="0"/>
              </a:rPr>
              <a:t>Uyum </a:t>
            </a:r>
            <a:r>
              <a:rPr lang="tr-TR" sz="1600" b="1" dirty="0">
                <a:solidFill>
                  <a:srgbClr val="C00000"/>
                </a:solidFill>
                <a:latin typeface="Arial" panose="020B0604020202020204" pitchFamily="34" charset="0"/>
                <a:cs typeface="Arial" panose="020B0604020202020204" pitchFamily="34" charset="0"/>
              </a:rPr>
              <a:t>bozukluklarını tespit ve analiz etmek, çözümler üretmek suretiyle mükelleflerin vergi kanunlarına gönüllü uyumunu </a:t>
            </a:r>
            <a:r>
              <a:rPr lang="tr-TR" sz="1600" b="1" dirty="0" smtClean="0">
                <a:solidFill>
                  <a:srgbClr val="C00000"/>
                </a:solidFill>
                <a:latin typeface="Arial" panose="020B0604020202020204" pitchFamily="34" charset="0"/>
                <a:cs typeface="Arial" panose="020B0604020202020204" pitchFamily="34" charset="0"/>
              </a:rPr>
              <a:t>sağlamak,</a:t>
            </a:r>
          </a:p>
          <a:p>
            <a:pPr marL="355600" lvl="1" indent="-355600">
              <a:spcBef>
                <a:spcPts val="1200"/>
              </a:spcBef>
              <a:spcAft>
                <a:spcPts val="1200"/>
              </a:spcAft>
              <a:buClr>
                <a:srgbClr val="C00000"/>
              </a:buClr>
              <a:buSzPct val="100000"/>
              <a:buFont typeface="Wingdings" panose="05000000000000000000" pitchFamily="2" charset="2"/>
              <a:buChar char="Ø"/>
            </a:pPr>
            <a:r>
              <a:rPr lang="tr-TR" sz="1600" dirty="0" smtClean="0">
                <a:latin typeface="Arial" panose="020B0604020202020204" pitchFamily="34" charset="0"/>
                <a:cs typeface="Arial" panose="020B0604020202020204" pitchFamily="34" charset="0"/>
              </a:rPr>
              <a:t>Uygulama </a:t>
            </a:r>
            <a:r>
              <a:rPr lang="tr-TR" sz="1600" dirty="0">
                <a:latin typeface="Arial" panose="020B0604020202020204" pitchFamily="34" charset="0"/>
                <a:cs typeface="Arial" panose="020B0604020202020204" pitchFamily="34" charset="0"/>
              </a:rPr>
              <a:t>ve Veri Yönetimi Daire Başkanlığında oluşacak bilgileri değerlendirerek vergi incelemesine yetkili birimlerin kullanımına </a:t>
            </a:r>
            <a:r>
              <a:rPr lang="tr-TR" sz="1600" dirty="0" smtClean="0">
                <a:latin typeface="Arial" panose="020B0604020202020204" pitchFamily="34" charset="0"/>
                <a:cs typeface="Arial" panose="020B0604020202020204" pitchFamily="34" charset="0"/>
              </a:rPr>
              <a:t>sunmak,</a:t>
            </a:r>
          </a:p>
          <a:p>
            <a:pPr marL="355600" lvl="1" indent="-355600">
              <a:spcBef>
                <a:spcPts val="1200"/>
              </a:spcBef>
              <a:spcAft>
                <a:spcPts val="1200"/>
              </a:spcAft>
              <a:buClr>
                <a:srgbClr val="C00000"/>
              </a:buClr>
              <a:buSzPct val="100000"/>
              <a:buFont typeface="Wingdings" panose="05000000000000000000" pitchFamily="2" charset="2"/>
              <a:buChar char="Ø"/>
            </a:pPr>
            <a:r>
              <a:rPr lang="tr-TR" sz="1600" dirty="0" smtClean="0">
                <a:latin typeface="Arial" panose="020B0604020202020204" pitchFamily="34" charset="0"/>
                <a:cs typeface="Arial" panose="020B0604020202020204" pitchFamily="34" charset="0"/>
              </a:rPr>
              <a:t>Vergi </a:t>
            </a:r>
            <a:r>
              <a:rPr lang="tr-TR" sz="1600" dirty="0">
                <a:latin typeface="Arial" panose="020B0604020202020204" pitchFamily="34" charset="0"/>
                <a:cs typeface="Arial" panose="020B0604020202020204" pitchFamily="34" charset="0"/>
              </a:rPr>
              <a:t>kayıp ve kaçağı ile mücadele etmek, bu konuda gerekli tedbirleri önermek ve çalışmaları </a:t>
            </a:r>
            <a:r>
              <a:rPr lang="tr-TR" sz="1600" dirty="0" smtClean="0">
                <a:latin typeface="Arial" panose="020B0604020202020204" pitchFamily="34" charset="0"/>
                <a:cs typeface="Arial" panose="020B0604020202020204" pitchFamily="34" charset="0"/>
              </a:rPr>
              <a:t>yapmak,</a:t>
            </a:r>
          </a:p>
          <a:p>
            <a:pPr marL="355600" lvl="1" indent="-355600">
              <a:spcBef>
                <a:spcPts val="1200"/>
              </a:spcBef>
              <a:spcAft>
                <a:spcPts val="1200"/>
              </a:spcAft>
              <a:buClr>
                <a:srgbClr val="C00000"/>
              </a:buClr>
              <a:buSzPct val="100000"/>
              <a:buFont typeface="Wingdings" panose="05000000000000000000" pitchFamily="2" charset="2"/>
              <a:buChar char="Ø"/>
            </a:pPr>
            <a:r>
              <a:rPr lang="tr-TR" sz="1600" dirty="0" smtClean="0">
                <a:latin typeface="Arial" panose="020B0604020202020204" pitchFamily="34" charset="0"/>
                <a:cs typeface="Arial" panose="020B0604020202020204" pitchFamily="34" charset="0"/>
              </a:rPr>
              <a:t>Vergi </a:t>
            </a:r>
            <a:r>
              <a:rPr lang="tr-TR" sz="1600" dirty="0">
                <a:latin typeface="Arial" panose="020B0604020202020204" pitchFamily="34" charset="0"/>
                <a:cs typeface="Arial" panose="020B0604020202020204" pitchFamily="34" charset="0"/>
              </a:rPr>
              <a:t>inceleme ve denetimleri ile ilgili görüş ve önerilerde </a:t>
            </a:r>
            <a:r>
              <a:rPr lang="tr-TR" sz="1600" dirty="0" smtClean="0">
                <a:latin typeface="Arial" panose="020B0604020202020204" pitchFamily="34" charset="0"/>
                <a:cs typeface="Arial" panose="020B0604020202020204" pitchFamily="34" charset="0"/>
              </a:rPr>
              <a:t>bulunmak,</a:t>
            </a:r>
          </a:p>
          <a:p>
            <a:pPr marL="355600" lvl="1" indent="-355600">
              <a:spcBef>
                <a:spcPts val="1200"/>
              </a:spcBef>
              <a:spcAft>
                <a:spcPts val="1200"/>
              </a:spcAft>
              <a:buClr>
                <a:srgbClr val="C00000"/>
              </a:buClr>
              <a:buSzPct val="100000"/>
              <a:buFont typeface="Wingdings" panose="05000000000000000000" pitchFamily="2" charset="2"/>
              <a:buChar char="Ø"/>
            </a:pPr>
            <a:r>
              <a:rPr lang="tr-TR" sz="1600" dirty="0">
                <a:latin typeface="Arial" panose="020B0604020202020204" pitchFamily="34" charset="0"/>
                <a:cs typeface="Arial" panose="020B0604020202020204" pitchFamily="34" charset="0"/>
              </a:rPr>
              <a:t>Vergi yükümlülüklerine ilişkin ihbar ve şikayetleri değerlendirmek,</a:t>
            </a:r>
          </a:p>
          <a:p>
            <a:pPr marL="355600" lvl="1" indent="-355600">
              <a:spcBef>
                <a:spcPts val="1200"/>
              </a:spcBef>
              <a:spcAft>
                <a:spcPts val="1200"/>
              </a:spcAft>
              <a:buClr>
                <a:srgbClr val="C00000"/>
              </a:buClr>
              <a:buSzPct val="100000"/>
              <a:buFont typeface="Wingdings" panose="05000000000000000000" pitchFamily="2" charset="2"/>
              <a:buChar char="Ø"/>
            </a:pPr>
            <a:endParaRPr lang="tr-TR" sz="1800" dirty="0">
              <a:latin typeface="Arial" panose="020B0604020202020204" pitchFamily="34" charset="0"/>
              <a:cs typeface="Arial" panose="020B0604020202020204" pitchFamily="34" charset="0"/>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2" descr="http://sapretail.web.tr/_media/img/medium/cloudserver-2.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0615" y="5088990"/>
            <a:ext cx="1269857" cy="644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9725" y="5805264"/>
            <a:ext cx="1260747" cy="626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30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6856" y="1556792"/>
            <a:ext cx="8229600" cy="4968552"/>
          </a:xfrm>
        </p:spPr>
        <p:txBody>
          <a:bodyPr>
            <a:noAutofit/>
          </a:bodyPr>
          <a:lstStyle/>
          <a:p>
            <a:pPr>
              <a:buClr>
                <a:srgbClr val="C00000"/>
              </a:buClr>
              <a:buSzPct val="100000"/>
              <a:buFont typeface="Wingdings" panose="05000000000000000000" pitchFamily="2" charset="2"/>
              <a:buChar char="Ø"/>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lvl="1" indent="0" algn="ctr">
              <a:buClr>
                <a:srgbClr val="C00000"/>
              </a:buClr>
              <a:buSzPct val="100000"/>
              <a:buNone/>
            </a:pPr>
            <a:r>
              <a:rPr lang="tr-TR" sz="20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5345 Sayılı Gelir İdaresi Başkanlığının Teşkilat ve Görevleri Hakkında Kanunu’nun 13’üncü maddesi</a:t>
            </a:r>
          </a:p>
          <a:p>
            <a:pPr marL="355600" indent="-355600">
              <a:spcBef>
                <a:spcPts val="1200"/>
              </a:spcBef>
              <a:spcAft>
                <a:spcPts val="1200"/>
              </a:spcAft>
              <a:buClr>
                <a:srgbClr val="C00000"/>
              </a:buClr>
              <a:buSzPct val="100000"/>
              <a:buFont typeface="Wingdings" panose="05000000000000000000" pitchFamily="2" charset="2"/>
              <a:buChar char="Ø"/>
            </a:pPr>
            <a:r>
              <a:rPr lang="tr-TR" sz="1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Başkanlığın görev alanına giren konularda,                                       01/06/1989 tarihli ve 3568 sayılı                                                      Serbest Muhasebeci Mali Müşavirlik ve Yeminli Mali Müşavirlik Kanununun uygulanmasına ilişkin çalışmalar yapmak ve tereddütleri gidermek,</a:t>
            </a:r>
          </a:p>
          <a:p>
            <a:pPr marL="355600" indent="-355600">
              <a:spcBef>
                <a:spcPts val="1200"/>
              </a:spcBef>
              <a:spcAft>
                <a:spcPts val="1200"/>
              </a:spcAft>
              <a:buClr>
                <a:srgbClr val="C00000"/>
              </a:buClr>
              <a:buSzPct val="100000"/>
              <a:buFont typeface="Wingdings" panose="05000000000000000000" pitchFamily="2" charset="2"/>
              <a:buChar char="Ø"/>
            </a:pPr>
            <a:r>
              <a:rPr lang="tr-TR" sz="1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Tek düzen hesap planı ve mali tablolara ilişkin çalışmalar yapmak veya yapılmasına katkıda bulunmak,</a:t>
            </a:r>
          </a:p>
          <a:p>
            <a:pPr marL="355600" indent="-355600">
              <a:spcBef>
                <a:spcPts val="1200"/>
              </a:spcBef>
              <a:spcAft>
                <a:spcPts val="1200"/>
              </a:spcAft>
              <a:buClr>
                <a:srgbClr val="C00000"/>
              </a:buClr>
              <a:buSzPct val="100000"/>
              <a:buFont typeface="Wingdings" panose="05000000000000000000" pitchFamily="2" charset="2"/>
              <a:buChar char="Ø"/>
            </a:pPr>
            <a:r>
              <a:rPr lang="tr-TR" sz="1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Muhasebe standartlarının belirlenmesine ilişkin çalışmalara katılmak ve görüş bildirmek,</a:t>
            </a:r>
          </a:p>
          <a:p>
            <a:pPr marL="355600" indent="-355600">
              <a:spcBef>
                <a:spcPts val="1200"/>
              </a:spcBef>
              <a:spcAft>
                <a:spcPts val="1200"/>
              </a:spcAft>
              <a:buClr>
                <a:srgbClr val="C00000"/>
              </a:buClr>
              <a:buSzPct val="100000"/>
              <a:buFont typeface="Wingdings" panose="05000000000000000000" pitchFamily="2" charset="2"/>
              <a:buChar char="Ø"/>
            </a:pPr>
            <a:r>
              <a:rPr lang="tr-TR" sz="1800" dirty="0" smtClean="0">
                <a:latin typeface="Tahoma" panose="020B0604030504040204" pitchFamily="34" charset="0"/>
                <a:ea typeface="Tahoma" panose="020B0604030504040204" pitchFamily="34" charset="0"/>
                <a:cs typeface="Tahoma" panose="020B0604030504040204" pitchFamily="34" charset="0"/>
              </a:rPr>
              <a:t>Başkanlıkça verilecek diğer görevleri yapmak,</a:t>
            </a:r>
            <a:endParaRPr lang="tr-TR"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Başlık 1"/>
          <p:cNvSpPr>
            <a:spLocks noGrp="1"/>
          </p:cNvSpPr>
          <p:nvPr>
            <p:ph type="title"/>
          </p:nvPr>
        </p:nvSpPr>
        <p:spPr>
          <a:xfrm>
            <a:off x="734888" y="764704"/>
            <a:ext cx="8013576" cy="936104"/>
          </a:xfrm>
        </p:spPr>
        <p:txBody>
          <a:bodyPr>
            <a:noAutofit/>
          </a:bodyPr>
          <a:lstStyle/>
          <a:p>
            <a:pPr algn="ctr"/>
            <a:r>
              <a:rPr lang="tr-TR" sz="3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DENETİM VE UYUM YÖNETİMİ DAİRE BAŞKANLIĞI</a:t>
            </a:r>
            <a:endParaRPr lang="tr-TR" sz="3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647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38"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Başlık 1"/>
          <p:cNvSpPr>
            <a:spLocks noGrp="1"/>
          </p:cNvSpPr>
          <p:nvPr>
            <p:ph type="title"/>
          </p:nvPr>
        </p:nvSpPr>
        <p:spPr>
          <a:xfrm>
            <a:off x="878904" y="764704"/>
            <a:ext cx="8013576" cy="432048"/>
          </a:xfrm>
        </p:spPr>
        <p:txBody>
          <a:bodyPr>
            <a:noAutofit/>
          </a:body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MÜKELLEF &amp; VERGİ SORUMLUSU</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Dikdörtgen 2"/>
          <p:cNvSpPr/>
          <p:nvPr/>
        </p:nvSpPr>
        <p:spPr>
          <a:xfrm>
            <a:off x="323528" y="1611372"/>
            <a:ext cx="8496944" cy="4985980"/>
          </a:xfrm>
          <a:prstGeom prst="rect">
            <a:avLst/>
          </a:prstGeom>
          <a:solidFill>
            <a:srgbClr val="B2D3FC"/>
          </a:solidFill>
          <a:ln w="38100">
            <a:solidFill>
              <a:schemeClr val="tx1"/>
            </a:solidFill>
          </a:ln>
        </p:spPr>
        <p:txBody>
          <a:bodyPr wrap="square">
            <a:spAutoFit/>
          </a:bodyPr>
          <a:lstStyle/>
          <a:p>
            <a:pPr marL="273050" algn="ctr">
              <a:spcBef>
                <a:spcPts val="600"/>
              </a:spcBef>
              <a:spcAft>
                <a:spcPts val="600"/>
              </a:spcAft>
            </a:pPr>
            <a:endPar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endPar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r>
              <a:rPr lang="tr-TR" sz="2400"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MÜKELLEF</a:t>
            </a:r>
          </a:p>
          <a:p>
            <a:pPr marL="273050" algn="ctr">
              <a:spcBef>
                <a:spcPts val="600"/>
              </a:spcBef>
              <a:spcAft>
                <a:spcPts val="600"/>
              </a:spcAft>
            </a:pPr>
            <a:r>
              <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 </a:t>
            </a:r>
            <a:r>
              <a:rPr lang="tr-TR"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kanunlarına göre kendisine vergi borcu </a:t>
            </a:r>
            <a:r>
              <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terettüp eden                        gerçek </a:t>
            </a:r>
            <a:r>
              <a:rPr lang="tr-TR"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veya </a:t>
            </a:r>
            <a:r>
              <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tüzel kişidir.</a:t>
            </a:r>
          </a:p>
          <a:p>
            <a:pPr marL="273050" algn="ctr">
              <a:spcBef>
                <a:spcPts val="600"/>
              </a:spcBef>
              <a:spcAft>
                <a:spcPts val="600"/>
              </a:spcAft>
            </a:pPr>
            <a:endParaRPr lang="tr-TR"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endParaRPr lang="tr-TR"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r>
              <a:rPr lang="tr-TR" sz="2400"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 SORUMLUSU</a:t>
            </a:r>
          </a:p>
          <a:p>
            <a:pPr marL="273050" algn="ctr">
              <a:spcBef>
                <a:spcPts val="600"/>
              </a:spcBef>
              <a:spcAft>
                <a:spcPts val="600"/>
              </a:spcAft>
            </a:pPr>
            <a:r>
              <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Verginin </a:t>
            </a:r>
            <a:r>
              <a:rPr lang="tr-TR"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ödenmesi bakımından, alacaklı vergi dairesine </a:t>
            </a:r>
            <a:r>
              <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karşı                muhatap </a:t>
            </a:r>
            <a:r>
              <a:rPr lang="tr-TR"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olan kişidir.</a:t>
            </a:r>
          </a:p>
          <a:p>
            <a:pPr marL="273050" algn="ctr">
              <a:spcBef>
                <a:spcPts val="600"/>
              </a:spcBef>
              <a:spcAft>
                <a:spcPts val="600"/>
              </a:spcAft>
            </a:pPr>
            <a:endPar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endParaRPr lang="tr-TR"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8712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38"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Başlık 1"/>
          <p:cNvSpPr>
            <a:spLocks noGrp="1"/>
          </p:cNvSpPr>
          <p:nvPr>
            <p:ph type="title"/>
          </p:nvPr>
        </p:nvSpPr>
        <p:spPr>
          <a:xfrm>
            <a:off x="539552" y="764704"/>
            <a:ext cx="8013576" cy="432048"/>
          </a:xfrm>
        </p:spPr>
        <p:txBody>
          <a:bodyPr>
            <a:noAutofit/>
          </a:body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MESLEK MENSUBU</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Dikdörtgen 2"/>
          <p:cNvSpPr/>
          <p:nvPr/>
        </p:nvSpPr>
        <p:spPr>
          <a:xfrm>
            <a:off x="323528" y="2062584"/>
            <a:ext cx="8496944" cy="4462760"/>
          </a:xfrm>
          <a:prstGeom prst="rect">
            <a:avLst/>
          </a:prstGeom>
          <a:solidFill>
            <a:schemeClr val="bg2"/>
          </a:solidFill>
          <a:ln w="38100">
            <a:solidFill>
              <a:schemeClr val="tx1"/>
            </a:solidFill>
          </a:ln>
        </p:spPr>
        <p:txBody>
          <a:bodyPr wrap="square">
            <a:spAutoFit/>
          </a:bodyPr>
          <a:lstStyle/>
          <a:p>
            <a:pPr marL="273050" algn="ctr">
              <a:spcBef>
                <a:spcPts val="600"/>
              </a:spcBef>
              <a:spcAft>
                <a:spcPts val="600"/>
              </a:spcAft>
            </a:pPr>
            <a:endPar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endParaRPr lang="tr-TR" sz="2400"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fontAlgn="base">
              <a:spcBef>
                <a:spcPct val="0"/>
              </a:spcBef>
              <a:spcAft>
                <a:spcPct val="0"/>
              </a:spcAft>
              <a:defRPr/>
            </a:pP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3568 SAYILI</a:t>
            </a:r>
          </a:p>
          <a:p>
            <a:pPr algn="ctr" fontAlgn="base">
              <a:spcBef>
                <a:spcPct val="0"/>
              </a:spcBef>
              <a:spcAft>
                <a:spcPct val="0"/>
              </a:spcAft>
              <a:defRPr/>
            </a:pP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SERBEST MUHASEBECİ MALİ MÜŞAVİRLİK</a:t>
            </a:r>
          </a:p>
          <a:p>
            <a:pPr algn="ctr" fontAlgn="base">
              <a:spcBef>
                <a:spcPct val="0"/>
              </a:spcBef>
              <a:spcAft>
                <a:spcPct val="0"/>
              </a:spcAft>
              <a:defRPr/>
            </a:pP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VE</a:t>
            </a:r>
          </a:p>
          <a:p>
            <a:pPr algn="ctr" fontAlgn="base">
              <a:spcBef>
                <a:spcPct val="0"/>
              </a:spcBef>
              <a:spcAft>
                <a:spcPct val="0"/>
              </a:spcAft>
              <a:defRPr/>
            </a:pPr>
            <a:r>
              <a:rPr lang="tr-TR" altLang="tr-TR" sz="2400" b="1" dirty="0">
                <a:solidFill>
                  <a:srgbClr val="C00000"/>
                </a:solidFill>
                <a:effectLst>
                  <a:outerShdw blurRad="38100" dist="38100" dir="2700000" algn="tl">
                    <a:srgbClr val="000000"/>
                  </a:outerShdw>
                </a:effectLst>
                <a:latin typeface="Tahoma" pitchFamily="34" charset="0"/>
                <a:cs typeface="Tahoma" pitchFamily="34" charset="0"/>
              </a:rPr>
              <a:t>YEMİNLİ MALİ MÜŞAVİRLİK </a:t>
            </a: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KANUNU</a:t>
            </a:r>
            <a:endParaRPr lang="tr-TR" sz="2400" b="1"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endParaRPr lang="tr-TR" sz="2400"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r>
              <a:rPr lang="tr-TR" sz="3600"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SM, SMMM ve YMM</a:t>
            </a:r>
          </a:p>
          <a:p>
            <a:pPr marL="273050" algn="ctr">
              <a:spcBef>
                <a:spcPts val="600"/>
              </a:spcBef>
              <a:spcAft>
                <a:spcPts val="600"/>
              </a:spcAft>
            </a:pPr>
            <a:endParaRPr lang="tr-TR"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73050" algn="ctr">
              <a:spcBef>
                <a:spcPts val="600"/>
              </a:spcBef>
              <a:spcAft>
                <a:spcPts val="600"/>
              </a:spcAft>
            </a:pPr>
            <a:endParaRPr lang="tr-TR"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0676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30"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Başlık 1"/>
          <p:cNvSpPr>
            <a:spLocks noGrp="1"/>
          </p:cNvSpPr>
          <p:nvPr>
            <p:ph type="title"/>
          </p:nvPr>
        </p:nvSpPr>
        <p:spPr>
          <a:xfrm>
            <a:off x="685800" y="836712"/>
            <a:ext cx="8062664" cy="504056"/>
          </a:xfrm>
        </p:spPr>
        <p:txBody>
          <a:bodyPr>
            <a:noAutofit/>
          </a:bodyPr>
          <a:lstStyle/>
          <a:p>
            <a:pPr algn="ctr"/>
            <a:r>
              <a:rPr lang="tr-TR" sz="3000" b="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MÜKELLEF HAKLARI &amp; YÜKÜMLÜLÜK</a:t>
            </a:r>
            <a:endParaRPr lang="tr-TR" sz="3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Başlık 1"/>
          <p:cNvSpPr txBox="1">
            <a:spLocks/>
          </p:cNvSpPr>
          <p:nvPr/>
        </p:nvSpPr>
        <p:spPr>
          <a:xfrm>
            <a:off x="467544" y="1988840"/>
            <a:ext cx="8134672" cy="4392488"/>
          </a:xfrm>
          <a:prstGeom prst="rect">
            <a:avLst/>
          </a:prstGeom>
          <a:solidFill>
            <a:srgbClr val="E9FCD0"/>
          </a:solidFill>
          <a:ln w="38100" cmpd="tri">
            <a:solidFill>
              <a:schemeClr val="tx1"/>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spcBef>
                <a:spcPts val="600"/>
              </a:spcBef>
              <a:spcAft>
                <a:spcPts val="600"/>
              </a:spcAft>
            </a:pP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MÜKELLEF HAKLARI</a:t>
            </a:r>
          </a:p>
          <a:p>
            <a:pPr algn="ctr">
              <a:spcBef>
                <a:spcPts val="600"/>
              </a:spcBef>
              <a:spcAft>
                <a:spcPts val="600"/>
              </a:spcAft>
            </a:pPr>
            <a:r>
              <a:rPr lang="tr-TR" sz="2400" b="1"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a:t>
            </a:r>
            <a:r>
              <a:rPr lang="tr-TR" sz="2400"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ergi kanunlarının gerektirdiği veya mükellefe tanımış olduğu kazanımlar. </a:t>
            </a:r>
          </a:p>
          <a:p>
            <a:pPr algn="ctr">
              <a:spcBef>
                <a:spcPts val="600"/>
              </a:spcBef>
              <a:spcAft>
                <a:spcPts val="600"/>
              </a:spcAft>
            </a:pPr>
            <a:endParaRPr lang="tr-TR" sz="24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ts val="600"/>
              </a:spcBef>
              <a:spcAft>
                <a:spcPts val="600"/>
              </a:spcAft>
            </a:pP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YÜKÜMLÜLÜK</a:t>
            </a:r>
          </a:p>
          <a:p>
            <a:pPr algn="ctr">
              <a:spcBef>
                <a:spcPts val="600"/>
              </a:spcBef>
              <a:spcAft>
                <a:spcPts val="600"/>
              </a:spcAft>
            </a:pPr>
            <a:r>
              <a:rPr lang="tr-TR" sz="2400"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Mükelleflerin vergi idaresine karşı yerine getirmesi gereken ve vergi yasaları ile belirlenen görevler.</a:t>
            </a:r>
          </a:p>
          <a:p>
            <a:pPr algn="ctr">
              <a:spcBef>
                <a:spcPts val="600"/>
              </a:spcBef>
              <a:spcAft>
                <a:spcPts val="600"/>
              </a:spcAft>
            </a:pPr>
            <a:endParaRPr lang="tr-TR" sz="24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2757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2068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Başlık 1"/>
          <p:cNvSpPr>
            <a:spLocks noGrp="1"/>
          </p:cNvSpPr>
          <p:nvPr>
            <p:ph type="title"/>
          </p:nvPr>
        </p:nvSpPr>
        <p:spPr>
          <a:xfrm>
            <a:off x="611560" y="836712"/>
            <a:ext cx="8013576" cy="432048"/>
          </a:xfrm>
        </p:spPr>
        <p:txBody>
          <a:bodyPr>
            <a:noAutofit/>
          </a:bodyPr>
          <a:lstStyle/>
          <a:p>
            <a:pPr algn="ctr"/>
            <a:r>
              <a:rPr lang="tr-TR" sz="3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MÜKELLEF HAKLARI BİLDİRGESİ</a:t>
            </a:r>
            <a:endParaRPr lang="tr-TR" sz="3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Dikdörtgen 6"/>
          <p:cNvSpPr/>
          <p:nvPr/>
        </p:nvSpPr>
        <p:spPr>
          <a:xfrm>
            <a:off x="251520" y="1772816"/>
            <a:ext cx="4968552" cy="4616648"/>
          </a:xfrm>
          <a:prstGeom prst="rect">
            <a:avLst/>
          </a:prstGeom>
          <a:solidFill>
            <a:srgbClr val="E9FCD0"/>
          </a:solidFill>
          <a:ln w="38100">
            <a:solidFill>
              <a:schemeClr val="tx1"/>
            </a:solidFill>
          </a:ln>
        </p:spPr>
        <p:txBody>
          <a:bodyPr wrap="square">
            <a:spAutoFit/>
          </a:bodyPr>
          <a:lstStyle/>
          <a:p>
            <a:pPr lvl="0" algn="ctr" eaLnBrk="0" fontAlgn="base" hangingPunct="0">
              <a:spcBef>
                <a:spcPts val="600"/>
              </a:spcBef>
              <a:spcAft>
                <a:spcPts val="600"/>
              </a:spcAft>
              <a:defRPr/>
            </a:pPr>
            <a:endParaRPr lang="tr-TR" b="1" kern="0"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ts val="600"/>
              </a:spcBef>
              <a:spcAft>
                <a:spcPts val="600"/>
              </a:spcAft>
              <a:defRPr/>
            </a:pPr>
            <a:endParaRPr lang="tr-TR"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ts val="600"/>
              </a:spcBef>
              <a:spcAft>
                <a:spcPts val="600"/>
              </a:spcAft>
              <a:defRPr/>
            </a:pPr>
            <a:r>
              <a:rPr lang="tr-TR" b="1" kern="0"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Mükellef odaklı, kaliteli hizmet sunma anlayışı içerisinde,</a:t>
            </a:r>
          </a:p>
          <a:p>
            <a:pPr lvl="0" algn="ctr" eaLnBrk="0" fontAlgn="base" hangingPunct="0">
              <a:spcBef>
                <a:spcPts val="600"/>
              </a:spcBef>
              <a:spcAft>
                <a:spcPts val="600"/>
              </a:spcAft>
              <a:defRPr/>
            </a:pPr>
            <a:r>
              <a:rPr lang="tr-TR" b="1" kern="0"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Saygılı ve dürüst olma temel ilkesiyle çalışmaya,</a:t>
            </a:r>
          </a:p>
          <a:p>
            <a:pPr lvl="0" algn="ctr" eaLnBrk="0" fontAlgn="base" hangingPunct="0">
              <a:spcBef>
                <a:spcPts val="600"/>
              </a:spcBef>
              <a:spcAft>
                <a:spcPts val="600"/>
              </a:spcAft>
              <a:defRPr/>
            </a:pPr>
            <a:r>
              <a:rPr lang="tr-TR" b="1" kern="0"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 ödemenin sadece bir yükümlülük değil vatandaş olma ve sorgulama hakkı olduğu bilinciyle,</a:t>
            </a:r>
          </a:p>
          <a:p>
            <a:pPr lvl="0" algn="ctr" eaLnBrk="0" fontAlgn="base" hangingPunct="0">
              <a:spcBef>
                <a:spcPts val="600"/>
              </a:spcBef>
              <a:spcAft>
                <a:spcPts val="600"/>
              </a:spcAft>
              <a:defRPr/>
            </a:pPr>
            <a:r>
              <a:rPr lang="tr-TR" b="1" kern="0"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Kendisinden hizmet alan herkesi memnun etmeye ve sorunları çözmeye olan bağlılığını,</a:t>
            </a:r>
          </a:p>
          <a:p>
            <a:pPr lvl="0" algn="ctr" eaLnBrk="0" fontAlgn="base" hangingPunct="0">
              <a:spcBef>
                <a:spcPts val="600"/>
              </a:spcBef>
              <a:spcAft>
                <a:spcPts val="600"/>
              </a:spcAft>
              <a:defRPr/>
            </a:pPr>
            <a:r>
              <a:rPr lang="tr-TR" b="1" kern="0"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Onaylamıştır.</a:t>
            </a:r>
            <a:endParaRPr lang="tr-TR" b="1" kern="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http://www.gib.gov.tr/sites/default/files/fileadmin/yayinlar/mukbild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754814"/>
            <a:ext cx="3240360" cy="4698522"/>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0" name="Başlık 1"/>
          <p:cNvSpPr txBox="1">
            <a:spLocks/>
          </p:cNvSpPr>
          <p:nvPr/>
        </p:nvSpPr>
        <p:spPr>
          <a:xfrm>
            <a:off x="539552" y="1988840"/>
            <a:ext cx="4392488" cy="4680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2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BAŞKANLIĞI</a:t>
            </a:r>
            <a:endParaRPr lang="tr-TR" sz="2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3433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Başlık 1"/>
          <p:cNvSpPr>
            <a:spLocks noGrp="1"/>
          </p:cNvSpPr>
          <p:nvPr>
            <p:ph type="title"/>
          </p:nvPr>
        </p:nvSpPr>
        <p:spPr>
          <a:xfrm>
            <a:off x="539552" y="908720"/>
            <a:ext cx="8013576" cy="432048"/>
          </a:xfrm>
        </p:spPr>
        <p:txBody>
          <a:bodyPr>
            <a:noAutofit/>
          </a:bodyPr>
          <a:lstStyle/>
          <a:p>
            <a:pPr algn="ctr"/>
            <a:r>
              <a:rPr lang="tr-TR" sz="3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MÜKELLEF HAKLARI BİLDİRGESİ</a:t>
            </a:r>
            <a:endParaRPr lang="tr-TR" sz="3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Alt Başlık 2"/>
          <p:cNvSpPr txBox="1">
            <a:spLocks/>
          </p:cNvSpPr>
          <p:nvPr/>
        </p:nvSpPr>
        <p:spPr>
          <a:xfrm>
            <a:off x="0" y="1484784"/>
            <a:ext cx="9144000" cy="5373216"/>
          </a:xfrm>
          <a:prstGeom prst="rect">
            <a:avLst/>
          </a:prstGeom>
          <a:solidFill>
            <a:schemeClr val="bg2">
              <a:lumMod val="90000"/>
            </a:schemeClr>
          </a:solidFill>
          <a:ln w="38100">
            <a:solidFill>
              <a:schemeClr val="tx1"/>
            </a:solid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725488" indent="-363538">
              <a:spcBef>
                <a:spcPts val="100"/>
              </a:spcBef>
              <a:spcAft>
                <a:spcPts val="100"/>
              </a:spcAft>
              <a:buClrTx/>
              <a:buSzTx/>
              <a:buFont typeface="Wingdings" panose="05000000000000000000" pitchFamily="2" charset="2"/>
              <a:buChar char="v"/>
              <a:defRPr/>
            </a:pPr>
            <a:endParaRPr lang="tr-TR" sz="1600" dirty="0" smtClean="0">
              <a:latin typeface="Arial" panose="020B0604020202020204" pitchFamily="34" charset="0"/>
              <a:cs typeface="Arial" panose="020B0604020202020204" pitchFamily="34" charset="0"/>
            </a:endParaRP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Açık, güvenilir, zamanında ve yeterli bilgi ile hizmet vereceğiz.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Bilgi Edinme Hakkı Kanunu çerçevesinde öğrenmek istediğiniz her bilgi için doğru insanlarla temasa geçmeniz konusunda sizleri yönlendireceğiz.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Vergi konusundaki gelişmeleri sürekli güncellenen internet sayfamızla ve basılı yayınlarla sizlere en kısa zamanda duyuracağız.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Ücretsiz e-posta sistemimize kaydolmanız durumunda vergisel gelişmeleri kaynağından ve anında öğrenmiş olacaksınız.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Şahsi ve gizli bilgilerinize saygılıyız. Bu bilgileri Vergi Usul Kanunu’nun öngördüğü haller dışında açıklamayacağız ve kullanmayacağız.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Vergi ile ilgili yükümlülüklerinizin yerine getirilmesinde sizlere her türlü kolaylığı sağlayacağız.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Yaptığımız işlemlerde ve gerçekleştirdiğimiz düzenlemelerde vergi kanunlarının adil, hukuksal, tarafsız ve rekabeti koruyucu bir şekilde uygulanmasını esas alacağız.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Vergi incelemelerinde kanunları doğru, tarafsız ve tutarlı bir şekilde uygulayacağız. İncelemenin her aşamasında sizi bilgilendireceğiz.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Şikayetlerinizi gerçek kimlik ve iletişim bilgilerinizle iletmeniz halinde, en kısa sürede sonuç ile beraber size döneceğiz.</a:t>
            </a:r>
          </a:p>
          <a:p>
            <a:pPr marL="725488" indent="-363538">
              <a:spcBef>
                <a:spcPts val="100"/>
              </a:spcBef>
              <a:spcAft>
                <a:spcPts val="100"/>
              </a:spcAft>
              <a:buClrTx/>
              <a:buSzTx/>
              <a:buFont typeface="Wingdings" panose="05000000000000000000" pitchFamily="2" charset="2"/>
              <a:buChar char="v"/>
              <a:defRPr/>
            </a:pPr>
            <a:r>
              <a:rPr lang="tr-TR" sz="1600" dirty="0" smtClean="0">
                <a:latin typeface="Arial" panose="020B0604020202020204" pitchFamily="34" charset="0"/>
                <a:cs typeface="Arial" panose="020B0604020202020204" pitchFamily="34" charset="0"/>
              </a:rPr>
              <a:t>Sürekli olarak kendimizi yenileyecek, daha iyi hizmet sunmanın arayışı içinde olacağız.</a:t>
            </a:r>
          </a:p>
        </p:txBody>
      </p:sp>
    </p:spTree>
    <p:extLst>
      <p:ext uri="{BB962C8B-B14F-4D97-AF65-F5344CB8AC3E}">
        <p14:creationId xmlns:p14="http://schemas.microsoft.com/office/powerpoint/2010/main" val="3757834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4784"/>
            <a:ext cx="9144000" cy="5373216"/>
          </a:xfrm>
          <a:gradFill>
            <a:gsLst>
              <a:gs pos="0">
                <a:srgbClr val="FFEFD1"/>
              </a:gs>
              <a:gs pos="64999">
                <a:srgbClr val="F0EBD5"/>
              </a:gs>
              <a:gs pos="100000">
                <a:srgbClr val="D1C39F"/>
              </a:gs>
            </a:gsLst>
            <a:lin ang="5400000" scaled="0"/>
          </a:gradFill>
          <a:ln w="38100">
            <a:solidFill>
              <a:schemeClr val="tx1"/>
            </a:solidFill>
          </a:ln>
        </p:spPr>
        <p:txBody>
          <a:bodyPr>
            <a:noAutofit/>
          </a:bodyPr>
          <a:lstStyle/>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Dilekçe Hakkı: </a:t>
            </a:r>
            <a:r>
              <a:rPr lang="tr-TR" sz="1800" b="1" dirty="0" smtClean="0">
                <a:latin typeface="Tahoma" panose="020B0604030504040204" pitchFamily="34" charset="0"/>
                <a:ea typeface="Tahoma" panose="020B0604030504040204" pitchFamily="34" charset="0"/>
                <a:cs typeface="Tahoma" panose="020B0604030504040204" pitchFamily="34" charset="0"/>
              </a:rPr>
              <a:t>3071 sayılı </a:t>
            </a:r>
            <a:r>
              <a:rPr lang="tr-TR" sz="1800" b="1" dirty="0">
                <a:latin typeface="Tahoma" panose="020B0604030504040204" pitchFamily="34" charset="0"/>
                <a:ea typeface="Tahoma" panose="020B0604030504040204" pitchFamily="34" charset="0"/>
                <a:cs typeface="Tahoma" panose="020B0604030504040204" pitchFamily="34" charset="0"/>
              </a:rPr>
              <a:t>Dilekçe Hakkının Kullanılmasına Dair Kanun.</a:t>
            </a: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Bilgi Edinme </a:t>
            </a: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Hakkı: </a:t>
            </a:r>
            <a:r>
              <a:rPr lang="tr-TR" sz="1800" b="1" dirty="0" smtClean="0">
                <a:latin typeface="Tahoma" panose="020B0604030504040204" pitchFamily="34" charset="0"/>
                <a:ea typeface="Tahoma" panose="020B0604030504040204" pitchFamily="34" charset="0"/>
                <a:cs typeface="Tahoma" panose="020B0604030504040204" pitchFamily="34" charset="0"/>
              </a:rPr>
              <a:t>4982 sayılı </a:t>
            </a:r>
            <a:r>
              <a:rPr lang="tr-TR" sz="1800" b="1" dirty="0">
                <a:latin typeface="Tahoma" panose="020B0604030504040204" pitchFamily="34" charset="0"/>
                <a:ea typeface="Tahoma" panose="020B0604030504040204" pitchFamily="34" charset="0"/>
                <a:cs typeface="Tahoma" panose="020B0604030504040204" pitchFamily="34" charset="0"/>
              </a:rPr>
              <a:t>Bilgi Edinme Hakkı Kanunu</a:t>
            </a:r>
            <a:r>
              <a:rPr lang="tr-TR" sz="1800" b="1" dirty="0" smtClean="0">
                <a:latin typeface="Tahoma" panose="020B0604030504040204" pitchFamily="34" charset="0"/>
                <a:ea typeface="Tahoma" panose="020B0604030504040204" pitchFamily="34" charset="0"/>
                <a:cs typeface="Tahoma" panose="020B0604030504040204" pitchFamily="34" charset="0"/>
              </a:rPr>
              <a:t>.</a:t>
            </a: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CİMER</a:t>
            </a:r>
            <a:r>
              <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1800" b="1" dirty="0" smtClean="0">
                <a:latin typeface="Tahoma" panose="020B0604030504040204" pitchFamily="34" charset="0"/>
                <a:ea typeface="Tahoma" panose="020B0604030504040204" pitchFamily="34" charset="0"/>
                <a:cs typeface="Tahoma" panose="020B0604030504040204" pitchFamily="34" charset="0"/>
              </a:rPr>
              <a:t>Cumhurbaşkanlığı İletişim </a:t>
            </a:r>
            <a:r>
              <a:rPr lang="tr-TR" sz="1800" b="1" dirty="0">
                <a:latin typeface="Tahoma" panose="020B0604030504040204" pitchFamily="34" charset="0"/>
                <a:ea typeface="Tahoma" panose="020B0604030504040204" pitchFamily="34" charset="0"/>
                <a:cs typeface="Tahoma" panose="020B0604030504040204" pitchFamily="34" charset="0"/>
              </a:rPr>
              <a:t>Merkezi.</a:t>
            </a: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BİMER: </a:t>
            </a:r>
            <a:r>
              <a:rPr lang="tr-TR" sz="1800" b="1" dirty="0" smtClean="0">
                <a:latin typeface="Tahoma" panose="020B0604030504040204" pitchFamily="34" charset="0"/>
                <a:ea typeface="Tahoma" panose="020B0604030504040204" pitchFamily="34" charset="0"/>
                <a:cs typeface="Tahoma" panose="020B0604030504040204" pitchFamily="34" charset="0"/>
              </a:rPr>
              <a:t>Başbakanlık İletişim Merkezi.</a:t>
            </a: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Kamu </a:t>
            </a:r>
            <a:r>
              <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Denetçisine Başvurma </a:t>
            </a: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Hakkı: </a:t>
            </a:r>
            <a:r>
              <a:rPr lang="tr-TR" sz="1800" b="1" dirty="0" smtClean="0">
                <a:latin typeface="Tahoma" panose="020B0604030504040204" pitchFamily="34" charset="0"/>
                <a:ea typeface="Tahoma" panose="020B0604030504040204" pitchFamily="34" charset="0"/>
                <a:cs typeface="Tahoma" panose="020B0604030504040204" pitchFamily="34" charset="0"/>
              </a:rPr>
              <a:t>TBMM’ye </a:t>
            </a:r>
            <a:r>
              <a:rPr lang="tr-TR" sz="1800" b="1" dirty="0">
                <a:latin typeface="Tahoma" panose="020B0604030504040204" pitchFamily="34" charset="0"/>
                <a:ea typeface="Tahoma" panose="020B0604030504040204" pitchFamily="34" charset="0"/>
                <a:cs typeface="Tahoma" panose="020B0604030504040204" pitchFamily="34" charset="0"/>
              </a:rPr>
              <a:t>bağlı olan </a:t>
            </a:r>
            <a:r>
              <a:rPr lang="tr-TR" sz="1800" b="1" dirty="0" smtClean="0">
                <a:latin typeface="Tahoma" panose="020B0604030504040204" pitchFamily="34" charset="0"/>
                <a:ea typeface="Tahoma" panose="020B0604030504040204" pitchFamily="34" charset="0"/>
                <a:cs typeface="Tahoma" panose="020B0604030504040204" pitchFamily="34" charset="0"/>
              </a:rPr>
              <a:t>                    Kamu </a:t>
            </a:r>
            <a:r>
              <a:rPr lang="tr-TR" sz="1800" b="1" dirty="0">
                <a:latin typeface="Tahoma" panose="020B0604030504040204" pitchFamily="34" charset="0"/>
                <a:ea typeface="Tahoma" panose="020B0604030504040204" pitchFamily="34" charset="0"/>
                <a:cs typeface="Tahoma" panose="020B0604030504040204" pitchFamily="34" charset="0"/>
              </a:rPr>
              <a:t>Denetçiliği </a:t>
            </a:r>
            <a:r>
              <a:rPr lang="tr-TR" sz="1800" b="1" dirty="0" smtClean="0">
                <a:latin typeface="Tahoma" panose="020B0604030504040204" pitchFamily="34" charset="0"/>
                <a:ea typeface="Tahoma" panose="020B0604030504040204" pitchFamily="34" charset="0"/>
                <a:cs typeface="Tahoma" panose="020B0604030504040204" pitchFamily="34" charset="0"/>
              </a:rPr>
              <a:t>Kurumu, idarenin </a:t>
            </a:r>
            <a:r>
              <a:rPr lang="tr-TR" sz="1800" b="1" dirty="0">
                <a:latin typeface="Tahoma" panose="020B0604030504040204" pitchFamily="34" charset="0"/>
                <a:ea typeface="Tahoma" panose="020B0604030504040204" pitchFamily="34" charset="0"/>
                <a:cs typeface="Tahoma" panose="020B0604030504040204" pitchFamily="34" charset="0"/>
              </a:rPr>
              <a:t>işleyişiyle </a:t>
            </a:r>
            <a:r>
              <a:rPr lang="tr-TR" sz="1800" b="1" dirty="0" smtClean="0">
                <a:latin typeface="Tahoma" panose="020B0604030504040204" pitchFamily="34" charset="0"/>
                <a:ea typeface="Tahoma" panose="020B0604030504040204" pitchFamily="34" charset="0"/>
                <a:cs typeface="Tahoma" panose="020B0604030504040204" pitchFamily="34" charset="0"/>
              </a:rPr>
              <a:t>ilgili şikayetleri inceler.</a:t>
            </a:r>
            <a:endParaRPr lang="tr-TR" sz="1800" b="1" dirty="0">
              <a:latin typeface="Tahoma" panose="020B0604030504040204" pitchFamily="34" charset="0"/>
              <a:ea typeface="Tahoma" panose="020B0604030504040204" pitchFamily="34" charset="0"/>
              <a:cs typeface="Tahoma" panose="020B0604030504040204" pitchFamily="34" charset="0"/>
            </a:endParaRP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Dava </a:t>
            </a:r>
            <a:r>
              <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Açma </a:t>
            </a: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Hakkı: </a:t>
            </a:r>
            <a:r>
              <a:rPr lang="tr-TR" sz="1800" b="1" dirty="0" smtClean="0">
                <a:latin typeface="Tahoma" panose="020B0604030504040204" pitchFamily="34" charset="0"/>
                <a:ea typeface="Tahoma" panose="020B0604030504040204" pitchFamily="34" charset="0"/>
                <a:cs typeface="Tahoma" panose="020B0604030504040204" pitchFamily="34" charset="0"/>
              </a:rPr>
              <a:t>2577 sayılı </a:t>
            </a:r>
            <a:r>
              <a:rPr lang="tr-TR" sz="1800" b="1" dirty="0">
                <a:latin typeface="Tahoma" panose="020B0604030504040204" pitchFamily="34" charset="0"/>
                <a:ea typeface="Tahoma" panose="020B0604030504040204" pitchFamily="34" charset="0"/>
                <a:cs typeface="Tahoma" panose="020B0604030504040204" pitchFamily="34" charset="0"/>
              </a:rPr>
              <a:t>İdari Yargılama Usulü Kanunu.</a:t>
            </a: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Temsil </a:t>
            </a: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Hakkı; </a:t>
            </a:r>
            <a:r>
              <a:rPr lang="tr-TR" sz="1800" b="1" dirty="0" smtClean="0">
                <a:latin typeface="Tahoma" panose="020B0604030504040204" pitchFamily="34" charset="0"/>
                <a:ea typeface="Tahoma" panose="020B0604030504040204" pitchFamily="34" charset="0"/>
                <a:cs typeface="Tahoma" panose="020B0604030504040204" pitchFamily="34" charset="0"/>
              </a:rPr>
              <a:t>Vergi </a:t>
            </a:r>
            <a:r>
              <a:rPr lang="tr-TR" sz="1800" b="1" dirty="0">
                <a:latin typeface="Tahoma" panose="020B0604030504040204" pitchFamily="34" charset="0"/>
                <a:ea typeface="Tahoma" panose="020B0604030504040204" pitchFamily="34" charset="0"/>
                <a:cs typeface="Tahoma" panose="020B0604030504040204" pitchFamily="34" charset="0"/>
              </a:rPr>
              <a:t>ile ilgili işlemlerin mükelleflerin yanı </a:t>
            </a:r>
            <a:r>
              <a:rPr lang="tr-TR" sz="1800" b="1" dirty="0" smtClean="0">
                <a:latin typeface="Tahoma" panose="020B0604030504040204" pitchFamily="34" charset="0"/>
                <a:ea typeface="Tahoma" panose="020B0604030504040204" pitchFamily="34" charset="0"/>
                <a:cs typeface="Tahoma" panose="020B0604030504040204" pitchFamily="34" charset="0"/>
              </a:rPr>
              <a:t>sıra </a:t>
            </a:r>
            <a:r>
              <a:rPr lang="tr-TR" sz="1800" b="1" dirty="0">
                <a:latin typeface="Tahoma" panose="020B0604030504040204" pitchFamily="34" charset="0"/>
                <a:ea typeface="Tahoma" panose="020B0604030504040204" pitchFamily="34" charset="0"/>
                <a:cs typeface="Tahoma" panose="020B0604030504040204" pitchFamily="34" charset="0"/>
              </a:rPr>
              <a:t>vekil </a:t>
            </a:r>
            <a:r>
              <a:rPr lang="tr-TR" sz="1800" b="1" dirty="0" smtClean="0">
                <a:latin typeface="Tahoma" panose="020B0604030504040204" pitchFamily="34" charset="0"/>
                <a:ea typeface="Tahoma" panose="020B0604030504040204" pitchFamily="34" charset="0"/>
                <a:cs typeface="Tahoma" panose="020B0604030504040204" pitchFamily="34" charset="0"/>
              </a:rPr>
              <a:t>         ya </a:t>
            </a:r>
            <a:r>
              <a:rPr lang="tr-TR" sz="1800" b="1" dirty="0">
                <a:latin typeface="Tahoma" panose="020B0604030504040204" pitchFamily="34" charset="0"/>
                <a:ea typeface="Tahoma" panose="020B0604030504040204" pitchFamily="34" charset="0"/>
                <a:cs typeface="Tahoma" panose="020B0604030504040204" pitchFamily="34" charset="0"/>
              </a:rPr>
              <a:t>da temsilci veya 3568 sayılı </a:t>
            </a:r>
            <a:r>
              <a:rPr lang="tr-TR" sz="1800" b="1" dirty="0" smtClean="0">
                <a:latin typeface="Tahoma" panose="020B0604030504040204" pitchFamily="34" charset="0"/>
                <a:ea typeface="Tahoma" panose="020B0604030504040204" pitchFamily="34" charset="0"/>
                <a:cs typeface="Tahoma" panose="020B0604030504040204" pitchFamily="34" charset="0"/>
              </a:rPr>
              <a:t>Kanunda sayılı </a:t>
            </a:r>
            <a:r>
              <a:rPr lang="tr-TR" sz="1800" b="1" dirty="0">
                <a:latin typeface="Tahoma" panose="020B0604030504040204" pitchFamily="34" charset="0"/>
                <a:ea typeface="Tahoma" panose="020B0604030504040204" pitchFamily="34" charset="0"/>
                <a:cs typeface="Tahoma" panose="020B0604030504040204" pitchFamily="34" charset="0"/>
              </a:rPr>
              <a:t>meslek mensupları tarafından da </a:t>
            </a:r>
            <a:r>
              <a:rPr lang="tr-TR" sz="1800" b="1" dirty="0" smtClean="0">
                <a:latin typeface="Tahoma" panose="020B0604030504040204" pitchFamily="34" charset="0"/>
                <a:ea typeface="Tahoma" panose="020B0604030504040204" pitchFamily="34" charset="0"/>
                <a:cs typeface="Tahoma" panose="020B0604030504040204" pitchFamily="34" charset="0"/>
              </a:rPr>
              <a:t>yapılabilmesi.</a:t>
            </a: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İhbar İkramiyesi Talep Etme </a:t>
            </a: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Hakkı: </a:t>
            </a:r>
            <a:r>
              <a:rPr lang="tr-TR" sz="1800" b="1" dirty="0">
                <a:latin typeface="Tahoma" panose="020B0604030504040204" pitchFamily="34" charset="0"/>
                <a:ea typeface="Tahoma" panose="020B0604030504040204" pitchFamily="34" charset="0"/>
                <a:cs typeface="Tahoma" panose="020B0604030504040204" pitchFamily="34" charset="0"/>
              </a:rPr>
              <a:t>1905 </a:t>
            </a:r>
            <a:r>
              <a:rPr lang="tr-TR" sz="1800" b="1" dirty="0" smtClean="0">
                <a:latin typeface="Tahoma" panose="020B0604030504040204" pitchFamily="34" charset="0"/>
                <a:ea typeface="Tahoma" panose="020B0604030504040204" pitchFamily="34" charset="0"/>
                <a:cs typeface="Tahoma" panose="020B0604030504040204" pitchFamily="34" charset="0"/>
              </a:rPr>
              <a:t>sayılı </a:t>
            </a:r>
            <a:r>
              <a:rPr lang="tr-TR" sz="1800" b="1" dirty="0">
                <a:latin typeface="Tahoma" panose="020B0604030504040204" pitchFamily="34" charset="0"/>
                <a:ea typeface="Tahoma" panose="020B0604030504040204" pitchFamily="34" charset="0"/>
                <a:cs typeface="Tahoma" panose="020B0604030504040204" pitchFamily="34" charset="0"/>
              </a:rPr>
              <a:t>Kanuna göre.</a:t>
            </a:r>
            <a:endPar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Eşit </a:t>
            </a:r>
            <a:r>
              <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Muamele Görme </a:t>
            </a: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Hakkı: </a:t>
            </a:r>
            <a:r>
              <a:rPr lang="tr-TR" sz="1800" b="1" dirty="0" smtClean="0">
                <a:latin typeface="Tahoma" panose="020B0604030504040204" pitchFamily="34" charset="0"/>
                <a:ea typeface="Tahoma" panose="020B0604030504040204" pitchFamily="34" charset="0"/>
                <a:cs typeface="Tahoma" panose="020B0604030504040204" pitchFamily="34" charset="0"/>
              </a:rPr>
              <a:t>Vergi </a:t>
            </a:r>
            <a:r>
              <a:rPr lang="tr-TR" sz="1800" b="1" dirty="0">
                <a:latin typeface="Tahoma" panose="020B0604030504040204" pitchFamily="34" charset="0"/>
                <a:ea typeface="Tahoma" panose="020B0604030504040204" pitchFamily="34" charset="0"/>
                <a:cs typeface="Tahoma" panose="020B0604030504040204" pitchFamily="34" charset="0"/>
              </a:rPr>
              <a:t>Kanunlarında uygulama birliğinin sağlanması.</a:t>
            </a:r>
          </a:p>
          <a:p>
            <a:pPr marL="536575" indent="-268288">
              <a:spcBef>
                <a:spcPts val="600"/>
              </a:spcBef>
              <a:spcAft>
                <a:spcPts val="600"/>
              </a:spcAft>
              <a:buClr>
                <a:schemeClr val="tx2">
                  <a:lumMod val="75000"/>
                </a:schemeClr>
              </a:buClr>
              <a:buSzPct val="100000"/>
              <a:buFont typeface="Wingdings" panose="05000000000000000000" pitchFamily="2" charset="2"/>
              <a:buChar char="v"/>
            </a:pPr>
            <a:r>
              <a:rPr lang="tr-TR" sz="1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Mükellef </a:t>
            </a:r>
            <a:r>
              <a:rPr lang="tr-TR" sz="1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Memnuniyeti: </a:t>
            </a:r>
            <a:r>
              <a:rPr lang="tr-TR" sz="1800" b="1" dirty="0" smtClean="0">
                <a:latin typeface="Tahoma" panose="020B0604030504040204" pitchFamily="34" charset="0"/>
                <a:ea typeface="Tahoma" panose="020B0604030504040204" pitchFamily="34" charset="0"/>
                <a:cs typeface="Tahoma" panose="020B0604030504040204" pitchFamily="34" charset="0"/>
              </a:rPr>
              <a:t>Adil</a:t>
            </a:r>
            <a:r>
              <a:rPr lang="tr-TR" sz="1800" b="1" dirty="0">
                <a:latin typeface="Tahoma" panose="020B0604030504040204" pitchFamily="34" charset="0"/>
                <a:ea typeface="Tahoma" panose="020B0604030504040204" pitchFamily="34" charset="0"/>
                <a:cs typeface="Tahoma" panose="020B0604030504040204" pitchFamily="34" charset="0"/>
              </a:rPr>
              <a:t>, eşit ve saygılı hizmet alma hakkı</a:t>
            </a:r>
            <a:r>
              <a:rPr lang="tr-TR" sz="1800" b="1" dirty="0" smtClean="0">
                <a:latin typeface="Tahoma" panose="020B0604030504040204" pitchFamily="34" charset="0"/>
                <a:ea typeface="Tahoma" panose="020B0604030504040204" pitchFamily="34" charset="0"/>
                <a:cs typeface="Tahoma" panose="020B0604030504040204" pitchFamily="34" charset="0"/>
              </a:rPr>
              <a:t>.</a:t>
            </a:r>
            <a:endParaRPr lang="tr-TR" sz="1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a:xfrm>
            <a:off x="827584" y="836712"/>
            <a:ext cx="6480720" cy="43204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GENEL MÜKELLEF HAKLARI</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ha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383" y="548680"/>
            <a:ext cx="1608113" cy="8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717032"/>
            <a:ext cx="9144000" cy="3140968"/>
          </a:xfrm>
          <a:gradFill>
            <a:gsLst>
              <a:gs pos="0">
                <a:srgbClr val="FFEFD1"/>
              </a:gs>
              <a:gs pos="64999">
                <a:srgbClr val="F0EBD5"/>
              </a:gs>
              <a:gs pos="100000">
                <a:srgbClr val="D1C39F"/>
              </a:gs>
            </a:gsLst>
            <a:lin ang="5400000" scaled="0"/>
          </a:gradFill>
        </p:spPr>
        <p:txBody>
          <a:bodyPr>
            <a:noAutofit/>
          </a:bodyPr>
          <a:lstStyle/>
          <a:p>
            <a:pPr marL="0" indent="0">
              <a:buNone/>
            </a:pPr>
            <a:r>
              <a:rPr lang="tr-TR" sz="2000" b="1" dirty="0">
                <a:latin typeface="Tahoma" panose="020B0604030504040204" pitchFamily="34" charset="0"/>
                <a:ea typeface="Tahoma" panose="020B0604030504040204" pitchFamily="34" charset="0"/>
                <a:cs typeface="Tahoma" panose="020B0604030504040204" pitchFamily="34" charset="0"/>
              </a:rPr>
              <a:t>Yeminli mali müşavirlerin tasdikten doğan mali sorumlulukları ile disiplin sorumlulukları ayrı ayrı müstakil bir rapor ile tespit </a:t>
            </a:r>
            <a:r>
              <a:rPr lang="tr-TR" sz="2000" b="1" dirty="0" smtClean="0">
                <a:latin typeface="Tahoma" panose="020B0604030504040204" pitchFamily="34" charset="0"/>
                <a:ea typeface="Tahoma" panose="020B0604030504040204" pitchFamily="34" charset="0"/>
                <a:cs typeface="Tahoma" panose="020B0604030504040204" pitchFamily="34" charset="0"/>
              </a:rPr>
              <a:t>edilir.</a:t>
            </a:r>
          </a:p>
          <a:p>
            <a:pPr marL="0" indent="0">
              <a:buNone/>
            </a:pPr>
            <a:r>
              <a:rPr lang="tr-TR" sz="2000" b="1" dirty="0" smtClean="0">
                <a:latin typeface="Tahoma" panose="020B0604030504040204" pitchFamily="34" charset="0"/>
                <a:ea typeface="Tahoma" panose="020B0604030504040204" pitchFamily="34" charset="0"/>
                <a:cs typeface="Tahoma" panose="020B0604030504040204" pitchFamily="34" charset="0"/>
              </a:rPr>
              <a:t>Bu </a:t>
            </a:r>
            <a:r>
              <a:rPr lang="tr-TR" sz="2000" b="1" dirty="0">
                <a:latin typeface="Tahoma" panose="020B0604030504040204" pitchFamily="34" charset="0"/>
                <a:ea typeface="Tahoma" panose="020B0604030504040204" pitchFamily="34" charset="0"/>
                <a:cs typeface="Tahoma" panose="020B0604030504040204" pitchFamily="34" charset="0"/>
              </a:rPr>
              <a:t>kapsamda yeminli mali müşavir hakkında sorumluluk raporu yazılabilmesi için yeminli mali müşavirin yazılı savunması istenir</a:t>
            </a:r>
            <a:r>
              <a:rPr lang="tr-TR" sz="2000" b="1"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tr-TR" sz="2000" b="1" dirty="0" smtClean="0">
                <a:latin typeface="Tahoma" panose="020B0604030504040204" pitchFamily="34" charset="0"/>
                <a:ea typeface="Tahoma" panose="020B0604030504040204" pitchFamily="34" charset="0"/>
                <a:cs typeface="Tahoma" panose="020B0604030504040204" pitchFamily="34" charset="0"/>
              </a:rPr>
              <a:t>Savunma </a:t>
            </a:r>
            <a:r>
              <a:rPr lang="tr-TR" sz="2000" b="1" dirty="0">
                <a:latin typeface="Tahoma" panose="020B0604030504040204" pitchFamily="34" charset="0"/>
                <a:ea typeface="Tahoma" panose="020B0604030504040204" pitchFamily="34" charset="0"/>
                <a:cs typeface="Tahoma" panose="020B0604030504040204" pitchFamily="34" charset="0"/>
              </a:rPr>
              <a:t>isteme yazısının tebliğ tarihinden itibaren otuz gün içinde savunma yapılmaması durumunda ilgili yeminli mali müşavir savunma hakkından vazgeçmiş sayılır.</a:t>
            </a:r>
            <a:endParaRPr lang="tr-TR"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a:xfrm>
            <a:off x="1187624" y="1628800"/>
            <a:ext cx="6768752" cy="18002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YMM</a:t>
            </a:r>
          </a:p>
          <a:p>
            <a:pPr algn="ct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DİSİPLİN VE MALİ SORUMLULUK RAPORLARI</a:t>
            </a:r>
          </a:p>
          <a:p>
            <a:pPr algn="ct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t>
            </a: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AVUNMA HAKKI)</a:t>
            </a:r>
            <a:endParaRPr lang="tr-TR"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052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Dikey Kaydırma 3"/>
          <p:cNvSpPr/>
          <p:nvPr/>
        </p:nvSpPr>
        <p:spPr>
          <a:xfrm>
            <a:off x="971600" y="1196752"/>
            <a:ext cx="7200800" cy="4824536"/>
          </a:xfrm>
          <a:prstGeom prst="verticalScroll">
            <a:avLst/>
          </a:prstGeom>
          <a:solidFill>
            <a:srgbClr val="FFE1E1"/>
          </a:solidFill>
          <a:ln w="63500" cmpd="tri">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30238" indent="-361950">
              <a:spcBef>
                <a:spcPts val="12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Giriş,</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Başkanlığı,</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Mükellef Hizmetleri Daire Başkanlığı,</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Denetim ve Uyum Yönetimi Daire </a:t>
            </a:r>
            <a:r>
              <a:rPr lang="tr-TR"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Başkanlığı,</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 Bilinci, </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Meslek Mensuplarının Sorumluluğu,</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Meslek Mensuplarının Hakları,</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Mesleğin Geleceği,</a:t>
            </a:r>
          </a:p>
          <a:p>
            <a:pPr marL="630238" indent="-361950">
              <a:spcBef>
                <a:spcPts val="600"/>
              </a:spcBef>
              <a:buClr>
                <a:srgbClr val="C00000"/>
              </a:buClr>
              <a:buSzPct val="100000"/>
              <a:buFont typeface="Wingdings" panose="05000000000000000000" pitchFamily="2" charset="2"/>
              <a:buChar char="Ø"/>
              <a:tabLst>
                <a:tab pos="630238" algn="l"/>
              </a:tabLst>
              <a:defRPr/>
            </a:pPr>
            <a:r>
              <a:rPr lang="tr-TR"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Sonuç,</a:t>
            </a:r>
            <a:endParaRPr lang="tr-TR"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Başlık 1"/>
          <p:cNvSpPr>
            <a:spLocks noGrp="1"/>
          </p:cNvSpPr>
          <p:nvPr>
            <p:ph type="title"/>
          </p:nvPr>
        </p:nvSpPr>
        <p:spPr>
          <a:xfrm>
            <a:off x="539552" y="1268760"/>
            <a:ext cx="8013576" cy="504056"/>
          </a:xfrm>
        </p:spPr>
        <p:txBody>
          <a:bodyPr>
            <a:noAutofit/>
          </a:bodyPr>
          <a:lstStyle/>
          <a:p>
            <a:pPr algn="ctr"/>
            <a:r>
              <a:rPr lang="tr-TR" sz="3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SUNUM PLANI</a:t>
            </a:r>
            <a:endParaRPr lang="tr-TR"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22" y="89510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http://www.gib.gov.tr/fileadmin/template/main/images/tanitim/yenibin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781524"/>
            <a:ext cx="1224137" cy="88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48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968552"/>
          </a:xfrm>
          <a:gradFill>
            <a:gsLst>
              <a:gs pos="0">
                <a:srgbClr val="FFEFD1"/>
              </a:gs>
              <a:gs pos="64999">
                <a:srgbClr val="F0EBD5"/>
              </a:gs>
              <a:gs pos="100000">
                <a:srgbClr val="D1C39F"/>
              </a:gs>
            </a:gsLst>
            <a:lin ang="5400000" scaled="0"/>
          </a:gradFill>
        </p:spPr>
        <p:txBody>
          <a:bodyPr>
            <a:noAutofit/>
          </a:bodyPr>
          <a:lstStyle/>
          <a:p>
            <a:pPr marL="0" indent="0">
              <a:buNone/>
            </a:pPr>
            <a:endPar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800" b="1" dirty="0" smtClean="0">
                <a:latin typeface="Tahoma" panose="020B0604030504040204" pitchFamily="34" charset="0"/>
                <a:ea typeface="Tahoma" panose="020B0604030504040204" pitchFamily="34" charset="0"/>
                <a:cs typeface="Tahoma" panose="020B0604030504040204" pitchFamily="34" charset="0"/>
              </a:rPr>
              <a:t>213 SAYILI VERGİ USUL KANUNU</a:t>
            </a:r>
          </a:p>
          <a:p>
            <a:pPr marL="0" indent="0">
              <a:buNone/>
            </a:pPr>
            <a:r>
              <a:rPr lang="tr-TR" sz="1800" b="1" dirty="0" smtClean="0">
                <a:latin typeface="Tahoma" panose="020B0604030504040204" pitchFamily="34" charset="0"/>
                <a:ea typeface="Tahoma" panose="020B0604030504040204" pitchFamily="34" charset="0"/>
                <a:cs typeface="Tahoma" panose="020B0604030504040204" pitchFamily="34" charset="0"/>
              </a:rPr>
              <a:t>Mükellef</a:t>
            </a:r>
            <a:r>
              <a:rPr lang="tr-TR" sz="1800" b="1" dirty="0">
                <a:latin typeface="Tahoma" panose="020B0604030504040204" pitchFamily="34" charset="0"/>
                <a:ea typeface="Tahoma" panose="020B0604030504040204" pitchFamily="34" charset="0"/>
                <a:cs typeface="Tahoma" panose="020B0604030504040204" pitchFamily="34" charset="0"/>
              </a:rPr>
              <a:t>, uzlaşma görüşmelerinde, bağlı olduğu meslek odasından bir temsilci ve 3568 sayılı Kanuna göre kurulan meslek odasından bir meslek mensubu bulundurabilir.</a:t>
            </a:r>
            <a:endParaRPr lang="tr-TR" sz="18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UZLAŞMA YÖNETMELİĞİ</a:t>
            </a:r>
          </a:p>
          <a:p>
            <a:pPr marL="0" indent="0">
              <a:buNone/>
            </a:pPr>
            <a:r>
              <a:rPr lang="tr-TR" sz="1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Mükellef</a:t>
            </a:r>
            <a:r>
              <a:rPr lang="tr-TR" sz="1800" b="1" dirty="0">
                <a:solidFill>
                  <a:srgbClr val="C00000"/>
                </a:solidFill>
                <a:latin typeface="Tahoma" panose="020B0604030504040204" pitchFamily="34" charset="0"/>
                <a:ea typeface="Tahoma" panose="020B0604030504040204" pitchFamily="34" charset="0"/>
                <a:cs typeface="Tahoma" panose="020B0604030504040204" pitchFamily="34" charset="0"/>
              </a:rPr>
              <a:t>, uzlaşma görüşmelerinde, bağlı olduğu meslek odasından bir temsilci ve 1/6/1989 tarihli ve 3568 sayılı Kanuna göre kurulan meslek odasından bir meslek mensubu </a:t>
            </a:r>
            <a:r>
              <a:rPr lang="tr-TR" sz="1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bulundurabilir.</a:t>
            </a:r>
          </a:p>
          <a:p>
            <a:pPr marL="0" indent="0">
              <a:buNone/>
            </a:pPr>
            <a:endParaRPr lang="tr-TR" sz="1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800" b="1" dirty="0">
                <a:solidFill>
                  <a:srgbClr val="C00000"/>
                </a:solidFill>
                <a:latin typeface="Tahoma" panose="020B0604030504040204" pitchFamily="34" charset="0"/>
                <a:ea typeface="Tahoma" panose="020B0604030504040204" pitchFamily="34" charset="0"/>
                <a:cs typeface="Tahoma" panose="020B0604030504040204" pitchFamily="34" charset="0"/>
              </a:rPr>
              <a:t>TARHİYAT ÖNCESİ UZLAŞMA YÖNETMELİĞİ </a:t>
            </a:r>
          </a:p>
          <a:p>
            <a:pPr marL="0" indent="0">
              <a:buNone/>
            </a:pPr>
            <a:r>
              <a:rPr lang="tr-TR" sz="1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Uzlaşma </a:t>
            </a:r>
            <a:r>
              <a:rPr lang="tr-TR" sz="1800" b="1" dirty="0">
                <a:solidFill>
                  <a:srgbClr val="C00000"/>
                </a:solidFill>
                <a:latin typeface="Tahoma" panose="020B0604030504040204" pitchFamily="34" charset="0"/>
                <a:ea typeface="Tahoma" panose="020B0604030504040204" pitchFamily="34" charset="0"/>
                <a:cs typeface="Tahoma" panose="020B0604030504040204" pitchFamily="34" charset="0"/>
              </a:rPr>
              <a:t>görüşmeleri sırasında mükellef isterse bağlı olduğu meslek odasından bir temsilci ve 1/6/1989 tarihli ve 3568 sayılı Serbest Muhasebeci Mali Müşavirlik ve Yeminli Mali Müşavirlik Kanununa göre kurulan meslek odalarından bir meslek mensubu bulundurabilir</a:t>
            </a:r>
            <a:r>
              <a:rPr lang="tr-TR" sz="1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tr-TR" sz="1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a:xfrm>
            <a:off x="1619672" y="764704"/>
            <a:ext cx="6768752" cy="43204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MESLEK MENSUBU HAKLARI</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4357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484784"/>
            <a:ext cx="8460432" cy="1224136"/>
          </a:xfrm>
          <a:solidFill>
            <a:srgbClr val="E9FCD0"/>
          </a:solidFill>
          <a:ln w="38100">
            <a:solidFill>
              <a:schemeClr val="tx1"/>
            </a:solidFill>
          </a:ln>
        </p:spPr>
        <p:txBody>
          <a:bodyPr>
            <a:noAutofit/>
          </a:bodyPr>
          <a:lstStyle/>
          <a:p>
            <a:pPr marL="3175" algn="ctr">
              <a:spcBef>
                <a:spcPts val="0"/>
              </a:spcBef>
            </a:pP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Mükelleflerin </a:t>
            </a:r>
            <a:r>
              <a:rPr lang="tr-TR" sz="1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vergi kanunlarının uygulanması </a:t>
            </a: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sırasında</a:t>
            </a:r>
            <a:b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karşılaştıkları </a:t>
            </a:r>
            <a:r>
              <a:rPr lang="tr-TR" sz="1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özel durumlar ve </a:t>
            </a: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işlemlerle </a:t>
            </a:r>
            <a:r>
              <a:rPr lang="tr-TR" sz="1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ilgili </a:t>
            </a: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olarak</a:t>
            </a:r>
            <a:b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sahip oldukları haklardır.</a:t>
            </a:r>
            <a:br>
              <a:rPr lang="tr-TR" sz="1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endParaRPr lang="tr-TR" sz="1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323528" y="2852936"/>
            <a:ext cx="8460432" cy="3797776"/>
          </a:xfrm>
          <a:solidFill>
            <a:schemeClr val="accent2">
              <a:lumMod val="20000"/>
              <a:lumOff val="80000"/>
            </a:schemeClr>
          </a:solidFill>
          <a:ln w="38100">
            <a:solidFill>
              <a:schemeClr val="tx1"/>
            </a:solidFill>
          </a:ln>
        </p:spPr>
        <p:txBody>
          <a:bodyPr>
            <a:noAutofit/>
          </a:bodyPr>
          <a:lstStyle/>
          <a:p>
            <a:pPr marL="898525" indent="-361950">
              <a:spcBef>
                <a:spcPts val="0"/>
              </a:spcBef>
              <a:buClr>
                <a:srgbClr val="C00000"/>
              </a:buClr>
              <a:buSzPct val="100000"/>
              <a:buFont typeface="Wingdings" panose="05000000000000000000" pitchFamily="2" charset="2"/>
              <a:buChar char="v"/>
            </a:pPr>
            <a:endPar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898525" indent="-361950">
              <a:spcBef>
                <a:spcPts val="0"/>
              </a:spcBef>
              <a:buClr>
                <a:srgbClr val="C00000"/>
              </a:buClr>
              <a:buSzPct val="100000"/>
              <a:buFont typeface="Wingdings" panose="05000000000000000000" pitchFamily="2" charset="2"/>
              <a:buChar char="v"/>
            </a:pP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Cezalarda </a:t>
            </a: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İndirim Hakkı,</a:t>
            </a:r>
          </a:p>
          <a:p>
            <a:pPr marL="898525" indent="-361950">
              <a:spcBef>
                <a:spcPts val="0"/>
              </a:spcBef>
              <a:buClr>
                <a:srgbClr val="C00000"/>
              </a:buClr>
              <a:buSzPct val="100000"/>
              <a:buFont typeface="Wingdings" panose="05000000000000000000" pitchFamily="2" charset="2"/>
              <a:buChar char="v"/>
            </a:pP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Düzeltme </a:t>
            </a: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Talebi </a:t>
            </a: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Hakkı,</a:t>
            </a:r>
          </a:p>
          <a:p>
            <a:pPr marL="898525" indent="-361950">
              <a:spcBef>
                <a:spcPts val="0"/>
              </a:spcBef>
              <a:buClr>
                <a:srgbClr val="C00000"/>
              </a:buClr>
              <a:buSzPct val="100000"/>
              <a:buFont typeface="Wingdings" panose="05000000000000000000" pitchFamily="2" charset="2"/>
              <a:buChar char="v"/>
            </a:pP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Mahsup ve İade Talep Hakkı,</a:t>
            </a:r>
          </a:p>
          <a:p>
            <a:pPr marL="898525" indent="-361950">
              <a:spcBef>
                <a:spcPts val="0"/>
              </a:spcBef>
              <a:buClr>
                <a:srgbClr val="C00000"/>
              </a:buClr>
              <a:buSzPct val="100000"/>
              <a:buFont typeface="Wingdings" panose="05000000000000000000" pitchFamily="2" charset="2"/>
              <a:buChar char="v"/>
            </a:pP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Ödeme </a:t>
            </a: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Emrine İtiraz </a:t>
            </a: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Hakkı,</a:t>
            </a:r>
          </a:p>
          <a:p>
            <a:pPr marL="898525" indent="-361950">
              <a:spcBef>
                <a:spcPts val="0"/>
              </a:spcBef>
              <a:buClr>
                <a:srgbClr val="C00000"/>
              </a:buClr>
              <a:buSzPct val="100000"/>
              <a:buFont typeface="Wingdings" panose="05000000000000000000" pitchFamily="2" charset="2"/>
              <a:buChar char="v"/>
            </a:pP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Özelge (Mukteza) Talep </a:t>
            </a: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Hakkı,</a:t>
            </a:r>
          </a:p>
          <a:p>
            <a:pPr marL="898525" indent="-361950">
              <a:spcBef>
                <a:spcPts val="0"/>
              </a:spcBef>
              <a:buClr>
                <a:srgbClr val="C00000"/>
              </a:buClr>
              <a:buSzPct val="100000"/>
              <a:buFont typeface="Wingdings" panose="05000000000000000000" pitchFamily="2" charset="2"/>
              <a:buChar char="v"/>
            </a:pP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Pişmanlık </a:t>
            </a: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Hükümlerinden Yararlanma Hakkı (Belli şartlar dahilinde),</a:t>
            </a:r>
          </a:p>
          <a:p>
            <a:pPr marL="898525" indent="-361950">
              <a:spcBef>
                <a:spcPts val="0"/>
              </a:spcBef>
              <a:buClr>
                <a:srgbClr val="C00000"/>
              </a:buClr>
              <a:buSzPct val="100000"/>
              <a:buFont typeface="Wingdings" panose="05000000000000000000" pitchFamily="2" charset="2"/>
              <a:buChar char="v"/>
            </a:pP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Şikayet Yolu </a:t>
            </a: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ile </a:t>
            </a: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Müracaat Hakkı,</a:t>
            </a:r>
          </a:p>
          <a:p>
            <a:pPr marL="898525" indent="-361950">
              <a:spcBef>
                <a:spcPts val="0"/>
              </a:spcBef>
              <a:buClr>
                <a:srgbClr val="C00000"/>
              </a:buClr>
              <a:buSzPct val="100000"/>
              <a:buFont typeface="Wingdings" panose="05000000000000000000" pitchFamily="2" charset="2"/>
              <a:buChar char="v"/>
            </a:pP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Tecil - Taksitlendirme Hakkı,</a:t>
            </a:r>
          </a:p>
          <a:p>
            <a:pPr marL="898525" indent="-361950">
              <a:spcBef>
                <a:spcPts val="0"/>
              </a:spcBef>
              <a:buClr>
                <a:srgbClr val="C00000"/>
              </a:buClr>
              <a:buSzPct val="100000"/>
              <a:buFont typeface="Wingdings" panose="05000000000000000000" pitchFamily="2" charset="2"/>
              <a:buChar char="v"/>
            </a:pP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Uzlaşma Hakkı,</a:t>
            </a:r>
          </a:p>
          <a:p>
            <a:pPr marL="898525" indent="-361950">
              <a:spcBef>
                <a:spcPts val="0"/>
              </a:spcBef>
              <a:buClr>
                <a:srgbClr val="C00000"/>
              </a:buClr>
              <a:buSzPct val="100000"/>
              <a:buFont typeface="Wingdings" panose="05000000000000000000" pitchFamily="2" charset="2"/>
              <a:buChar char="v"/>
            </a:pP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Vergi </a:t>
            </a: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Mahremiyeti Hakkı</a:t>
            </a: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p>
            <a:pPr marL="898525" indent="-361950">
              <a:spcBef>
                <a:spcPts val="0"/>
              </a:spcBef>
              <a:buClr>
                <a:srgbClr val="C00000"/>
              </a:buClr>
              <a:buSzPct val="100000"/>
              <a:buFont typeface="Wingdings" panose="05000000000000000000" pitchFamily="2" charset="2"/>
              <a:buChar char="v"/>
            </a:pPr>
            <a:r>
              <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Vergi İncelemesi Sırasındaki </a:t>
            </a: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Haklar,</a:t>
            </a:r>
          </a:p>
          <a:p>
            <a:pPr marL="898525" indent="-361950">
              <a:spcBef>
                <a:spcPts val="0"/>
              </a:spcBef>
              <a:buClr>
                <a:srgbClr val="C00000"/>
              </a:buClr>
              <a:buSzPct val="100000"/>
              <a:buFont typeface="Wingdings" panose="05000000000000000000" pitchFamily="2" charset="2"/>
              <a:buChar char="v"/>
            </a:pPr>
            <a:r>
              <a:rPr lang="tr-TR"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Vb.</a:t>
            </a:r>
            <a:endParaRPr lang="tr-T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a:xfrm>
            <a:off x="1187624" y="764704"/>
            <a:ext cx="6768752" cy="43204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ÖZEL MÜKELLEF HAKLARI</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2142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638" y="126876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Dikdörtgen 7"/>
          <p:cNvSpPr/>
          <p:nvPr/>
        </p:nvSpPr>
        <p:spPr>
          <a:xfrm>
            <a:off x="395536" y="2924944"/>
            <a:ext cx="8280920" cy="1938992"/>
          </a:xfrm>
          <a:prstGeom prst="rect">
            <a:avLst/>
          </a:prstGeom>
        </p:spPr>
        <p:txBody>
          <a:bodyPr wrap="square">
            <a:spAutoFit/>
          </a:bodyPr>
          <a:lstStyle/>
          <a:p>
            <a:pPr algn="ctr"/>
            <a:r>
              <a:rPr lang="tr-TR" sz="4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4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a:t>
            </a:r>
          </a:p>
          <a:p>
            <a:pPr algn="ctr"/>
            <a:r>
              <a:rPr lang="tr-TR" sz="4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&amp;</a:t>
            </a:r>
          </a:p>
          <a:p>
            <a:pPr algn="ctr"/>
            <a:r>
              <a:rPr lang="tr-TR" sz="4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 BİLİNCİNİ GELİŞTİRME</a:t>
            </a:r>
            <a:endParaRPr lang="tr-TR" sz="4000" dirty="0"/>
          </a:p>
        </p:txBody>
      </p:sp>
    </p:spTree>
    <p:extLst>
      <p:ext uri="{BB962C8B-B14F-4D97-AF65-F5344CB8AC3E}">
        <p14:creationId xmlns:p14="http://schemas.microsoft.com/office/powerpoint/2010/main" val="3434568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340768"/>
            <a:ext cx="8229600" cy="5472608"/>
          </a:xfrm>
        </p:spPr>
        <p:txBody>
          <a:bodyPr>
            <a:noAutofit/>
          </a:bodyPr>
          <a:lstStyle/>
          <a:p>
            <a:pPr marL="0" lvl="0" indent="0">
              <a:buClr>
                <a:srgbClr val="C00000"/>
              </a:buClr>
              <a:buNone/>
            </a:pPr>
            <a:r>
              <a:rPr lang="tr-TR" sz="1600" b="1" dirty="0" smtClean="0">
                <a:latin typeface="Tahoma" pitchFamily="34" charset="0"/>
                <a:ea typeface="Tahoma" pitchFamily="34" charset="0"/>
                <a:cs typeface="Tahoma" pitchFamily="34" charset="0"/>
              </a:rPr>
              <a:t>Mükellef </a:t>
            </a:r>
            <a:r>
              <a:rPr lang="tr-TR" sz="1600" b="1" dirty="0">
                <a:latin typeface="Tahoma" pitchFamily="34" charset="0"/>
                <a:ea typeface="Tahoma" pitchFamily="34" charset="0"/>
                <a:cs typeface="Tahoma" pitchFamily="34" charset="0"/>
              </a:rPr>
              <a:t>Hakları </a:t>
            </a:r>
            <a:r>
              <a:rPr lang="tr-TR" sz="1600" b="1" dirty="0" smtClean="0">
                <a:latin typeface="Tahoma" pitchFamily="34" charset="0"/>
                <a:ea typeface="Tahoma" pitchFamily="34" charset="0"/>
                <a:cs typeface="Tahoma" pitchFamily="34" charset="0"/>
              </a:rPr>
              <a:t>Bildirgesi</a:t>
            </a:r>
            <a:endParaRPr lang="tr-TR" sz="1600" dirty="0">
              <a:latin typeface="Tahoma" pitchFamily="34" charset="0"/>
              <a:ea typeface="Tahoma" pitchFamily="34" charset="0"/>
              <a:cs typeface="Tahoma" pitchFamily="34" charset="0"/>
            </a:endParaRPr>
          </a:p>
          <a:p>
            <a:pPr>
              <a:buClr>
                <a:srgbClr val="C00000"/>
              </a:buClr>
            </a:pPr>
            <a:r>
              <a:rPr lang="tr-TR" sz="1600" dirty="0">
                <a:latin typeface="Tahoma" pitchFamily="34" charset="0"/>
                <a:ea typeface="Tahoma" pitchFamily="34" charset="0"/>
                <a:cs typeface="Tahoma" pitchFamily="34" charset="0"/>
              </a:rPr>
              <a:t>Gelir İdaresi Başkanlığı, hizmetlerinin kalitesi ve verimliliğini mükellef haklarını gözeterek artırmayı ve mükellef odaklı çözümler üretmeyi hedeflemektedir. Bu kapsamda, Gelir İdaresi ile mükellefler arasında etkin bir işbirliğinin sağlanması gereğinden hareketle, 2006 yılında </a:t>
            </a:r>
            <a:r>
              <a:rPr lang="tr-TR" sz="1600" dirty="0" smtClean="0">
                <a:latin typeface="Tahoma" pitchFamily="34" charset="0"/>
                <a:ea typeface="Tahoma" pitchFamily="34" charset="0"/>
                <a:cs typeface="Tahoma" pitchFamily="34" charset="0"/>
              </a:rPr>
              <a:t>mükellef </a:t>
            </a:r>
            <a:r>
              <a:rPr lang="tr-TR" sz="1600" dirty="0">
                <a:latin typeface="Tahoma" pitchFamily="34" charset="0"/>
                <a:ea typeface="Tahoma" pitchFamily="34" charset="0"/>
                <a:cs typeface="Tahoma" pitchFamily="34" charset="0"/>
              </a:rPr>
              <a:t>haklarının ve Gelir İdaresinin sorumluluklarının açıkça yer aldığı Mükellef Hakları </a:t>
            </a:r>
            <a:r>
              <a:rPr lang="tr-TR" sz="1600" dirty="0" smtClean="0">
                <a:latin typeface="Tahoma" pitchFamily="34" charset="0"/>
                <a:ea typeface="Tahoma" pitchFamily="34" charset="0"/>
                <a:cs typeface="Tahoma" pitchFamily="34" charset="0"/>
              </a:rPr>
              <a:t>Bildirgesini yayınlamıştır.</a:t>
            </a:r>
            <a:endParaRPr lang="tr-TR" sz="1600" dirty="0">
              <a:latin typeface="Tahoma" pitchFamily="34" charset="0"/>
              <a:ea typeface="Tahoma" pitchFamily="34" charset="0"/>
              <a:cs typeface="Tahoma" pitchFamily="34" charset="0"/>
            </a:endParaRPr>
          </a:p>
          <a:p>
            <a:pPr marL="0" indent="0">
              <a:buClr>
                <a:srgbClr val="C00000"/>
              </a:buClr>
              <a:buNone/>
            </a:pPr>
            <a:r>
              <a:rPr lang="tr-TR" sz="1600" dirty="0">
                <a:latin typeface="Tahoma" pitchFamily="34" charset="0"/>
                <a:ea typeface="Tahoma" pitchFamily="34" charset="0"/>
                <a:cs typeface="Tahoma" pitchFamily="34" charset="0"/>
              </a:rPr>
              <a:t> </a:t>
            </a:r>
          </a:p>
          <a:p>
            <a:pPr marL="0" lvl="0" indent="0">
              <a:buClr>
                <a:srgbClr val="C00000"/>
              </a:buClr>
              <a:buNone/>
            </a:pPr>
            <a:r>
              <a:rPr lang="tr-TR" sz="1600" b="1" dirty="0" smtClean="0">
                <a:latin typeface="Tahoma" pitchFamily="34" charset="0"/>
                <a:ea typeface="Tahoma" pitchFamily="34" charset="0"/>
                <a:cs typeface="Tahoma" pitchFamily="34" charset="0"/>
              </a:rPr>
              <a:t>Vergi </a:t>
            </a:r>
            <a:r>
              <a:rPr lang="tr-TR" sz="1600" b="1" dirty="0">
                <a:latin typeface="Tahoma" pitchFamily="34" charset="0"/>
                <a:ea typeface="Tahoma" pitchFamily="34" charset="0"/>
                <a:cs typeface="Tahoma" pitchFamily="34" charset="0"/>
              </a:rPr>
              <a:t>İletişim </a:t>
            </a:r>
            <a:r>
              <a:rPr lang="tr-TR" sz="1600" b="1" dirty="0" smtClean="0">
                <a:latin typeface="Tahoma" pitchFamily="34" charset="0"/>
                <a:ea typeface="Tahoma" pitchFamily="34" charset="0"/>
                <a:cs typeface="Tahoma" pitchFamily="34" charset="0"/>
              </a:rPr>
              <a:t>Merkezi </a:t>
            </a:r>
            <a:r>
              <a:rPr lang="tr-TR" sz="1600" b="1" dirty="0">
                <a:latin typeface="Tahoma" pitchFamily="34" charset="0"/>
                <a:ea typeface="Tahoma" pitchFamily="34" charset="0"/>
                <a:cs typeface="Tahoma" pitchFamily="34" charset="0"/>
              </a:rPr>
              <a:t>(VİMER- 444 0 189</a:t>
            </a:r>
            <a:r>
              <a:rPr lang="tr-TR" sz="1600" b="1" dirty="0" smtClean="0">
                <a:latin typeface="Tahoma" pitchFamily="34" charset="0"/>
                <a:ea typeface="Tahoma" pitchFamily="34" charset="0"/>
                <a:cs typeface="Tahoma" pitchFamily="34" charset="0"/>
              </a:rPr>
              <a:t>)</a:t>
            </a:r>
            <a:endParaRPr lang="tr-TR" sz="1600" dirty="0">
              <a:latin typeface="Tahoma" pitchFamily="34" charset="0"/>
              <a:ea typeface="Tahoma" pitchFamily="34" charset="0"/>
              <a:cs typeface="Tahoma" pitchFamily="34" charset="0"/>
            </a:endParaRPr>
          </a:p>
          <a:p>
            <a:pPr>
              <a:buClr>
                <a:srgbClr val="C00000"/>
              </a:buClr>
            </a:pPr>
            <a:r>
              <a:rPr lang="tr-TR" sz="1600" dirty="0">
                <a:latin typeface="Tahoma" pitchFamily="34" charset="0"/>
                <a:ea typeface="Tahoma" pitchFamily="34" charset="0"/>
                <a:cs typeface="Tahoma" pitchFamily="34" charset="0"/>
              </a:rPr>
              <a:t>Mükelleflerin vergi ile ilgili konularda güncel ve doğru bilgiye telefon aracılığıyla ulaşmalarını sağlamak üzere VİMER, 2007 yılında danışmanlık hizmeti vermeye başlamıştır. Daha sonra hizmet alanı </a:t>
            </a:r>
            <a:r>
              <a:rPr lang="tr-TR" sz="1600" dirty="0" smtClean="0">
                <a:latin typeface="Tahoma" pitchFamily="34" charset="0"/>
                <a:ea typeface="Tahoma" pitchFamily="34" charset="0"/>
                <a:cs typeface="Tahoma" pitchFamily="34" charset="0"/>
              </a:rPr>
              <a:t>genişletilerek; </a:t>
            </a:r>
            <a:r>
              <a:rPr lang="tr-TR" sz="1600" dirty="0">
                <a:latin typeface="Tahoma" pitchFamily="34" charset="0"/>
                <a:ea typeface="Tahoma" pitchFamily="34" charset="0"/>
                <a:cs typeface="Tahoma" pitchFamily="34" charset="0"/>
              </a:rPr>
              <a:t>mükellefi geri arama, borç bildirim hizmeti, motorlu taşıtlar vergisi plaka tescil tarihi sorgulama, </a:t>
            </a:r>
            <a:r>
              <a:rPr lang="tr-TR" sz="1600" dirty="0" err="1">
                <a:latin typeface="Tahoma" pitchFamily="34" charset="0"/>
                <a:ea typeface="Tahoma" pitchFamily="34" charset="0"/>
                <a:cs typeface="Tahoma" pitchFamily="34" charset="0"/>
              </a:rPr>
              <a:t>ingilizce</a:t>
            </a:r>
            <a:r>
              <a:rPr lang="tr-TR" sz="1600" dirty="0">
                <a:latin typeface="Tahoma" pitchFamily="34" charset="0"/>
                <a:ea typeface="Tahoma" pitchFamily="34" charset="0"/>
                <a:cs typeface="Tahoma" pitchFamily="34" charset="0"/>
              </a:rPr>
              <a:t> e-posta yanıt sistemi, gayrimenkul sermaye iradı beyannamesine ilişkin randevu taleplerini alma, telefonla ve internet ortamında ihbar bildirimlerinin alınması </a:t>
            </a:r>
            <a:r>
              <a:rPr lang="tr-TR" sz="1600" dirty="0" smtClean="0">
                <a:latin typeface="Tahoma" pitchFamily="34" charset="0"/>
                <a:ea typeface="Tahoma" pitchFamily="34" charset="0"/>
                <a:cs typeface="Tahoma" pitchFamily="34" charset="0"/>
              </a:rPr>
              <a:t>hizmetleri sunulmaya başlamıştır.</a:t>
            </a:r>
          </a:p>
          <a:p>
            <a:pPr>
              <a:buClr>
                <a:srgbClr val="C00000"/>
              </a:buClr>
            </a:pPr>
            <a:endParaRPr lang="tr-TR" sz="1600" dirty="0" smtClean="0">
              <a:latin typeface="Tahoma" pitchFamily="34" charset="0"/>
              <a:ea typeface="Tahoma" pitchFamily="34" charset="0"/>
              <a:cs typeface="Tahoma" pitchFamily="34" charset="0"/>
            </a:endParaRPr>
          </a:p>
          <a:p>
            <a:pPr marL="0" lvl="0" indent="0">
              <a:buClr>
                <a:srgbClr val="C00000"/>
              </a:buClr>
              <a:buNone/>
            </a:pPr>
            <a:r>
              <a:rPr lang="tr-TR" sz="1600" b="1" dirty="0" smtClean="0">
                <a:latin typeface="Tahoma" pitchFamily="34" charset="0"/>
                <a:ea typeface="Tahoma" pitchFamily="34" charset="0"/>
                <a:cs typeface="Tahoma" pitchFamily="34" charset="0"/>
              </a:rPr>
              <a:t>SMS Yoluyla Mükellefleri Bilgilendirme Hizmeti </a:t>
            </a:r>
            <a:endParaRPr lang="tr-TR" sz="1600" dirty="0" smtClean="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2008 </a:t>
            </a:r>
            <a:r>
              <a:rPr lang="tr-TR" sz="1600" dirty="0">
                <a:latin typeface="Tahoma" pitchFamily="34" charset="0"/>
                <a:ea typeface="Tahoma" pitchFamily="34" charset="0"/>
                <a:cs typeface="Tahoma" pitchFamily="34" charset="0"/>
              </a:rPr>
              <a:t>yılında </a:t>
            </a:r>
            <a:r>
              <a:rPr lang="tr-TR" sz="1600" dirty="0" smtClean="0">
                <a:latin typeface="Tahoma" pitchFamily="34" charset="0"/>
                <a:ea typeface="Tahoma" pitchFamily="34" charset="0"/>
                <a:cs typeface="Tahoma" pitchFamily="34" charset="0"/>
              </a:rPr>
              <a:t>başlatılan Kısa </a:t>
            </a:r>
            <a:r>
              <a:rPr lang="tr-TR" sz="1600" dirty="0">
                <a:latin typeface="Tahoma" pitchFamily="34" charset="0"/>
                <a:ea typeface="Tahoma" pitchFamily="34" charset="0"/>
                <a:cs typeface="Tahoma" pitchFamily="34" charset="0"/>
              </a:rPr>
              <a:t>Mesaj Bilgilendirme Servisi (1189) ile başta vergi borcu sorgulama olmak üzere, motorlu taşıt vergisi miktarı hesaplama, motorlu taşıt vergisi borç sorgulama, trafik para cezası borcu sorgulama </a:t>
            </a:r>
            <a:r>
              <a:rPr lang="tr-TR" sz="1600" dirty="0" smtClean="0">
                <a:latin typeface="Tahoma" pitchFamily="34" charset="0"/>
                <a:ea typeface="Tahoma" pitchFamily="34" charset="0"/>
                <a:cs typeface="Tahoma" pitchFamily="34" charset="0"/>
              </a:rPr>
              <a:t>hizmetleri sunulmaktadır. </a:t>
            </a:r>
            <a:endParaRPr lang="tr-TR" sz="1600" dirty="0">
              <a:latin typeface="Tahoma" pitchFamily="34" charset="0"/>
              <a:ea typeface="Tahoma" pitchFamily="34" charset="0"/>
              <a:cs typeface="Tahoma" pitchFamily="34" charset="0"/>
            </a:endParaRPr>
          </a:p>
          <a:p>
            <a:pPr>
              <a:buClr>
                <a:srgbClr val="C00000"/>
              </a:buClr>
            </a:pPr>
            <a:endParaRPr lang="tr-TR" sz="1600" dirty="0">
              <a:latin typeface="Tahoma" pitchFamily="34" charset="0"/>
              <a:ea typeface="Tahoma" pitchFamily="34" charset="0"/>
              <a:cs typeface="Tahoma" pitchFamily="34" charset="0"/>
            </a:endParaRPr>
          </a:p>
        </p:txBody>
      </p:sp>
      <p:sp>
        <p:nvSpPr>
          <p:cNvPr id="2" name="Dikdörtgen 1"/>
          <p:cNvSpPr/>
          <p:nvPr/>
        </p:nvSpPr>
        <p:spPr>
          <a:xfrm>
            <a:off x="1115616" y="725795"/>
            <a:ext cx="8280920" cy="830997"/>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 ve VERGİ BİLİNCİNİ GELİŞTİRME</a:t>
            </a:r>
            <a:endParaRPr lang="tr-TR" sz="24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0628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556792"/>
            <a:ext cx="8229600" cy="5181208"/>
          </a:xfrm>
        </p:spPr>
        <p:txBody>
          <a:bodyPr>
            <a:noAutofit/>
          </a:bodyPr>
          <a:lstStyle/>
          <a:p>
            <a:pPr marL="0" lvl="0" indent="0">
              <a:buClr>
                <a:srgbClr val="C00000"/>
              </a:buClr>
              <a:buNone/>
            </a:pPr>
            <a:r>
              <a:rPr lang="tr-TR" sz="1600" b="1" dirty="0" smtClean="0">
                <a:latin typeface="Tahoma" pitchFamily="34" charset="0"/>
                <a:ea typeface="Tahoma" pitchFamily="34" charset="0"/>
                <a:cs typeface="Tahoma" pitchFamily="34" charset="0"/>
              </a:rPr>
              <a:t>Türkiye Genelinde Öğrencilere Vergi Bilinci Eğitimleri </a:t>
            </a:r>
            <a:endParaRPr lang="tr-TR" sz="1600" dirty="0" smtClean="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Toplumda </a:t>
            </a:r>
            <a:r>
              <a:rPr lang="tr-TR" sz="1600" dirty="0">
                <a:latin typeface="Tahoma" pitchFamily="34" charset="0"/>
                <a:ea typeface="Tahoma" pitchFamily="34" charset="0"/>
                <a:cs typeface="Tahoma" pitchFamily="34" charset="0"/>
              </a:rPr>
              <a:t>vergi bilincinin yerleşmesi, çocuklar ve gençlerin vergi konusunda farkındalıklarının artırılması amacıyla 2007 yılında Milli Eğitim Bakanlığı ile birlikte başlatılan vergi bilinci </a:t>
            </a:r>
            <a:r>
              <a:rPr lang="tr-TR" sz="1600" dirty="0" smtClean="0">
                <a:latin typeface="Tahoma" pitchFamily="34" charset="0"/>
                <a:ea typeface="Tahoma" pitchFamily="34" charset="0"/>
                <a:cs typeface="Tahoma" pitchFamily="34" charset="0"/>
              </a:rPr>
              <a:t>eğitimleri, </a:t>
            </a:r>
            <a:r>
              <a:rPr lang="tr-TR" sz="1600" dirty="0">
                <a:latin typeface="Tahoma" pitchFamily="34" charset="0"/>
                <a:ea typeface="Tahoma" pitchFamily="34" charset="0"/>
                <a:cs typeface="Tahoma" pitchFamily="34" charset="0"/>
              </a:rPr>
              <a:t>2010 yılından itibaren MEB EBA </a:t>
            </a:r>
            <a:r>
              <a:rPr lang="tr-TR" sz="1600" dirty="0" smtClean="0">
                <a:latin typeface="Tahoma" pitchFamily="34" charset="0"/>
                <a:ea typeface="Tahoma" pitchFamily="34" charset="0"/>
                <a:cs typeface="Tahoma" pitchFamily="34" charset="0"/>
              </a:rPr>
              <a:t>Eğitim Sistemi </a:t>
            </a:r>
            <a:r>
              <a:rPr lang="tr-TR" sz="1600" dirty="0">
                <a:latin typeface="Tahoma" pitchFamily="34" charset="0"/>
                <a:ea typeface="Tahoma" pitchFamily="34" charset="0"/>
                <a:cs typeface="Tahoma" pitchFamily="34" charset="0"/>
              </a:rPr>
              <a:t>üzerinden </a:t>
            </a:r>
            <a:r>
              <a:rPr lang="tr-TR" sz="1600" dirty="0" smtClean="0">
                <a:latin typeface="Tahoma" pitchFamily="34" charset="0"/>
                <a:ea typeface="Tahoma" pitchFamily="34" charset="0"/>
                <a:cs typeface="Tahoma" pitchFamily="34" charset="0"/>
              </a:rPr>
              <a:t>verilmeye başlandı.</a:t>
            </a:r>
            <a:endParaRPr lang="tr-TR" sz="1600" dirty="0">
              <a:latin typeface="Tahoma" pitchFamily="34" charset="0"/>
              <a:ea typeface="Tahoma" pitchFamily="34" charset="0"/>
              <a:cs typeface="Tahoma" pitchFamily="34" charset="0"/>
            </a:endParaRPr>
          </a:p>
          <a:p>
            <a:pPr marL="0" lvl="0" indent="0">
              <a:buClr>
                <a:srgbClr val="C00000"/>
              </a:buClr>
              <a:buNone/>
            </a:pPr>
            <a:r>
              <a:rPr lang="tr-TR" sz="1600" b="1" dirty="0" smtClean="0">
                <a:latin typeface="Tahoma" pitchFamily="34" charset="0"/>
                <a:ea typeface="Tahoma" pitchFamily="34" charset="0"/>
                <a:cs typeface="Tahoma" pitchFamily="34" charset="0"/>
              </a:rPr>
              <a:t>Sosyal Medyadan Mükellefleri Bilgilendirme </a:t>
            </a:r>
            <a:endParaRPr lang="tr-TR" sz="1600" dirty="0" smtClean="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Gelir </a:t>
            </a:r>
            <a:r>
              <a:rPr lang="tr-TR" sz="1600" dirty="0">
                <a:latin typeface="Tahoma" pitchFamily="34" charset="0"/>
                <a:ea typeface="Tahoma" pitchFamily="34" charset="0"/>
                <a:cs typeface="Tahoma" pitchFamily="34" charset="0"/>
              </a:rPr>
              <a:t>İdaresi Başkanlığı, 2012 yılından itibaren sosyal medya hesapları oluşturarak mükellefleri bilgilendirmeye başlayan ilk OECD gelir idarelerinden birisidir. </a:t>
            </a:r>
            <a:r>
              <a:rPr lang="tr-TR" sz="1600" dirty="0" err="1">
                <a:latin typeface="Tahoma" pitchFamily="34" charset="0"/>
                <a:ea typeface="Tahoma" pitchFamily="34" charset="0"/>
                <a:cs typeface="Tahoma" pitchFamily="34" charset="0"/>
              </a:rPr>
              <a:t>Twitter</a:t>
            </a:r>
            <a:r>
              <a:rPr lang="tr-TR" sz="1600" dirty="0">
                <a:latin typeface="Tahoma" pitchFamily="34" charset="0"/>
                <a:ea typeface="Tahoma" pitchFamily="34" charset="0"/>
                <a:cs typeface="Tahoma" pitchFamily="34" charset="0"/>
              </a:rPr>
              <a:t>, </a:t>
            </a:r>
            <a:r>
              <a:rPr lang="tr-TR" sz="1600" dirty="0" err="1">
                <a:latin typeface="Tahoma" pitchFamily="34" charset="0"/>
                <a:ea typeface="Tahoma" pitchFamily="34" charset="0"/>
                <a:cs typeface="Tahoma" pitchFamily="34" charset="0"/>
              </a:rPr>
              <a:t>facebook</a:t>
            </a:r>
            <a:r>
              <a:rPr lang="tr-TR" sz="1600" dirty="0">
                <a:latin typeface="Tahoma" pitchFamily="34" charset="0"/>
                <a:ea typeface="Tahoma" pitchFamily="34" charset="0"/>
                <a:cs typeface="Tahoma" pitchFamily="34" charset="0"/>
              </a:rPr>
              <a:t>, </a:t>
            </a:r>
            <a:r>
              <a:rPr lang="tr-TR" sz="1600" dirty="0" err="1">
                <a:latin typeface="Tahoma" pitchFamily="34" charset="0"/>
                <a:ea typeface="Tahoma" pitchFamily="34" charset="0"/>
                <a:cs typeface="Tahoma" pitchFamily="34" charset="0"/>
              </a:rPr>
              <a:t>youtube</a:t>
            </a:r>
            <a:r>
              <a:rPr lang="tr-TR" sz="1600" dirty="0">
                <a:latin typeface="Tahoma" pitchFamily="34" charset="0"/>
                <a:ea typeface="Tahoma" pitchFamily="34" charset="0"/>
                <a:cs typeface="Tahoma" pitchFamily="34" charset="0"/>
              </a:rPr>
              <a:t>, Google + üzerinden mükellefleri ve kamuoyunu vergi mevzuatı, uygulamalar ve güncel gelişmeler hakkında hızlı bir şekilde bilgilendirmekteyiz.</a:t>
            </a:r>
          </a:p>
          <a:p>
            <a:pPr marL="0" lvl="0" indent="0">
              <a:buClr>
                <a:srgbClr val="C00000"/>
              </a:buClr>
              <a:buNone/>
            </a:pPr>
            <a:r>
              <a:rPr lang="tr-TR" sz="1600" b="1" dirty="0" smtClean="0">
                <a:latin typeface="Tahoma" pitchFamily="34" charset="0"/>
                <a:ea typeface="Tahoma" pitchFamily="34" charset="0"/>
                <a:cs typeface="Tahoma" pitchFamily="34" charset="0"/>
              </a:rPr>
              <a:t>GİB İnternet Sayfası Yenilenerek Erişim ve Kullanım Kolaylığı Sağlandı</a:t>
            </a:r>
            <a:endParaRPr lang="tr-TR" sz="1600" dirty="0" smtClean="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Gelir </a:t>
            </a:r>
            <a:r>
              <a:rPr lang="tr-TR" sz="1600" dirty="0">
                <a:latin typeface="Tahoma" pitchFamily="34" charset="0"/>
                <a:ea typeface="Tahoma" pitchFamily="34" charset="0"/>
                <a:cs typeface="Tahoma" pitchFamily="34" charset="0"/>
              </a:rPr>
              <a:t>İdaresi Başkanlığı </a:t>
            </a:r>
            <a:r>
              <a:rPr lang="tr-TR" sz="1600" u="sng" dirty="0">
                <a:latin typeface="Tahoma" pitchFamily="34" charset="0"/>
                <a:ea typeface="Tahoma" pitchFamily="34" charset="0"/>
                <a:cs typeface="Tahoma" pitchFamily="34" charset="0"/>
                <a:hlinkClick r:id="rId2"/>
              </a:rPr>
              <a:t>www.gib.gov.tr</a:t>
            </a:r>
            <a:r>
              <a:rPr lang="tr-TR" sz="1600" dirty="0">
                <a:latin typeface="Tahoma" pitchFamily="34" charset="0"/>
                <a:ea typeface="Tahoma" pitchFamily="34" charset="0"/>
                <a:cs typeface="Tahoma" pitchFamily="34" charset="0"/>
              </a:rPr>
              <a:t> internet sayfası üzerinden, mükellefleri vergisel konularda bilgilendirmek amacıyla ana platform olarak hizmet sunmaktadır. </a:t>
            </a:r>
          </a:p>
          <a:p>
            <a:pPr>
              <a:buClr>
                <a:srgbClr val="C00000"/>
              </a:buClr>
            </a:pPr>
            <a:r>
              <a:rPr lang="tr-TR" sz="1600" dirty="0" smtClean="0">
                <a:latin typeface="Tahoma" pitchFamily="34" charset="0"/>
                <a:ea typeface="Tahoma" pitchFamily="34" charset="0"/>
                <a:cs typeface="Tahoma" pitchFamily="34" charset="0"/>
              </a:rPr>
              <a:t>2015 </a:t>
            </a:r>
            <a:r>
              <a:rPr lang="tr-TR" sz="1600" dirty="0">
                <a:latin typeface="Tahoma" pitchFamily="34" charset="0"/>
                <a:ea typeface="Tahoma" pitchFamily="34" charset="0"/>
                <a:cs typeface="Tahoma" pitchFamily="34" charset="0"/>
              </a:rPr>
              <a:t>yılında Gelir İdaresi Başkanlığı internet sayfasını mükelleflere, meslek mensuplarına ve diğer paydaşlara daha kaliteli hizmet sunmak üzere sade, hızlı ve kullanımı kolay tasarımı ile </a:t>
            </a:r>
            <a:r>
              <a:rPr lang="tr-TR" sz="1600" dirty="0" smtClean="0">
                <a:latin typeface="Tahoma" pitchFamily="34" charset="0"/>
                <a:ea typeface="Tahoma" pitchFamily="34" charset="0"/>
                <a:cs typeface="Tahoma" pitchFamily="34" charset="0"/>
              </a:rPr>
              <a:t>yenilendi </a:t>
            </a:r>
            <a:r>
              <a:rPr lang="tr-TR" sz="1600" dirty="0">
                <a:latin typeface="Tahoma" pitchFamily="34" charset="0"/>
                <a:ea typeface="Tahoma" pitchFamily="34" charset="0"/>
                <a:cs typeface="Tahoma" pitchFamily="34" charset="0"/>
              </a:rPr>
              <a:t>ve hizmete </a:t>
            </a:r>
            <a:r>
              <a:rPr lang="tr-TR" sz="1600" dirty="0" smtClean="0">
                <a:latin typeface="Tahoma" pitchFamily="34" charset="0"/>
                <a:ea typeface="Tahoma" pitchFamily="34" charset="0"/>
                <a:cs typeface="Tahoma" pitchFamily="34" charset="0"/>
              </a:rPr>
              <a:t>açıldı.</a:t>
            </a:r>
            <a:endParaRPr lang="tr-TR" sz="1600" dirty="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Mükelleflerimizin </a:t>
            </a:r>
            <a:r>
              <a:rPr lang="tr-TR" sz="1600" dirty="0">
                <a:latin typeface="Tahoma" pitchFamily="34" charset="0"/>
                <a:ea typeface="Tahoma" pitchFamily="34" charset="0"/>
                <a:cs typeface="Tahoma" pitchFamily="34" charset="0"/>
              </a:rPr>
              <a:t>vergi dairesine gitmeksizin e-beyanname gönderme, mevzuat, başvuru ve vergi ödemeleri başta olmak üzere hizmetleri elektronik ortamda hızlı ve uyum maliyetlerini azaltmaya yönelik almasına yönelik hizmet </a:t>
            </a:r>
            <a:r>
              <a:rPr lang="tr-TR" sz="1600" dirty="0" smtClean="0">
                <a:latin typeface="Tahoma" pitchFamily="34" charset="0"/>
                <a:ea typeface="Tahoma" pitchFamily="34" charset="0"/>
                <a:cs typeface="Tahoma" pitchFamily="34" charset="0"/>
              </a:rPr>
              <a:t>çeşitliliği artırıldı.</a:t>
            </a:r>
            <a:endParaRPr lang="tr-TR" sz="1600" dirty="0">
              <a:latin typeface="Tahoma" pitchFamily="34" charset="0"/>
              <a:ea typeface="Tahoma" pitchFamily="34" charset="0"/>
              <a:cs typeface="Tahoma" pitchFamily="34" charset="0"/>
            </a:endParaRPr>
          </a:p>
          <a:p>
            <a:pPr>
              <a:buClr>
                <a:srgbClr val="C00000"/>
              </a:buClr>
            </a:pPr>
            <a:endParaRPr lang="tr-TR" sz="1600" dirty="0">
              <a:latin typeface="Tahoma" pitchFamily="34" charset="0"/>
              <a:ea typeface="Tahoma" pitchFamily="34" charset="0"/>
              <a:cs typeface="Tahoma" pitchFamily="34" charset="0"/>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Dikdörtgen 5"/>
          <p:cNvSpPr/>
          <p:nvPr/>
        </p:nvSpPr>
        <p:spPr>
          <a:xfrm>
            <a:off x="1115616" y="725795"/>
            <a:ext cx="8280920" cy="830997"/>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 ve VERGİ BİLİNCİNİ GELİŞTİRME</a:t>
            </a:r>
            <a:endParaRPr lang="tr-TR" sz="2400" dirty="0"/>
          </a:p>
        </p:txBody>
      </p:sp>
    </p:spTree>
    <p:extLst>
      <p:ext uri="{BB962C8B-B14F-4D97-AF65-F5344CB8AC3E}">
        <p14:creationId xmlns:p14="http://schemas.microsoft.com/office/powerpoint/2010/main" val="161091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556792"/>
            <a:ext cx="8856984" cy="5040560"/>
          </a:xfrm>
        </p:spPr>
        <p:txBody>
          <a:bodyPr>
            <a:noAutofit/>
          </a:bodyPr>
          <a:lstStyle/>
          <a:p>
            <a:pPr marL="0" lvl="0" indent="0">
              <a:buClr>
                <a:srgbClr val="C00000"/>
              </a:buClr>
              <a:buNone/>
            </a:pPr>
            <a:r>
              <a:rPr lang="tr-TR" sz="1600" b="1" dirty="0" smtClean="0">
                <a:latin typeface="Tahoma" pitchFamily="34" charset="0"/>
                <a:ea typeface="Tahoma" pitchFamily="34" charset="0"/>
                <a:cs typeface="Tahoma" pitchFamily="34" charset="0"/>
              </a:rPr>
              <a:t>e-Devlet Ortamında Sunulan Hizmetlerin Genişletilmesi</a:t>
            </a:r>
          </a:p>
          <a:p>
            <a:pPr>
              <a:buClr>
                <a:srgbClr val="C00000"/>
              </a:buClr>
            </a:pPr>
            <a:r>
              <a:rPr lang="tr-TR" sz="1600" dirty="0" smtClean="0">
                <a:latin typeface="Tahoma" pitchFamily="34" charset="0"/>
                <a:ea typeface="Tahoma" pitchFamily="34" charset="0"/>
                <a:cs typeface="Tahoma" pitchFamily="34" charset="0"/>
              </a:rPr>
              <a:t>e-Devlet </a:t>
            </a:r>
            <a:r>
              <a:rPr lang="tr-TR" sz="1600" dirty="0">
                <a:latin typeface="Tahoma" pitchFamily="34" charset="0"/>
                <a:ea typeface="Tahoma" pitchFamily="34" charset="0"/>
                <a:cs typeface="Tahoma" pitchFamily="34" charset="0"/>
              </a:rPr>
              <a:t>platformuna internet vergi dairesi, e-vergi levhası sorgulama ve vergi borcu sorgulama hizmetleri eklenmiştir</a:t>
            </a:r>
            <a:r>
              <a:rPr lang="tr-TR" sz="1600" dirty="0" smtClean="0">
                <a:latin typeface="Tahoma" pitchFamily="34" charset="0"/>
                <a:ea typeface="Tahoma" pitchFamily="34" charset="0"/>
                <a:cs typeface="Tahoma" pitchFamily="34" charset="0"/>
              </a:rPr>
              <a:t>.</a:t>
            </a:r>
          </a:p>
          <a:p>
            <a:pPr marL="0" indent="0">
              <a:buClr>
                <a:srgbClr val="C00000"/>
              </a:buClr>
              <a:buNone/>
            </a:pPr>
            <a:endParaRPr lang="tr-TR" sz="1600" dirty="0">
              <a:latin typeface="Tahoma" pitchFamily="34" charset="0"/>
              <a:ea typeface="Tahoma" pitchFamily="34" charset="0"/>
              <a:cs typeface="Tahoma" pitchFamily="34" charset="0"/>
            </a:endParaRPr>
          </a:p>
          <a:p>
            <a:pPr marL="0" lvl="0" indent="0">
              <a:buClr>
                <a:srgbClr val="C00000"/>
              </a:buClr>
              <a:buNone/>
            </a:pPr>
            <a:r>
              <a:rPr lang="tr-TR" sz="1600" b="1" dirty="0" smtClean="0">
                <a:latin typeface="Tahoma" pitchFamily="34" charset="0"/>
                <a:ea typeface="Tahoma" pitchFamily="34" charset="0"/>
                <a:cs typeface="Tahoma" pitchFamily="34" charset="0"/>
              </a:rPr>
              <a:t>GİB Mobil (</a:t>
            </a:r>
            <a:r>
              <a:rPr lang="tr-TR" sz="1600" b="1" dirty="0" err="1" smtClean="0">
                <a:latin typeface="Tahoma" pitchFamily="34" charset="0"/>
                <a:ea typeface="Tahoma" pitchFamily="34" charset="0"/>
                <a:cs typeface="Tahoma" pitchFamily="34" charset="0"/>
              </a:rPr>
              <a:t>Android</a:t>
            </a:r>
            <a:r>
              <a:rPr lang="tr-TR" sz="1600" b="1" dirty="0" smtClean="0">
                <a:latin typeface="Tahoma" pitchFamily="34" charset="0"/>
                <a:ea typeface="Tahoma" pitchFamily="34" charset="0"/>
                <a:cs typeface="Tahoma" pitchFamily="34" charset="0"/>
              </a:rPr>
              <a:t> ve IOS) Uygulaması</a:t>
            </a:r>
            <a:endParaRPr lang="tr-TR" sz="1600" dirty="0" smtClean="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2015 </a:t>
            </a:r>
            <a:r>
              <a:rPr lang="tr-TR" sz="1600" dirty="0">
                <a:latin typeface="Tahoma" pitchFamily="34" charset="0"/>
                <a:ea typeface="Tahoma" pitchFamily="34" charset="0"/>
                <a:cs typeface="Tahoma" pitchFamily="34" charset="0"/>
              </a:rPr>
              <a:t>yılında başlattığımız GİB Mobil uygulaması ile Gelir İdaresi Başkanlığınca sunulan  hizmetlerden bazılarının mobil cihazlardan erişilebilirliği sağlamaya yönelik mobil uygulamayı hizmete </a:t>
            </a:r>
            <a:r>
              <a:rPr lang="tr-TR" sz="1600" dirty="0" smtClean="0">
                <a:latin typeface="Tahoma" pitchFamily="34" charset="0"/>
                <a:ea typeface="Tahoma" pitchFamily="34" charset="0"/>
                <a:cs typeface="Tahoma" pitchFamily="34" charset="0"/>
              </a:rPr>
              <a:t>sunuldu. </a:t>
            </a:r>
            <a:endParaRPr lang="tr-TR" sz="1600" dirty="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Vergi </a:t>
            </a:r>
            <a:r>
              <a:rPr lang="tr-TR" sz="1600" dirty="0">
                <a:latin typeface="Tahoma" pitchFamily="34" charset="0"/>
                <a:ea typeface="Tahoma" pitchFamily="34" charset="0"/>
                <a:cs typeface="Tahoma" pitchFamily="34" charset="0"/>
              </a:rPr>
              <a:t>ödeme (Motorlu Taşıtlar Vergisi ve Trafik Para Cezası), mevzuat, borç sorgulama, haberler, vergi takvimi, yararlı bilgiler, rehber ve broşür ile vergi dairesi bul vb. hizmetler ile başlatılan uygulamada ödeme seçenekleri diğer vergi türleri için genişletilmektedir</a:t>
            </a:r>
            <a:r>
              <a:rPr lang="tr-TR" sz="1600" dirty="0" smtClean="0">
                <a:latin typeface="Tahoma" pitchFamily="34" charset="0"/>
                <a:ea typeface="Tahoma" pitchFamily="34" charset="0"/>
                <a:cs typeface="Tahoma" pitchFamily="34" charset="0"/>
              </a:rPr>
              <a:t>.</a:t>
            </a:r>
          </a:p>
          <a:p>
            <a:pPr marL="0" indent="0">
              <a:buClr>
                <a:srgbClr val="C00000"/>
              </a:buClr>
              <a:buNone/>
            </a:pPr>
            <a:endParaRPr lang="tr-TR" sz="1600" dirty="0">
              <a:latin typeface="Tahoma" pitchFamily="34" charset="0"/>
              <a:ea typeface="Tahoma" pitchFamily="34" charset="0"/>
              <a:cs typeface="Tahoma" pitchFamily="34" charset="0"/>
            </a:endParaRPr>
          </a:p>
          <a:p>
            <a:pPr marL="0" lvl="0" indent="0">
              <a:buClr>
                <a:srgbClr val="C00000"/>
              </a:buClr>
              <a:buNone/>
            </a:pPr>
            <a:r>
              <a:rPr lang="tr-TR" sz="1600" b="1" dirty="0" smtClean="0">
                <a:latin typeface="Tahoma" pitchFamily="34" charset="0"/>
                <a:ea typeface="Tahoma" pitchFamily="34" charset="0"/>
                <a:cs typeface="Tahoma" pitchFamily="34" charset="0"/>
              </a:rPr>
              <a:t>Mükellef Memnuniyeti Anketleri</a:t>
            </a:r>
            <a:endParaRPr lang="tr-TR" sz="1600" dirty="0" smtClean="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Gelir </a:t>
            </a:r>
            <a:r>
              <a:rPr lang="tr-TR" sz="1600" dirty="0">
                <a:latin typeface="Tahoma" pitchFamily="34" charset="0"/>
                <a:ea typeface="Tahoma" pitchFamily="34" charset="0"/>
                <a:cs typeface="Tahoma" pitchFamily="34" charset="0"/>
              </a:rPr>
              <a:t>İdaresi Başkanlığı tarafından sunulan hizmetlere ilişkin mükelleflerin memnuniyetini ölçmek, beklentilerini tespit etmek ve hizmet kalitesini artırmak amacıyla 2012 ve 2013 yıllarında memnuniyet </a:t>
            </a:r>
            <a:r>
              <a:rPr lang="tr-TR" sz="1600" dirty="0" smtClean="0">
                <a:latin typeface="Tahoma" pitchFamily="34" charset="0"/>
                <a:ea typeface="Tahoma" pitchFamily="34" charset="0"/>
                <a:cs typeface="Tahoma" pitchFamily="34" charset="0"/>
              </a:rPr>
              <a:t>anketleri başlatıldı. </a:t>
            </a:r>
            <a:r>
              <a:rPr lang="tr-TR" sz="1600" dirty="0">
                <a:latin typeface="Tahoma" pitchFamily="34" charset="0"/>
                <a:ea typeface="Tahoma" pitchFamily="34" charset="0"/>
                <a:cs typeface="Tahoma" pitchFamily="34" charset="0"/>
              </a:rPr>
              <a:t>2015 yılında 39 ili kapsayan geniş kapsamlı anket ile hizmet kalitesini sürekli iyileştirmeye ve yeni hizmet seçenekleri geliştirmeye yönelik </a:t>
            </a:r>
            <a:r>
              <a:rPr lang="tr-TR" sz="1600" dirty="0" smtClean="0">
                <a:latin typeface="Tahoma" pitchFamily="34" charset="0"/>
                <a:ea typeface="Tahoma" pitchFamily="34" charset="0"/>
                <a:cs typeface="Tahoma" pitchFamily="34" charset="0"/>
              </a:rPr>
              <a:t>çalışmaları yürütüldü.</a:t>
            </a:r>
            <a:endParaRPr lang="tr-TR" sz="1600" dirty="0">
              <a:latin typeface="Tahoma" pitchFamily="34" charset="0"/>
              <a:ea typeface="Tahoma" pitchFamily="34" charset="0"/>
              <a:cs typeface="Tahoma" pitchFamily="34" charset="0"/>
            </a:endParaRPr>
          </a:p>
          <a:p>
            <a:pPr>
              <a:buClr>
                <a:srgbClr val="C00000"/>
              </a:buClr>
            </a:pPr>
            <a:endParaRPr lang="tr-TR" sz="1600" dirty="0">
              <a:latin typeface="Tahoma" pitchFamily="34" charset="0"/>
              <a:ea typeface="Tahoma" pitchFamily="34" charset="0"/>
              <a:cs typeface="Tahoma"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Dikdörtgen 5"/>
          <p:cNvSpPr/>
          <p:nvPr/>
        </p:nvSpPr>
        <p:spPr>
          <a:xfrm>
            <a:off x="1115616" y="725795"/>
            <a:ext cx="8280920" cy="830997"/>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 ve VERGİ BİLİNCİNİ GELİŞTİRME</a:t>
            </a:r>
            <a:endParaRPr lang="tr-TR" sz="2400" dirty="0"/>
          </a:p>
        </p:txBody>
      </p:sp>
    </p:spTree>
    <p:extLst>
      <p:ext uri="{BB962C8B-B14F-4D97-AF65-F5344CB8AC3E}">
        <p14:creationId xmlns:p14="http://schemas.microsoft.com/office/powerpoint/2010/main" val="3039796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700808"/>
            <a:ext cx="8640960" cy="5112568"/>
          </a:xfrm>
        </p:spPr>
        <p:txBody>
          <a:bodyPr>
            <a:noAutofit/>
          </a:bodyPr>
          <a:lstStyle/>
          <a:p>
            <a:pPr marL="0" lvl="0" indent="0">
              <a:buClr>
                <a:srgbClr val="C00000"/>
              </a:buClr>
              <a:buNone/>
            </a:pPr>
            <a:r>
              <a:rPr lang="tr-TR" sz="1800" b="1" dirty="0" smtClean="0">
                <a:latin typeface="Tahoma" pitchFamily="34" charset="0"/>
                <a:ea typeface="Tahoma" pitchFamily="34" charset="0"/>
                <a:cs typeface="Tahoma" pitchFamily="34" charset="0"/>
              </a:rPr>
              <a:t>İnteraktif Vergi Danışmanı Programı</a:t>
            </a:r>
            <a:endParaRPr lang="tr-TR" sz="1800" dirty="0" smtClean="0">
              <a:latin typeface="Tahoma" pitchFamily="34" charset="0"/>
              <a:ea typeface="Tahoma" pitchFamily="34" charset="0"/>
              <a:cs typeface="Tahoma" pitchFamily="34" charset="0"/>
            </a:endParaRPr>
          </a:p>
          <a:p>
            <a:pPr>
              <a:buClr>
                <a:srgbClr val="C00000"/>
              </a:buClr>
            </a:pPr>
            <a:r>
              <a:rPr lang="tr-TR" sz="1800" dirty="0" smtClean="0">
                <a:latin typeface="Tahoma" pitchFamily="34" charset="0"/>
                <a:ea typeface="Tahoma" pitchFamily="34" charset="0"/>
                <a:cs typeface="Tahoma" pitchFamily="34" charset="0"/>
              </a:rPr>
              <a:t>Vergi </a:t>
            </a:r>
            <a:r>
              <a:rPr lang="tr-TR" sz="1800" dirty="0">
                <a:latin typeface="Tahoma" pitchFamily="34" charset="0"/>
                <a:ea typeface="Tahoma" pitchFamily="34" charset="0"/>
                <a:cs typeface="Tahoma" pitchFamily="34" charset="0"/>
              </a:rPr>
              <a:t>ve mükellefiyet türlerine göre yeni işe başlayan mükelleflerin ödevleri konusunda bilgilendirilmesine yönelik interaktif program hazırlayarak 2016 yılında internet ortamında mükelleflerin kullanımına </a:t>
            </a:r>
            <a:r>
              <a:rPr lang="tr-TR" sz="1800" dirty="0" smtClean="0">
                <a:latin typeface="Tahoma" pitchFamily="34" charset="0"/>
                <a:ea typeface="Tahoma" pitchFamily="34" charset="0"/>
                <a:cs typeface="Tahoma" pitchFamily="34" charset="0"/>
              </a:rPr>
              <a:t>sunuldu. </a:t>
            </a:r>
            <a:endParaRPr lang="tr-TR" sz="1800" dirty="0">
              <a:latin typeface="Tahoma" pitchFamily="34" charset="0"/>
              <a:ea typeface="Tahoma" pitchFamily="34" charset="0"/>
              <a:cs typeface="Tahoma" pitchFamily="34" charset="0"/>
            </a:endParaRPr>
          </a:p>
          <a:p>
            <a:pPr>
              <a:buClr>
                <a:srgbClr val="C00000"/>
              </a:buClr>
            </a:pPr>
            <a:r>
              <a:rPr lang="tr-TR" sz="1800" dirty="0">
                <a:latin typeface="Tahoma" pitchFamily="34" charset="0"/>
                <a:ea typeface="Tahoma" pitchFamily="34" charset="0"/>
                <a:cs typeface="Tahoma" pitchFamily="34" charset="0"/>
              </a:rPr>
              <a:t>Bu program ile bilanço ve işletme hesabı esasına göre ticari kazanç mükelleflerinin işe başlamalarından itibaren ilk yıllık beyannamesini verinceye kadarki kişisel vergi yükümlülüklerini bir takvim haline getirerek indirmesi ve kullanması sağlanmıştır. </a:t>
            </a:r>
          </a:p>
          <a:p>
            <a:pPr lvl="0">
              <a:buClr>
                <a:srgbClr val="C00000"/>
              </a:buClr>
            </a:pPr>
            <a:endParaRPr lang="tr-TR" sz="1800" b="1" dirty="0" smtClean="0">
              <a:latin typeface="Tahoma" pitchFamily="34" charset="0"/>
              <a:ea typeface="Tahoma" pitchFamily="34" charset="0"/>
              <a:cs typeface="Tahoma" pitchFamily="34" charset="0"/>
            </a:endParaRPr>
          </a:p>
          <a:p>
            <a:pPr marL="0" lvl="0" indent="0">
              <a:buClr>
                <a:srgbClr val="C00000"/>
              </a:buClr>
              <a:buNone/>
            </a:pPr>
            <a:r>
              <a:rPr lang="tr-TR" sz="1800" b="1" dirty="0" smtClean="0">
                <a:latin typeface="Tahoma" pitchFamily="34" charset="0"/>
                <a:ea typeface="Tahoma" pitchFamily="34" charset="0"/>
                <a:cs typeface="Tahoma" pitchFamily="34" charset="0"/>
              </a:rPr>
              <a:t>Mükellef Geri Bildirim Sistemi </a:t>
            </a:r>
            <a:endParaRPr lang="tr-TR" sz="1800" dirty="0" smtClean="0">
              <a:latin typeface="Tahoma" pitchFamily="34" charset="0"/>
              <a:ea typeface="Tahoma" pitchFamily="34" charset="0"/>
              <a:cs typeface="Tahoma" pitchFamily="34" charset="0"/>
            </a:endParaRPr>
          </a:p>
          <a:p>
            <a:pPr>
              <a:buClr>
                <a:srgbClr val="C00000"/>
              </a:buClr>
            </a:pPr>
            <a:r>
              <a:rPr lang="tr-TR" sz="1800" dirty="0" smtClean="0">
                <a:latin typeface="Tahoma" pitchFamily="34" charset="0"/>
                <a:ea typeface="Tahoma" pitchFamily="34" charset="0"/>
                <a:cs typeface="Tahoma" pitchFamily="34" charset="0"/>
              </a:rPr>
              <a:t>Mükellef </a:t>
            </a:r>
            <a:r>
              <a:rPr lang="tr-TR" sz="1800" dirty="0">
                <a:latin typeface="Tahoma" pitchFamily="34" charset="0"/>
                <a:ea typeface="Tahoma" pitchFamily="34" charset="0"/>
                <a:cs typeface="Tahoma" pitchFamily="34" charset="0"/>
              </a:rPr>
              <a:t>memnuniyetini ve gönüllü uyumu artırmak amacıyla 2012 yılında faaliyete geçen Mükellef Geri Bildirim Sistemini</a:t>
            </a:r>
            <a:r>
              <a:rPr lang="tr-TR" sz="1800" b="1" dirty="0">
                <a:latin typeface="Tahoma" pitchFamily="34" charset="0"/>
                <a:ea typeface="Tahoma" pitchFamily="34" charset="0"/>
                <a:cs typeface="Tahoma" pitchFamily="34" charset="0"/>
              </a:rPr>
              <a:t> </a:t>
            </a:r>
            <a:r>
              <a:rPr lang="tr-TR" sz="1800" dirty="0">
                <a:latin typeface="Tahoma" pitchFamily="34" charset="0"/>
                <a:ea typeface="Tahoma" pitchFamily="34" charset="0"/>
                <a:cs typeface="Tahoma" pitchFamily="34" charset="0"/>
              </a:rPr>
              <a:t>2016 yılında </a:t>
            </a:r>
            <a:r>
              <a:rPr lang="tr-TR" sz="1800" dirty="0" smtClean="0">
                <a:latin typeface="Tahoma" pitchFamily="34" charset="0"/>
                <a:ea typeface="Tahoma" pitchFamily="34" charset="0"/>
                <a:cs typeface="Tahoma" pitchFamily="34" charset="0"/>
              </a:rPr>
              <a:t>yazılımını</a:t>
            </a:r>
            <a:r>
              <a:rPr lang="tr-TR" sz="1800" b="1" dirty="0" smtClean="0">
                <a:latin typeface="Tahoma" pitchFamily="34" charset="0"/>
                <a:ea typeface="Tahoma" pitchFamily="34" charset="0"/>
                <a:cs typeface="Tahoma" pitchFamily="34" charset="0"/>
              </a:rPr>
              <a:t> </a:t>
            </a:r>
            <a:r>
              <a:rPr lang="tr-TR" sz="1800" dirty="0">
                <a:latin typeface="Tahoma" pitchFamily="34" charset="0"/>
                <a:ea typeface="Tahoma" pitchFamily="34" charset="0"/>
                <a:cs typeface="Tahoma" pitchFamily="34" charset="0"/>
              </a:rPr>
              <a:t>yenileyerek, mükelleflerin hizmetler ile ilgili önerilerini ve işlem taleplerini internet sayfası üzerinden veya telefon aracılığıyla </a:t>
            </a:r>
            <a:r>
              <a:rPr lang="tr-TR" sz="1800" dirty="0" smtClean="0">
                <a:latin typeface="Tahoma" pitchFamily="34" charset="0"/>
                <a:ea typeface="Tahoma" pitchFamily="34" charset="0"/>
                <a:cs typeface="Tahoma" pitchFamily="34" charset="0"/>
              </a:rPr>
              <a:t>iletebilmeleri sağlandı. </a:t>
            </a:r>
            <a:r>
              <a:rPr lang="tr-TR" sz="1800" dirty="0">
                <a:latin typeface="Tahoma" pitchFamily="34" charset="0"/>
                <a:ea typeface="Tahoma" pitchFamily="34" charset="0"/>
                <a:cs typeface="Tahoma" pitchFamily="34" charset="0"/>
              </a:rPr>
              <a:t>İşlem talepleri VİMER  tarafından ertesi gün ilgili vergi dairesine iletilmekte ve 3 gün içinde geri dönüşü sağlanarak mükellefler bilgilendirilmektedir</a:t>
            </a:r>
            <a:r>
              <a:rPr lang="tr-TR" sz="1800" dirty="0" smtClean="0">
                <a:latin typeface="Tahoma" pitchFamily="34" charset="0"/>
                <a:ea typeface="Tahoma" pitchFamily="34" charset="0"/>
                <a:cs typeface="Tahoma" pitchFamily="34" charset="0"/>
              </a:rPr>
              <a:t>.</a:t>
            </a:r>
          </a:p>
          <a:p>
            <a:pPr>
              <a:buClr>
                <a:srgbClr val="C00000"/>
              </a:buClr>
            </a:pPr>
            <a:endParaRPr lang="tr-TR" sz="1800" dirty="0">
              <a:latin typeface="Tahoma" pitchFamily="34" charset="0"/>
              <a:ea typeface="Tahoma" pitchFamily="34" charset="0"/>
              <a:cs typeface="Tahoma" pitchFamily="34" charset="0"/>
            </a:endParaRPr>
          </a:p>
          <a:p>
            <a:pPr>
              <a:buClr>
                <a:srgbClr val="C00000"/>
              </a:buClr>
            </a:pPr>
            <a:endParaRPr lang="tr-TR" sz="1800" dirty="0">
              <a:latin typeface="Tahoma" pitchFamily="34" charset="0"/>
              <a:ea typeface="Tahoma" pitchFamily="34" charset="0"/>
              <a:cs typeface="Tahoma"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Dikdörtgen 5"/>
          <p:cNvSpPr/>
          <p:nvPr/>
        </p:nvSpPr>
        <p:spPr>
          <a:xfrm>
            <a:off x="1115616" y="725795"/>
            <a:ext cx="8280920" cy="830997"/>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 ve VERGİ BİLİNCİNİ GELİŞTİRME</a:t>
            </a:r>
            <a:endParaRPr lang="tr-TR" sz="2400" dirty="0"/>
          </a:p>
        </p:txBody>
      </p:sp>
    </p:spTree>
    <p:extLst>
      <p:ext uri="{BB962C8B-B14F-4D97-AF65-F5344CB8AC3E}">
        <p14:creationId xmlns:p14="http://schemas.microsoft.com/office/powerpoint/2010/main" val="2728972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772816"/>
            <a:ext cx="8229600" cy="4968552"/>
          </a:xfrm>
        </p:spPr>
        <p:txBody>
          <a:bodyPr>
            <a:noAutofit/>
          </a:bodyPr>
          <a:lstStyle/>
          <a:p>
            <a:pPr marL="0" lvl="0" indent="0" algn="ctr">
              <a:buClr>
                <a:srgbClr val="C00000"/>
              </a:buClr>
              <a:buNone/>
            </a:pPr>
            <a:r>
              <a:rPr lang="tr-TR" sz="2400" b="1" dirty="0" smtClean="0">
                <a:latin typeface="Tahoma" pitchFamily="34" charset="0"/>
                <a:ea typeface="Tahoma" pitchFamily="34" charset="0"/>
                <a:cs typeface="Tahoma" pitchFamily="34" charset="0"/>
              </a:rPr>
              <a:t>Mükellef İletişim Teknikleri Eğitim Programları</a:t>
            </a:r>
          </a:p>
          <a:p>
            <a:pPr marL="0" lvl="0" indent="0" algn="ctr">
              <a:buClr>
                <a:srgbClr val="C00000"/>
              </a:buClr>
              <a:buNone/>
            </a:pPr>
            <a:r>
              <a:rPr lang="tr-TR" sz="2400" b="1" dirty="0" smtClean="0">
                <a:latin typeface="Tahoma" pitchFamily="34" charset="0"/>
                <a:ea typeface="Tahoma" pitchFamily="34" charset="0"/>
                <a:cs typeface="Tahoma" pitchFamily="34" charset="0"/>
              </a:rPr>
              <a:t> </a:t>
            </a:r>
            <a:endParaRPr lang="tr-TR" sz="2400" dirty="0" smtClean="0">
              <a:latin typeface="Tahoma" pitchFamily="34" charset="0"/>
              <a:ea typeface="Tahoma" pitchFamily="34" charset="0"/>
              <a:cs typeface="Tahoma" pitchFamily="34" charset="0"/>
            </a:endParaRPr>
          </a:p>
          <a:p>
            <a:pPr marL="0" indent="0" algn="ctr">
              <a:buClr>
                <a:srgbClr val="C00000"/>
              </a:buClr>
              <a:buNone/>
            </a:pPr>
            <a:r>
              <a:rPr lang="tr-TR" sz="2400" dirty="0" smtClean="0">
                <a:latin typeface="Tahoma" pitchFamily="34" charset="0"/>
                <a:ea typeface="Tahoma" pitchFamily="34" charset="0"/>
                <a:cs typeface="Tahoma" pitchFamily="34" charset="0"/>
              </a:rPr>
              <a:t>Çalışanlarımızın </a:t>
            </a:r>
            <a:r>
              <a:rPr lang="tr-TR" sz="2400" dirty="0">
                <a:latin typeface="Tahoma" pitchFamily="34" charset="0"/>
                <a:ea typeface="Tahoma" pitchFamily="34" charset="0"/>
                <a:cs typeface="Tahoma" pitchFamily="34" charset="0"/>
              </a:rPr>
              <a:t>mükelleflerle etkili iletişim sağlamasına </a:t>
            </a:r>
            <a:r>
              <a:rPr lang="tr-TR" sz="2400" dirty="0" smtClean="0">
                <a:latin typeface="Tahoma" pitchFamily="34" charset="0"/>
                <a:ea typeface="Tahoma" pitchFamily="34" charset="0"/>
                <a:cs typeface="Tahoma" pitchFamily="34" charset="0"/>
              </a:rPr>
              <a:t>yönelik olarak, yüz yüze/uzaktan </a:t>
            </a:r>
            <a:r>
              <a:rPr lang="tr-TR" sz="2400" dirty="0">
                <a:latin typeface="Tahoma" pitchFamily="34" charset="0"/>
                <a:ea typeface="Tahoma" pitchFamily="34" charset="0"/>
                <a:cs typeface="Tahoma" pitchFamily="34" charset="0"/>
              </a:rPr>
              <a:t>erişim yöntemiyle, Mükelleflerle İletişim Teknikleri Eğitimi </a:t>
            </a:r>
            <a:r>
              <a:rPr lang="tr-TR" sz="2400" dirty="0" smtClean="0">
                <a:latin typeface="Tahoma" pitchFamily="34" charset="0"/>
                <a:ea typeface="Tahoma" pitchFamily="34" charset="0"/>
                <a:cs typeface="Tahoma" pitchFamily="34" charset="0"/>
              </a:rPr>
              <a:t>verildi.</a:t>
            </a:r>
            <a:r>
              <a:rPr lang="tr-TR" sz="2400" dirty="0">
                <a:latin typeface="Tahoma" pitchFamily="34" charset="0"/>
                <a:ea typeface="Tahoma" pitchFamily="34" charset="0"/>
                <a:cs typeface="Tahoma" pitchFamily="34" charset="0"/>
              </a:rPr>
              <a:t> </a:t>
            </a:r>
            <a:endParaRPr lang="tr-TR" sz="2400" dirty="0" smtClean="0">
              <a:latin typeface="Tahoma" pitchFamily="34" charset="0"/>
              <a:ea typeface="Tahoma" pitchFamily="34" charset="0"/>
              <a:cs typeface="Tahoma" pitchFamily="34" charset="0"/>
            </a:endParaRPr>
          </a:p>
          <a:p>
            <a:pPr algn="ctr">
              <a:buClr>
                <a:srgbClr val="C00000"/>
              </a:buClr>
            </a:pPr>
            <a:endParaRPr lang="tr-TR" sz="2400" dirty="0">
              <a:latin typeface="Tahoma" pitchFamily="34" charset="0"/>
              <a:ea typeface="Tahoma" pitchFamily="34" charset="0"/>
              <a:cs typeface="Tahoma"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Dikdörtgen 5"/>
          <p:cNvSpPr/>
          <p:nvPr/>
        </p:nvSpPr>
        <p:spPr>
          <a:xfrm>
            <a:off x="1115616" y="725795"/>
            <a:ext cx="8280920" cy="830997"/>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 ve VERGİ BİLİNCİNİ GELİŞTİRME</a:t>
            </a:r>
            <a:endParaRPr lang="tr-TR"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056" y="4255343"/>
            <a:ext cx="46482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507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6856" y="1628800"/>
            <a:ext cx="8229600" cy="1944216"/>
          </a:xfrm>
        </p:spPr>
        <p:txBody>
          <a:bodyPr>
            <a:noAutofit/>
          </a:bodyPr>
          <a:lstStyle/>
          <a:p>
            <a:pPr marL="0" lvl="0" indent="0" algn="ctr">
              <a:buClr>
                <a:srgbClr val="C00000"/>
              </a:buClr>
              <a:buNone/>
            </a:pPr>
            <a:r>
              <a:rPr lang="tr-TR" sz="1600" b="1" dirty="0" smtClean="0">
                <a:latin typeface="Tahoma" pitchFamily="34" charset="0"/>
                <a:ea typeface="Tahoma" pitchFamily="34" charset="0"/>
                <a:cs typeface="Tahoma" pitchFamily="34" charset="0"/>
              </a:rPr>
              <a:t>Vergi Haftası Etkinlikleri</a:t>
            </a:r>
            <a:endParaRPr lang="tr-TR" sz="1600" dirty="0" smtClean="0">
              <a:latin typeface="Tahoma" pitchFamily="34" charset="0"/>
              <a:ea typeface="Tahoma" pitchFamily="34" charset="0"/>
              <a:cs typeface="Tahoma" pitchFamily="34" charset="0"/>
            </a:endParaRPr>
          </a:p>
          <a:p>
            <a:pPr marL="0" indent="0">
              <a:buClr>
                <a:srgbClr val="C00000"/>
              </a:buClr>
              <a:buNone/>
            </a:pPr>
            <a:r>
              <a:rPr lang="tr-TR" sz="1600" dirty="0" smtClean="0">
                <a:latin typeface="Tahoma" pitchFamily="34" charset="0"/>
                <a:ea typeface="Tahoma" pitchFamily="34" charset="0"/>
                <a:cs typeface="Tahoma" pitchFamily="34" charset="0"/>
              </a:rPr>
              <a:t>Verginin toplumun tüm kesimlerine benimsetilmesine ve vergiyi gönüllü olarak ödeme alışkanlığının arttırılmasına yönelik olarak her yıl Şubat ayının son haftasında Vergi Haftası düzenlemelerinde kamuoyuna, mükelleflere ve öğrencilere yönelik çeşitli etkinlikler gerçekleştirilmektedir.</a:t>
            </a:r>
            <a:endParaRPr lang="tr-TR" sz="1600" dirty="0">
              <a:latin typeface="Tahoma" pitchFamily="34" charset="0"/>
              <a:ea typeface="Tahoma" pitchFamily="34" charset="0"/>
              <a:cs typeface="Tahoma"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Dikdörtgen 5"/>
          <p:cNvSpPr/>
          <p:nvPr/>
        </p:nvSpPr>
        <p:spPr>
          <a:xfrm>
            <a:off x="1115616" y="725795"/>
            <a:ext cx="8280920" cy="830997"/>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 ve VERGİ BİLİNCİNİ GELİŞTİRME</a:t>
            </a:r>
            <a:endParaRPr lang="tr-TR" sz="2400" dirty="0"/>
          </a:p>
        </p:txBody>
      </p:sp>
      <p:pic>
        <p:nvPicPr>
          <p:cNvPr id="3074" name="Picture 2" descr="Image result for vergi haftası afiş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96952"/>
            <a:ext cx="2688233" cy="36524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vergi haftası afişl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924944"/>
            <a:ext cx="2664296" cy="3730015"/>
          </a:xfrm>
          <a:prstGeom prst="rect">
            <a:avLst/>
          </a:prstGeom>
          <a:noFill/>
          <a:extLst>
            <a:ext uri="{909E8E84-426E-40DD-AFC4-6F175D3DCCD1}">
              <a14:hiddenFill xmlns:a14="http://schemas.microsoft.com/office/drawing/2010/main">
                <a:solidFill>
                  <a:srgbClr val="FFFFFF"/>
                </a:solidFill>
              </a14:hiddenFill>
            </a:ext>
          </a:extLst>
        </p:spPr>
      </p:pic>
      <p:sp>
        <p:nvSpPr>
          <p:cNvPr id="7" name="İçerik Yer Tutucusu 2"/>
          <p:cNvSpPr txBox="1">
            <a:spLocks/>
          </p:cNvSpPr>
          <p:nvPr/>
        </p:nvSpPr>
        <p:spPr>
          <a:xfrm>
            <a:off x="3131840" y="3429000"/>
            <a:ext cx="2880320" cy="288032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C00000"/>
              </a:buClr>
              <a:buFont typeface="Wingdings 2"/>
              <a:buNone/>
            </a:pPr>
            <a:r>
              <a:rPr lang="tr-TR" sz="1600" dirty="0" smtClean="0">
                <a:latin typeface="Tahoma" pitchFamily="34" charset="0"/>
                <a:ea typeface="Tahoma" pitchFamily="34" charset="0"/>
                <a:cs typeface="Tahoma" pitchFamily="34" charset="0"/>
              </a:rPr>
              <a:t>Etkinliklerde mükellefler işyerlerinde ziyaret edilerek görüş ve önerileri alınmakta, okullardaki öğrenciler ziyaret edilmekte, öğrenciler vergi daireleri davet edilerek bilgilendirilmekte, meslek odaları ve üniversiteler ile seminer ve konferanslar düzenlenmektedir.</a:t>
            </a:r>
          </a:p>
          <a:p>
            <a:pPr>
              <a:buClr>
                <a:srgbClr val="C00000"/>
              </a:buClr>
            </a:pPr>
            <a:endParaRPr lang="tr-TR"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39860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772816"/>
            <a:ext cx="8229600" cy="4968552"/>
          </a:xfrm>
        </p:spPr>
        <p:txBody>
          <a:bodyPr>
            <a:noAutofit/>
          </a:bodyPr>
          <a:lstStyle/>
          <a:p>
            <a:pPr marL="0" lvl="0" indent="0" algn="ctr">
              <a:buClr>
                <a:srgbClr val="C00000"/>
              </a:buClr>
              <a:buNone/>
            </a:pPr>
            <a:r>
              <a:rPr lang="tr-TR" sz="2000" b="1" dirty="0" smtClean="0">
                <a:latin typeface="Tahoma" pitchFamily="34" charset="0"/>
                <a:ea typeface="Tahoma" pitchFamily="34" charset="0"/>
                <a:cs typeface="Tahoma" pitchFamily="34" charset="0"/>
              </a:rPr>
              <a:t>Mükellefleri Etkin Bir Şekilde Bilgilendirmesi </a:t>
            </a:r>
          </a:p>
          <a:p>
            <a:pPr marL="0" lvl="0" indent="0" algn="ctr">
              <a:buClr>
                <a:srgbClr val="C00000"/>
              </a:buClr>
              <a:buNone/>
            </a:pPr>
            <a:r>
              <a:rPr lang="tr-TR" sz="2000" b="1" dirty="0" smtClean="0">
                <a:latin typeface="Tahoma" pitchFamily="34" charset="0"/>
                <a:ea typeface="Tahoma" pitchFamily="34" charset="0"/>
                <a:cs typeface="Tahoma" pitchFamily="34" charset="0"/>
              </a:rPr>
              <a:t> </a:t>
            </a:r>
            <a:endParaRPr lang="tr-TR" sz="2000" dirty="0" smtClean="0">
              <a:latin typeface="Tahoma" pitchFamily="34" charset="0"/>
              <a:ea typeface="Tahoma" pitchFamily="34" charset="0"/>
              <a:cs typeface="Tahoma" pitchFamily="34" charset="0"/>
            </a:endParaRPr>
          </a:p>
          <a:p>
            <a:pPr marL="0" indent="0" algn="ctr">
              <a:buClr>
                <a:srgbClr val="C00000"/>
              </a:buClr>
              <a:buNone/>
            </a:pPr>
            <a:r>
              <a:rPr lang="tr-TR" sz="2000" dirty="0" smtClean="0">
                <a:latin typeface="Tahoma" pitchFamily="34" charset="0"/>
                <a:ea typeface="Tahoma" pitchFamily="34" charset="0"/>
                <a:cs typeface="Tahoma" pitchFamily="34" charset="0"/>
              </a:rPr>
              <a:t>Beyanname dönemlerinde mükelleflerin beyanda bulunmalarına</a:t>
            </a:r>
          </a:p>
          <a:p>
            <a:pPr marL="0" indent="0" algn="ctr">
              <a:buClr>
                <a:srgbClr val="C00000"/>
              </a:buClr>
              <a:buNone/>
            </a:pPr>
            <a:r>
              <a:rPr lang="tr-TR" sz="2000" dirty="0" smtClean="0">
                <a:latin typeface="Tahoma" pitchFamily="34" charset="0"/>
                <a:ea typeface="Tahoma" pitchFamily="34" charset="0"/>
                <a:cs typeface="Tahoma" pitchFamily="34" charset="0"/>
              </a:rPr>
              <a:t>destek olmak üzere her kazanç türü için açık ve anlaşılır formatta hazırlanan rehber ve broşürler basılarak dağıtımı yapılmış ve</a:t>
            </a:r>
          </a:p>
          <a:p>
            <a:pPr marL="0" indent="0" algn="ctr">
              <a:buClr>
                <a:srgbClr val="C00000"/>
              </a:buClr>
              <a:buNone/>
            </a:pPr>
            <a:r>
              <a:rPr lang="tr-TR" sz="2000" dirty="0" smtClean="0">
                <a:latin typeface="Tahoma" pitchFamily="34" charset="0"/>
                <a:ea typeface="Tahoma" pitchFamily="34" charset="0"/>
                <a:cs typeface="Tahoma" pitchFamily="34" charset="0"/>
              </a:rPr>
              <a:t>internet ortamında kullanıma sunulmuştur.</a:t>
            </a:r>
          </a:p>
          <a:p>
            <a:pPr algn="ctr">
              <a:buClr>
                <a:srgbClr val="C00000"/>
              </a:buClr>
            </a:pPr>
            <a:endParaRPr lang="tr-TR" sz="2000" dirty="0">
              <a:latin typeface="Tahoma" pitchFamily="34" charset="0"/>
              <a:ea typeface="Tahoma" pitchFamily="34" charset="0"/>
              <a:cs typeface="Tahoma"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Dikdörtgen 5"/>
          <p:cNvSpPr/>
          <p:nvPr/>
        </p:nvSpPr>
        <p:spPr>
          <a:xfrm>
            <a:off x="1115616" y="725795"/>
            <a:ext cx="8280920" cy="830997"/>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VERGİYE GÖNÜLLÜ UYUM ve VERGİ BİLİNCİNİ GELİŞTİRME</a:t>
            </a:r>
            <a:endParaRPr lang="tr-TR" sz="24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25805"/>
            <a:ext cx="3960440" cy="198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9" y="4323942"/>
            <a:ext cx="4248472" cy="198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971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764704"/>
            <a:ext cx="4032448" cy="936104"/>
          </a:xfrm>
        </p:spPr>
        <p:txBody>
          <a:bodyPr>
            <a:normAutofit/>
          </a:bodyPr>
          <a:lstStyle/>
          <a:p>
            <a:pPr algn="ctr"/>
            <a:r>
              <a:rPr lang="tr-TR" sz="3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GİRİŞ</a:t>
            </a:r>
            <a:endParaRPr lang="tr-TR"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395535" y="2045568"/>
            <a:ext cx="8424937" cy="4263752"/>
          </a:xfrm>
        </p:spPr>
        <p:txBody>
          <a:bodyPr>
            <a:noAutofit/>
          </a:bodyPr>
          <a:lstStyle/>
          <a:p>
            <a:pPr marL="0" lvl="0" indent="0" eaLnBrk="0" fontAlgn="base" hangingPunct="0">
              <a:spcBef>
                <a:spcPct val="0"/>
              </a:spcBef>
              <a:spcAft>
                <a:spcPct val="0"/>
              </a:spcAft>
              <a:buClrTx/>
              <a:buSzTx/>
              <a:buNone/>
              <a:defRPr/>
            </a:pPr>
            <a:r>
              <a:rPr lang="tr-TR" sz="1800" b="1" kern="0"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16/05/2005 tarihli </a:t>
            </a:r>
            <a:r>
              <a:rPr lang="tr-TR" sz="18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 5345 </a:t>
            </a:r>
            <a:r>
              <a:rPr lang="tr-TR" sz="1800" b="1" kern="0"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sayılı Gelir </a:t>
            </a:r>
            <a:r>
              <a:rPr lang="tr-TR" sz="18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İdaresi </a:t>
            </a:r>
            <a:r>
              <a:rPr lang="tr-TR" sz="1800" b="1" kern="0"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Başkanlığı’nın</a:t>
            </a:r>
          </a:p>
          <a:p>
            <a:pPr marL="0" lvl="0" indent="0" eaLnBrk="0" fontAlgn="base" hangingPunct="0">
              <a:spcBef>
                <a:spcPct val="0"/>
              </a:spcBef>
              <a:spcAft>
                <a:spcPct val="0"/>
              </a:spcAft>
              <a:buClrTx/>
              <a:buSzTx/>
              <a:buNone/>
              <a:defRPr/>
            </a:pPr>
            <a:r>
              <a:rPr lang="tr-TR" sz="1800" b="1" kern="0"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Teşkilat </a:t>
            </a:r>
            <a:r>
              <a:rPr lang="tr-TR" sz="18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 Görevleri Hakkında </a:t>
            </a:r>
            <a:r>
              <a:rPr lang="tr-TR" sz="1800" b="1" kern="0"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Kanunla gerçekleştirilen yeniden yapılanma sonucunda Gelirler Genel Müdürlüğü,</a:t>
            </a:r>
          </a:p>
          <a:p>
            <a:pPr marL="0" lvl="0" indent="0" eaLnBrk="0" fontAlgn="base" hangingPunct="0">
              <a:spcBef>
                <a:spcPct val="0"/>
              </a:spcBef>
              <a:spcAft>
                <a:spcPct val="0"/>
              </a:spcAft>
              <a:buClrTx/>
              <a:buSzTx/>
              <a:buNone/>
              <a:defRPr/>
            </a:pPr>
            <a:r>
              <a:rPr lang="tr-TR" sz="1800" b="1" kern="0"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Maliye Bakanlığı’na bağlı Gelir İdaresi Başkanlığı’na dönüşmüştür.</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941408"/>
            <a:ext cx="5746056" cy="243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941408"/>
            <a:ext cx="1596892" cy="243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Başlık 1"/>
          <p:cNvSpPr txBox="1">
            <a:spLocks/>
          </p:cNvSpPr>
          <p:nvPr/>
        </p:nvSpPr>
        <p:spPr>
          <a:xfrm>
            <a:off x="35496" y="2924944"/>
            <a:ext cx="8013576" cy="93610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GELİR İDARESİ BAŞKANLIĞI</a:t>
            </a:r>
            <a:endParaRPr lang="tr-TR"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3837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823095"/>
            <a:ext cx="2101583" cy="1381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Dikdörtgen 7"/>
          <p:cNvSpPr/>
          <p:nvPr/>
        </p:nvSpPr>
        <p:spPr>
          <a:xfrm>
            <a:off x="0" y="2564904"/>
            <a:ext cx="9144000" cy="3539430"/>
          </a:xfrm>
          <a:prstGeom prst="rect">
            <a:avLst/>
          </a:prstGeom>
          <a:solidFill>
            <a:srgbClr val="DFEDE8"/>
          </a:solidFill>
        </p:spPr>
        <p:txBody>
          <a:bodyPr wrap="square">
            <a:spAutoFit/>
          </a:bodyPr>
          <a:lstStyle/>
          <a:p>
            <a:pPr lvl="0" algn="ctr">
              <a:buClr>
                <a:srgbClr val="C00000"/>
              </a:buClr>
            </a:pP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lvl="0" algn="ctr">
              <a:buClr>
                <a:srgbClr val="C00000"/>
              </a:buClr>
            </a:pP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 BİLİNCİNİN</a:t>
            </a:r>
          </a:p>
          <a:p>
            <a:pPr lvl="0" algn="ctr">
              <a:buClr>
                <a:srgbClr val="C00000"/>
              </a:buClr>
            </a:pP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a:t>
            </a:r>
          </a:p>
          <a:p>
            <a:pPr lvl="0" algn="ctr">
              <a:buClr>
                <a:srgbClr val="C00000"/>
              </a:buClr>
            </a:pP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GÖNÜLLÜ UYUMUN ARTIRILMASI EYLEM PLANI</a:t>
            </a:r>
          </a:p>
          <a:p>
            <a:pPr lvl="0" algn="ctr">
              <a:buClr>
                <a:srgbClr val="C00000"/>
              </a:buClr>
            </a:pP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(2016-2018)</a:t>
            </a:r>
          </a:p>
          <a:p>
            <a:pPr lvl="0" algn="ctr">
              <a:buClr>
                <a:srgbClr val="C00000"/>
              </a:buClr>
            </a:pPr>
            <a:endParaRPr lang="tr-TR" sz="32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17366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28800"/>
            <a:ext cx="8712968" cy="4968552"/>
          </a:xfrm>
        </p:spPr>
        <p:txBody>
          <a:bodyPr>
            <a:noAutofit/>
          </a:bodyPr>
          <a:lstStyle/>
          <a:p>
            <a:pPr marL="0" lvl="0" indent="0">
              <a:buClr>
                <a:srgbClr val="C00000"/>
              </a:buClr>
              <a:buNone/>
            </a:pPr>
            <a:r>
              <a:rPr lang="tr-TR" sz="1800" b="1" dirty="0">
                <a:latin typeface="Tahoma" pitchFamily="34" charset="0"/>
                <a:ea typeface="Tahoma" pitchFamily="34" charset="0"/>
                <a:cs typeface="Tahoma" pitchFamily="34" charset="0"/>
              </a:rPr>
              <a:t>Vergi Bilincinin ve Gönüllü Uyumun Artırılması Eylem Planı (2016-2018) </a:t>
            </a:r>
            <a:endParaRPr lang="tr-TR" sz="1800" dirty="0">
              <a:latin typeface="Tahoma" pitchFamily="34" charset="0"/>
              <a:ea typeface="Tahoma" pitchFamily="34" charset="0"/>
              <a:cs typeface="Tahoma" pitchFamily="34" charset="0"/>
            </a:endParaRPr>
          </a:p>
          <a:p>
            <a:pPr>
              <a:buClr>
                <a:srgbClr val="C00000"/>
              </a:buClr>
            </a:pPr>
            <a:r>
              <a:rPr lang="tr-TR" sz="1800" dirty="0" smtClean="0">
                <a:latin typeface="Tahoma" pitchFamily="34" charset="0"/>
                <a:ea typeface="Tahoma" pitchFamily="34" charset="0"/>
                <a:cs typeface="Tahoma" pitchFamily="34" charset="0"/>
              </a:rPr>
              <a:t>Vergi </a:t>
            </a:r>
            <a:r>
              <a:rPr lang="tr-TR" sz="1800" dirty="0">
                <a:latin typeface="Tahoma" pitchFamily="34" charset="0"/>
                <a:ea typeface="Tahoma" pitchFamily="34" charset="0"/>
                <a:cs typeface="Tahoma" pitchFamily="34" charset="0"/>
              </a:rPr>
              <a:t>Bilincinin ve Gönüllü Uyumun Artırılması </a:t>
            </a:r>
            <a:r>
              <a:rPr lang="tr-TR" sz="1800" dirty="0" err="1">
                <a:latin typeface="Tahoma" pitchFamily="34" charset="0"/>
                <a:ea typeface="Tahoma" pitchFamily="34" charset="0"/>
                <a:cs typeface="Tahoma" pitchFamily="34" charset="0"/>
              </a:rPr>
              <a:t>Çalıştayı</a:t>
            </a:r>
            <a:r>
              <a:rPr lang="tr-TR" sz="1800" dirty="0">
                <a:latin typeface="Tahoma" pitchFamily="34" charset="0"/>
                <a:ea typeface="Tahoma" pitchFamily="34" charset="0"/>
                <a:cs typeface="Tahoma" pitchFamily="34" charset="0"/>
              </a:rPr>
              <a:t> 2-3 Mayıs 2015 tarihlerinde Antalya'da </a:t>
            </a:r>
            <a:r>
              <a:rPr lang="tr-TR" sz="1800" dirty="0" smtClean="0">
                <a:latin typeface="Tahoma" pitchFamily="34" charset="0"/>
                <a:ea typeface="Tahoma" pitchFamily="34" charset="0"/>
                <a:cs typeface="Tahoma" pitchFamily="34" charset="0"/>
              </a:rPr>
              <a:t>yapıldı.</a:t>
            </a:r>
          </a:p>
          <a:p>
            <a:pPr>
              <a:buClr>
                <a:srgbClr val="C00000"/>
              </a:buClr>
            </a:pPr>
            <a:r>
              <a:rPr lang="tr-TR" sz="1800" dirty="0" smtClean="0">
                <a:latin typeface="Tahoma" pitchFamily="34" charset="0"/>
                <a:ea typeface="Tahoma" pitchFamily="34" charset="0"/>
                <a:cs typeface="Tahoma" pitchFamily="34" charset="0"/>
              </a:rPr>
              <a:t>Üniversiteler</a:t>
            </a:r>
            <a:r>
              <a:rPr lang="tr-TR" sz="1800" dirty="0">
                <a:latin typeface="Tahoma" pitchFamily="34" charset="0"/>
                <a:ea typeface="Tahoma" pitchFamily="34" charset="0"/>
                <a:cs typeface="Tahoma" pitchFamily="34" charset="0"/>
              </a:rPr>
              <a:t>, meslek </a:t>
            </a:r>
            <a:r>
              <a:rPr lang="tr-TR" sz="1800" dirty="0" smtClean="0">
                <a:latin typeface="Tahoma" pitchFamily="34" charset="0"/>
                <a:ea typeface="Tahoma" pitchFamily="34" charset="0"/>
                <a:cs typeface="Tahoma" pitchFamily="34" charset="0"/>
              </a:rPr>
              <a:t>mensupları, odalar </a:t>
            </a:r>
            <a:r>
              <a:rPr lang="tr-TR" sz="1800" dirty="0">
                <a:latin typeface="Tahoma" pitchFamily="34" charset="0"/>
                <a:ea typeface="Tahoma" pitchFamily="34" charset="0"/>
                <a:cs typeface="Tahoma" pitchFamily="34" charset="0"/>
              </a:rPr>
              <a:t>ve sivil toplum kuruluşları (TÜRMOB, TESK), ilgili Bakanlıklar (Gençlik ve Spor Bakanlığı, Milli Eğitim Bakanlığı, Gümrük ve Ticaret Bakanlığı ), </a:t>
            </a:r>
            <a:r>
              <a:rPr lang="tr-TR" sz="1800" dirty="0" smtClean="0">
                <a:latin typeface="Tahoma" pitchFamily="34" charset="0"/>
                <a:ea typeface="Tahoma" pitchFamily="34" charset="0"/>
                <a:cs typeface="Tahoma" pitchFamily="34" charset="0"/>
              </a:rPr>
              <a:t>VDK Başkanlığı</a:t>
            </a:r>
            <a:r>
              <a:rPr lang="tr-TR" sz="1800" dirty="0">
                <a:latin typeface="Tahoma" pitchFamily="34" charset="0"/>
                <a:ea typeface="Tahoma" pitchFamily="34" charset="0"/>
                <a:cs typeface="Tahoma" pitchFamily="34" charset="0"/>
              </a:rPr>
              <a:t>, </a:t>
            </a:r>
            <a:r>
              <a:rPr lang="tr-TR" sz="1800" dirty="0" smtClean="0">
                <a:latin typeface="Tahoma" pitchFamily="34" charset="0"/>
                <a:ea typeface="Tahoma" pitchFamily="34" charset="0"/>
                <a:cs typeface="Tahoma" pitchFamily="34" charset="0"/>
              </a:rPr>
              <a:t>GİB merkez </a:t>
            </a:r>
            <a:r>
              <a:rPr lang="tr-TR" sz="1800" dirty="0">
                <a:latin typeface="Tahoma" pitchFamily="34" charset="0"/>
                <a:ea typeface="Tahoma" pitchFamily="34" charset="0"/>
                <a:cs typeface="Tahoma" pitchFamily="34" charset="0"/>
              </a:rPr>
              <a:t>ve taşra birimleri ile Gelir Politikaları Genel Müdürlüğünün </a:t>
            </a:r>
            <a:r>
              <a:rPr lang="tr-TR" sz="1800" dirty="0" smtClean="0">
                <a:latin typeface="Tahoma" pitchFamily="34" charset="0"/>
                <a:ea typeface="Tahoma" pitchFamily="34" charset="0"/>
                <a:cs typeface="Tahoma" pitchFamily="34" charset="0"/>
              </a:rPr>
              <a:t>üst düzey temsilcileri katıldı.</a:t>
            </a:r>
            <a:endParaRPr lang="tr-TR" sz="1800" dirty="0">
              <a:latin typeface="Tahoma" pitchFamily="34" charset="0"/>
              <a:ea typeface="Tahoma" pitchFamily="34" charset="0"/>
              <a:cs typeface="Tahoma" pitchFamily="34" charset="0"/>
            </a:endParaRPr>
          </a:p>
          <a:p>
            <a:pPr>
              <a:buClr>
                <a:srgbClr val="C00000"/>
              </a:buClr>
            </a:pPr>
            <a:r>
              <a:rPr lang="tr-TR" sz="1800" dirty="0" err="1" smtClean="0">
                <a:latin typeface="Tahoma" pitchFamily="34" charset="0"/>
                <a:ea typeface="Tahoma" pitchFamily="34" charset="0"/>
                <a:cs typeface="Tahoma" pitchFamily="34" charset="0"/>
              </a:rPr>
              <a:t>Çalıştayda</a:t>
            </a:r>
            <a:r>
              <a:rPr lang="tr-TR" sz="1800" dirty="0">
                <a:latin typeface="Tahoma" pitchFamily="34" charset="0"/>
                <a:ea typeface="Tahoma" pitchFamily="34" charset="0"/>
                <a:cs typeface="Tahoma" pitchFamily="34" charset="0"/>
              </a:rPr>
              <a:t>, toplumda vergi bilincini ve gönüllü uyumu etkileyen faktörler, bu alanda yapılmış olan ulusal ve uluslararası akademik çalışmalar ile mükelleflerimizin ve meslek mensuplarının problem ve gelişim alanlarına ilişkin çözüm önerileri değerlendirilerek gönüllü uyum stratejisi ve eylem planı </a:t>
            </a:r>
            <a:r>
              <a:rPr lang="tr-TR" sz="1800" dirty="0" smtClean="0">
                <a:latin typeface="Tahoma" pitchFamily="34" charset="0"/>
                <a:ea typeface="Tahoma" pitchFamily="34" charset="0"/>
                <a:cs typeface="Tahoma" pitchFamily="34" charset="0"/>
              </a:rPr>
              <a:t>oluşturuldu.</a:t>
            </a:r>
          </a:p>
          <a:p>
            <a:pPr>
              <a:buClr>
                <a:srgbClr val="C00000"/>
              </a:buClr>
            </a:pPr>
            <a:r>
              <a:rPr lang="tr-TR" sz="1800" b="1" dirty="0">
                <a:latin typeface="Tahoma" pitchFamily="34" charset="0"/>
                <a:ea typeface="Tahoma" pitchFamily="34" charset="0"/>
                <a:cs typeface="Tahoma" pitchFamily="34" charset="0"/>
              </a:rPr>
              <a:t>Vergiye gönüllü uyumu etkileyen faktörleri analiz ederek mükelleflerin uyum seviyelerini artırmaya yönelik çözümler geliştirilmesi amacıyla Vergi Bilincinin ve Gönüllü Uyumun Artırılması Eylem Planını hazırlayarak 2016 yılında uygulamaya geçirildi</a:t>
            </a:r>
            <a:r>
              <a:rPr lang="tr-TR" sz="1800" b="1" dirty="0" smtClean="0">
                <a:latin typeface="Tahoma" pitchFamily="34" charset="0"/>
                <a:ea typeface="Tahoma" pitchFamily="34" charset="0"/>
                <a:cs typeface="Tahoma" pitchFamily="34" charset="0"/>
              </a:rPr>
              <a:t>.</a:t>
            </a:r>
            <a:endParaRPr lang="tr-TR" sz="1800" b="1" dirty="0">
              <a:latin typeface="Tahoma" pitchFamily="34" charset="0"/>
              <a:ea typeface="Tahoma" pitchFamily="34" charset="0"/>
              <a:cs typeface="Tahoma" pitchFamily="34" charset="0"/>
            </a:endParaRPr>
          </a:p>
        </p:txBody>
      </p:sp>
      <p:sp>
        <p:nvSpPr>
          <p:cNvPr id="4" name="Dikdörtgen 3"/>
          <p:cNvSpPr/>
          <p:nvPr/>
        </p:nvSpPr>
        <p:spPr>
          <a:xfrm>
            <a:off x="1403648" y="674693"/>
            <a:ext cx="7776864" cy="954107"/>
          </a:xfrm>
          <a:prstGeom prst="rect">
            <a:avLst/>
          </a:prstGeom>
        </p:spPr>
        <p:txBody>
          <a:bodyPr wrap="square">
            <a:spAutoFit/>
          </a:bodyPr>
          <a:lstStyle/>
          <a:p>
            <a:pPr algn="ctr">
              <a:buClr>
                <a:srgbClr val="C00000"/>
              </a:buClr>
            </a:pPr>
            <a:r>
              <a:rPr lang="tr-TR" sz="2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a:t>
            </a:r>
            <a:r>
              <a:rPr lang="tr-TR" sz="20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BİLİNCİNİN </a:t>
            </a:r>
            <a:r>
              <a:rPr lang="tr-TR" sz="2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 GÖNÜLLÜ </a:t>
            </a:r>
            <a:r>
              <a:rPr lang="tr-TR" sz="20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UYUMUN ARTIRILMASI</a:t>
            </a:r>
          </a:p>
          <a:p>
            <a:pPr algn="ctr">
              <a:buClr>
                <a:srgbClr val="C00000"/>
              </a:buClr>
            </a:pPr>
            <a:r>
              <a:rPr lang="tr-TR" sz="36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EYLEM PLANI</a:t>
            </a:r>
            <a:endParaRPr lang="tr-TR" sz="36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38" y="54868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0498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700808"/>
            <a:ext cx="8640960" cy="5112568"/>
          </a:xfrm>
        </p:spPr>
        <p:txBody>
          <a:bodyPr>
            <a:noAutofit/>
          </a:bodyPr>
          <a:lstStyle/>
          <a:p>
            <a:pPr marL="0" lvl="0" indent="0">
              <a:buClr>
                <a:srgbClr val="C00000"/>
              </a:buClr>
              <a:buNone/>
            </a:pPr>
            <a:r>
              <a:rPr lang="tr-TR" sz="1600" b="1" dirty="0" smtClean="0">
                <a:latin typeface="Tahoma" pitchFamily="34" charset="0"/>
                <a:ea typeface="Tahoma" pitchFamily="34" charset="0"/>
                <a:cs typeface="Tahoma" pitchFamily="34" charset="0"/>
              </a:rPr>
              <a:t>Eylem </a:t>
            </a:r>
            <a:r>
              <a:rPr lang="tr-TR" sz="1600" b="1" dirty="0">
                <a:latin typeface="Tahoma" pitchFamily="34" charset="0"/>
                <a:ea typeface="Tahoma" pitchFamily="34" charset="0"/>
                <a:cs typeface="Tahoma" pitchFamily="34" charset="0"/>
              </a:rPr>
              <a:t>Planının Amacı ve Kapsamı</a:t>
            </a:r>
            <a:endParaRPr lang="tr-TR" sz="1600" dirty="0">
              <a:latin typeface="Tahoma" pitchFamily="34" charset="0"/>
              <a:ea typeface="Tahoma" pitchFamily="34" charset="0"/>
              <a:cs typeface="Tahoma" pitchFamily="34" charset="0"/>
            </a:endParaRPr>
          </a:p>
          <a:p>
            <a:pPr>
              <a:buClr>
                <a:srgbClr val="C00000"/>
              </a:buClr>
            </a:pPr>
            <a:r>
              <a:rPr lang="tr-TR" sz="1600" dirty="0" smtClean="0">
                <a:latin typeface="Tahoma" pitchFamily="34" charset="0"/>
                <a:ea typeface="Tahoma" pitchFamily="34" charset="0"/>
                <a:cs typeface="Tahoma" pitchFamily="34" charset="0"/>
              </a:rPr>
              <a:t>Kayıt </a:t>
            </a:r>
            <a:r>
              <a:rPr lang="tr-TR" sz="1600" dirty="0">
                <a:latin typeface="Tahoma" pitchFamily="34" charset="0"/>
                <a:ea typeface="Tahoma" pitchFamily="34" charset="0"/>
                <a:cs typeface="Tahoma" pitchFamily="34" charset="0"/>
              </a:rPr>
              <a:t>Dışı Ekonominin Azaltılması Programı Eylem Planı içerisinde yer alan 4 Numaralı Eylemi gerçekleştirmek üzere yapılan geniş katılımlı </a:t>
            </a:r>
            <a:r>
              <a:rPr lang="tr-TR" sz="1600" dirty="0" err="1">
                <a:latin typeface="Tahoma" pitchFamily="34" charset="0"/>
                <a:ea typeface="Tahoma" pitchFamily="34" charset="0"/>
                <a:cs typeface="Tahoma" pitchFamily="34" charset="0"/>
              </a:rPr>
              <a:t>çalıştay</a:t>
            </a:r>
            <a:r>
              <a:rPr lang="tr-TR" sz="1600" dirty="0">
                <a:latin typeface="Tahoma" pitchFamily="34" charset="0"/>
                <a:ea typeface="Tahoma" pitchFamily="34" charset="0"/>
                <a:cs typeface="Tahoma" pitchFamily="34" charset="0"/>
              </a:rPr>
              <a:t> sonrasında Başkanlığımızca yapılan değerlendirmeler sonucunda 8 tedbir başlığı altında 51 eylemden oluşan Vergi Bilincinin ve Gönüllü Uyumun Artırılması Eylem Planı hazırlanmış ve bu Eylem Planı Bakanlık Makamı Onayı ile 01/01/2016 tarihinden itibaren yürürlüğe girmiştir.</a:t>
            </a:r>
          </a:p>
          <a:p>
            <a:pPr>
              <a:buClr>
                <a:srgbClr val="C00000"/>
              </a:buClr>
            </a:pPr>
            <a:r>
              <a:rPr lang="tr-TR" sz="1600" b="1" dirty="0" smtClean="0">
                <a:latin typeface="Tahoma" pitchFamily="34" charset="0"/>
                <a:ea typeface="Tahoma" pitchFamily="34" charset="0"/>
                <a:cs typeface="Tahoma" pitchFamily="34" charset="0"/>
              </a:rPr>
              <a:t>Eylem </a:t>
            </a:r>
            <a:r>
              <a:rPr lang="tr-TR" sz="1600" b="1" dirty="0">
                <a:latin typeface="Tahoma" pitchFamily="34" charset="0"/>
                <a:ea typeface="Tahoma" pitchFamily="34" charset="0"/>
                <a:cs typeface="Tahoma" pitchFamily="34" charset="0"/>
              </a:rPr>
              <a:t>Planı ile kurumsal yapı, vergi algısı, vergi bilinci, yükümlülük </a:t>
            </a:r>
            <a:r>
              <a:rPr lang="tr-TR" sz="1600" b="1" dirty="0" smtClean="0">
                <a:latin typeface="Tahoma" pitchFamily="34" charset="0"/>
                <a:ea typeface="Tahoma" pitchFamily="34" charset="0"/>
                <a:cs typeface="Tahoma" pitchFamily="34" charset="0"/>
              </a:rPr>
              <a:t>süreçleri, paydaşlarla </a:t>
            </a:r>
            <a:r>
              <a:rPr lang="tr-TR" sz="1600" b="1" dirty="0">
                <a:latin typeface="Tahoma" pitchFamily="34" charset="0"/>
                <a:ea typeface="Tahoma" pitchFamily="34" charset="0"/>
                <a:cs typeface="Tahoma" pitchFamily="34" charset="0"/>
              </a:rPr>
              <a:t>işbirliği, mevzuat, toplumsal iletişim ve denetim alanlarında gerçekleştirilecek eylemlerle vergi bilinci ve gönüllü uyumun artırılmasını </a:t>
            </a:r>
            <a:r>
              <a:rPr lang="tr-TR" sz="1600" b="1" dirty="0" smtClean="0">
                <a:latin typeface="Tahoma" pitchFamily="34" charset="0"/>
                <a:ea typeface="Tahoma" pitchFamily="34" charset="0"/>
                <a:cs typeface="Tahoma" pitchFamily="34" charset="0"/>
              </a:rPr>
              <a:t>amaçlanmıştır.</a:t>
            </a:r>
            <a:endParaRPr lang="tr-TR" sz="1600" b="1" dirty="0">
              <a:latin typeface="Tahoma" pitchFamily="34" charset="0"/>
              <a:ea typeface="Tahoma" pitchFamily="34" charset="0"/>
              <a:cs typeface="Tahoma" pitchFamily="34" charset="0"/>
            </a:endParaRPr>
          </a:p>
          <a:p>
            <a:pPr lvl="0">
              <a:buClr>
                <a:srgbClr val="C00000"/>
              </a:buClr>
            </a:pPr>
            <a:endParaRPr lang="tr-TR" sz="1600" b="1" dirty="0" smtClean="0">
              <a:latin typeface="Tahoma" pitchFamily="34" charset="0"/>
              <a:ea typeface="Tahoma" pitchFamily="34" charset="0"/>
              <a:cs typeface="Tahoma" pitchFamily="34" charset="0"/>
            </a:endParaRPr>
          </a:p>
          <a:p>
            <a:pPr marL="0" lvl="0" indent="0">
              <a:buClr>
                <a:srgbClr val="C00000"/>
              </a:buClr>
              <a:buNone/>
            </a:pPr>
            <a:r>
              <a:rPr lang="tr-TR" sz="1600" b="1" dirty="0" smtClean="0">
                <a:latin typeface="Tahoma" pitchFamily="34" charset="0"/>
                <a:ea typeface="Tahoma" pitchFamily="34" charset="0"/>
                <a:cs typeface="Tahoma" pitchFamily="34" charset="0"/>
              </a:rPr>
              <a:t>Eylem Planının </a:t>
            </a:r>
            <a:r>
              <a:rPr lang="tr-TR" sz="1600" b="1" dirty="0">
                <a:latin typeface="Tahoma" pitchFamily="34" charset="0"/>
                <a:ea typeface="Tahoma" pitchFamily="34" charset="0"/>
                <a:cs typeface="Tahoma" pitchFamily="34" charset="0"/>
              </a:rPr>
              <a:t>Hedefi</a:t>
            </a:r>
            <a:endParaRPr lang="tr-TR" sz="1600" dirty="0">
              <a:latin typeface="Tahoma" pitchFamily="34" charset="0"/>
              <a:ea typeface="Tahoma" pitchFamily="34" charset="0"/>
              <a:cs typeface="Tahoma" pitchFamily="34" charset="0"/>
            </a:endParaRPr>
          </a:p>
          <a:p>
            <a:pPr lvl="0">
              <a:buClr>
                <a:srgbClr val="C00000"/>
              </a:buClr>
            </a:pPr>
            <a:r>
              <a:rPr lang="tr-TR" sz="1600" dirty="0" smtClean="0">
                <a:latin typeface="Tahoma" pitchFamily="34" charset="0"/>
                <a:ea typeface="Tahoma" pitchFamily="34" charset="0"/>
                <a:cs typeface="Tahoma" pitchFamily="34" charset="0"/>
              </a:rPr>
              <a:t>Mükelleflere </a:t>
            </a:r>
            <a:r>
              <a:rPr lang="tr-TR" sz="1600" dirty="0">
                <a:latin typeface="Tahoma" pitchFamily="34" charset="0"/>
                <a:ea typeface="Tahoma" pitchFamily="34" charset="0"/>
                <a:cs typeface="Tahoma" pitchFamily="34" charset="0"/>
              </a:rPr>
              <a:t>sunulan hizmet kalitesinin </a:t>
            </a:r>
            <a:r>
              <a:rPr lang="tr-TR" sz="1600" dirty="0" smtClean="0">
                <a:latin typeface="Tahoma" pitchFamily="34" charset="0"/>
                <a:ea typeface="Tahoma" pitchFamily="34" charset="0"/>
                <a:cs typeface="Tahoma" pitchFamily="34" charset="0"/>
              </a:rPr>
              <a:t>artırılması, </a:t>
            </a:r>
            <a:endParaRPr lang="tr-TR" sz="1600" dirty="0">
              <a:latin typeface="Tahoma" pitchFamily="34" charset="0"/>
              <a:ea typeface="Tahoma" pitchFamily="34" charset="0"/>
              <a:cs typeface="Tahoma" pitchFamily="34" charset="0"/>
            </a:endParaRPr>
          </a:p>
          <a:p>
            <a:pPr lvl="0">
              <a:buClr>
                <a:srgbClr val="C00000"/>
              </a:buClr>
            </a:pPr>
            <a:r>
              <a:rPr lang="tr-TR" sz="1600" dirty="0">
                <a:latin typeface="Tahoma" pitchFamily="34" charset="0"/>
                <a:ea typeface="Tahoma" pitchFamily="34" charset="0"/>
                <a:cs typeface="Tahoma" pitchFamily="34" charset="0"/>
              </a:rPr>
              <a:t>Başkanlığımızca sunulan hizmetlere ulaşımın </a:t>
            </a:r>
            <a:r>
              <a:rPr lang="tr-TR" sz="1600" dirty="0" smtClean="0">
                <a:latin typeface="Tahoma" pitchFamily="34" charset="0"/>
                <a:ea typeface="Tahoma" pitchFamily="34" charset="0"/>
                <a:cs typeface="Tahoma" pitchFamily="34" charset="0"/>
              </a:rPr>
              <a:t>kolaylaştırılması, </a:t>
            </a:r>
            <a:endParaRPr lang="tr-TR" sz="1600" dirty="0">
              <a:latin typeface="Tahoma" pitchFamily="34" charset="0"/>
              <a:ea typeface="Tahoma" pitchFamily="34" charset="0"/>
              <a:cs typeface="Tahoma" pitchFamily="34" charset="0"/>
            </a:endParaRPr>
          </a:p>
          <a:p>
            <a:pPr lvl="0">
              <a:buClr>
                <a:srgbClr val="C00000"/>
              </a:buClr>
            </a:pPr>
            <a:r>
              <a:rPr lang="tr-TR" sz="1600" dirty="0">
                <a:latin typeface="Tahoma" pitchFamily="34" charset="0"/>
                <a:ea typeface="Tahoma" pitchFamily="34" charset="0"/>
                <a:cs typeface="Tahoma" pitchFamily="34" charset="0"/>
              </a:rPr>
              <a:t>Toplumda vergi bilincinin ve farkındalığın </a:t>
            </a:r>
            <a:r>
              <a:rPr lang="tr-TR" sz="1600" dirty="0" smtClean="0">
                <a:latin typeface="Tahoma" pitchFamily="34" charset="0"/>
                <a:ea typeface="Tahoma" pitchFamily="34" charset="0"/>
                <a:cs typeface="Tahoma" pitchFamily="34" charset="0"/>
              </a:rPr>
              <a:t>artırılması,</a:t>
            </a:r>
            <a:endParaRPr lang="tr-TR" sz="1600" dirty="0">
              <a:latin typeface="Tahoma" pitchFamily="34" charset="0"/>
              <a:ea typeface="Tahoma" pitchFamily="34" charset="0"/>
              <a:cs typeface="Tahoma" pitchFamily="34" charset="0"/>
            </a:endParaRPr>
          </a:p>
          <a:p>
            <a:pPr lvl="0">
              <a:buClr>
                <a:srgbClr val="C00000"/>
              </a:buClr>
            </a:pPr>
            <a:r>
              <a:rPr lang="tr-TR" sz="1600" dirty="0">
                <a:latin typeface="Tahoma" pitchFamily="34" charset="0"/>
                <a:ea typeface="Tahoma" pitchFamily="34" charset="0"/>
                <a:cs typeface="Tahoma" pitchFamily="34" charset="0"/>
              </a:rPr>
              <a:t>Mükellefiyet ve vergi türü bazında bilgilendirme ve gönüllü uyum </a:t>
            </a:r>
            <a:r>
              <a:rPr lang="tr-TR" sz="1600" dirty="0" smtClean="0">
                <a:latin typeface="Tahoma" pitchFamily="34" charset="0"/>
                <a:ea typeface="Tahoma" pitchFamily="34" charset="0"/>
                <a:cs typeface="Tahoma" pitchFamily="34" charset="0"/>
              </a:rPr>
              <a:t>stratejilerin oluşturulması,</a:t>
            </a:r>
            <a:endParaRPr lang="tr-TR" sz="1600" dirty="0">
              <a:latin typeface="Tahoma" pitchFamily="34" charset="0"/>
              <a:ea typeface="Tahoma" pitchFamily="34" charset="0"/>
              <a:cs typeface="Tahoma" pitchFamily="34" charset="0"/>
            </a:endParaRPr>
          </a:p>
          <a:p>
            <a:pPr lvl="0">
              <a:buClr>
                <a:srgbClr val="C00000"/>
              </a:buClr>
            </a:pPr>
            <a:r>
              <a:rPr lang="tr-TR" sz="1600" dirty="0">
                <a:latin typeface="Tahoma" pitchFamily="34" charset="0"/>
                <a:ea typeface="Tahoma" pitchFamily="34" charset="0"/>
                <a:cs typeface="Tahoma" pitchFamily="34" charset="0"/>
              </a:rPr>
              <a:t>Bakanlığımız denetim mekanizmasının gönüllü uyumu artıracak </a:t>
            </a:r>
            <a:r>
              <a:rPr lang="tr-TR" sz="1600" dirty="0" smtClean="0">
                <a:latin typeface="Tahoma" pitchFamily="34" charset="0"/>
                <a:ea typeface="Tahoma" pitchFamily="34" charset="0"/>
                <a:cs typeface="Tahoma" pitchFamily="34" charset="0"/>
              </a:rPr>
              <a:t>şekilde geliştirilmesi,</a:t>
            </a:r>
            <a:endParaRPr lang="tr-TR" sz="1600" dirty="0">
              <a:latin typeface="Tahoma" pitchFamily="34" charset="0"/>
              <a:ea typeface="Tahoma" pitchFamily="34" charset="0"/>
              <a:cs typeface="Tahoma" pitchFamily="34" charset="0"/>
            </a:endParaRPr>
          </a:p>
        </p:txBody>
      </p:sp>
      <p:sp>
        <p:nvSpPr>
          <p:cNvPr id="4" name="Dikdörtgen 3"/>
          <p:cNvSpPr/>
          <p:nvPr/>
        </p:nvSpPr>
        <p:spPr>
          <a:xfrm>
            <a:off x="1115616" y="674693"/>
            <a:ext cx="8280920" cy="954107"/>
          </a:xfrm>
          <a:prstGeom prst="rect">
            <a:avLst/>
          </a:prstGeom>
        </p:spPr>
        <p:txBody>
          <a:bodyPr wrap="square">
            <a:spAutoFit/>
          </a:bodyPr>
          <a:lstStyle/>
          <a:p>
            <a:pPr algn="ctr">
              <a:buClr>
                <a:srgbClr val="C00000"/>
              </a:buClr>
            </a:pPr>
            <a:r>
              <a:rPr lang="tr-TR" sz="2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a:t>
            </a:r>
            <a:r>
              <a:rPr lang="tr-TR" sz="20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BİLİNCİNİN </a:t>
            </a:r>
            <a:r>
              <a:rPr lang="tr-TR" sz="2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 GÖNÜLLÜ </a:t>
            </a:r>
            <a:r>
              <a:rPr lang="tr-TR" sz="20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UYUMUN ARTIRILMASI</a:t>
            </a:r>
          </a:p>
          <a:p>
            <a:pPr algn="ctr">
              <a:buClr>
                <a:srgbClr val="C00000"/>
              </a:buClr>
            </a:pPr>
            <a:r>
              <a:rPr lang="tr-TR" sz="36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EYLEM PLANI</a:t>
            </a:r>
            <a:endParaRPr lang="tr-TR" sz="36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7454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91670">
              <a:srgbClr val="D8CDAC"/>
            </a:gs>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Dikdörtgen 3"/>
          <p:cNvSpPr/>
          <p:nvPr/>
        </p:nvSpPr>
        <p:spPr>
          <a:xfrm>
            <a:off x="467544" y="1538789"/>
            <a:ext cx="8280920" cy="954107"/>
          </a:xfrm>
          <a:prstGeom prst="rect">
            <a:avLst/>
          </a:prstGeom>
        </p:spPr>
        <p:txBody>
          <a:bodyPr wrap="square">
            <a:spAutoFit/>
          </a:bodyPr>
          <a:lstStyle/>
          <a:p>
            <a:pPr algn="ctr">
              <a:buClr>
                <a:srgbClr val="C00000"/>
              </a:buClr>
            </a:pPr>
            <a:r>
              <a:rPr lang="tr-TR" sz="2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a:t>
            </a:r>
            <a:r>
              <a:rPr lang="tr-TR" sz="20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BİLİNCİNİN </a:t>
            </a:r>
            <a:r>
              <a:rPr lang="tr-TR" sz="2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 GÖNÜLLÜ </a:t>
            </a:r>
            <a:r>
              <a:rPr lang="tr-TR" sz="20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UYUMUN ARTIRILMASI</a:t>
            </a:r>
          </a:p>
          <a:p>
            <a:pPr algn="ctr">
              <a:buClr>
                <a:srgbClr val="C00000"/>
              </a:buClr>
            </a:pPr>
            <a:r>
              <a:rPr lang="tr-TR" sz="36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EYLEM PLANI</a:t>
            </a:r>
            <a:endParaRPr lang="tr-TR" sz="36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 name="Tablo 6"/>
          <p:cNvGraphicFramePr>
            <a:graphicFrameLocks noGrp="1"/>
          </p:cNvGraphicFramePr>
          <p:nvPr>
            <p:extLst>
              <p:ext uri="{D42A27DB-BD31-4B8C-83A1-F6EECF244321}">
                <p14:modId xmlns:p14="http://schemas.microsoft.com/office/powerpoint/2010/main" val="4077041426"/>
              </p:ext>
            </p:extLst>
          </p:nvPr>
        </p:nvGraphicFramePr>
        <p:xfrm>
          <a:off x="594940" y="2780928"/>
          <a:ext cx="7937500" cy="2787015"/>
        </p:xfrm>
        <a:graphic>
          <a:graphicData uri="http://schemas.openxmlformats.org/drawingml/2006/table">
            <a:tbl>
              <a:tblPr/>
              <a:tblGrid>
                <a:gridCol w="381152"/>
                <a:gridCol w="7556348"/>
              </a:tblGrid>
              <a:tr h="238125">
                <a:tc gridSpan="2">
                  <a:txBody>
                    <a:bodyPr/>
                    <a:lstStyle/>
                    <a:p>
                      <a:pPr algn="ctr" fontAlgn="ctr"/>
                      <a:r>
                        <a:rPr lang="tr-TR" sz="1600" b="1" i="0" u="none" strike="noStrike" dirty="0">
                          <a:solidFill>
                            <a:srgbClr val="000000"/>
                          </a:solidFill>
                          <a:effectLst/>
                          <a:latin typeface="Tahoma"/>
                        </a:rPr>
                        <a:t>Vergi Bilincinin ve Gönüllü Uyumun Artırılması Eylem Planı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F8F"/>
                    </a:solidFill>
                  </a:tcPr>
                </a:tc>
                <a:tc hMerge="1">
                  <a:txBody>
                    <a:bodyPr/>
                    <a:lstStyle/>
                    <a:p>
                      <a:endParaRPr lang="tr-TR"/>
                    </a:p>
                  </a:txBody>
                  <a:tcPr/>
                </a:tc>
              </a:tr>
              <a:tr h="238125">
                <a:tc gridSpan="2">
                  <a:txBody>
                    <a:bodyPr/>
                    <a:lstStyle/>
                    <a:p>
                      <a:pPr algn="ctr" fontAlgn="ctr"/>
                      <a:r>
                        <a:rPr lang="tr-TR" sz="1600" b="1" i="0" u="none" strike="noStrike">
                          <a:solidFill>
                            <a:srgbClr val="000000"/>
                          </a:solidFill>
                          <a:effectLst/>
                          <a:latin typeface="Tahoma"/>
                        </a:rPr>
                        <a:t>2016-2018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r>
              <a:tr h="238125">
                <a:tc gridSpan="2">
                  <a:txBody>
                    <a:bodyPr/>
                    <a:lstStyle/>
                    <a:p>
                      <a:pPr algn="ctr" fontAlgn="ctr"/>
                      <a:r>
                        <a:rPr lang="tr-TR" sz="1600" b="1" i="0" u="none" strike="noStrike">
                          <a:solidFill>
                            <a:srgbClr val="000000"/>
                          </a:solidFill>
                          <a:effectLst/>
                          <a:latin typeface="Tahoma"/>
                        </a:rPr>
                        <a:t>8 Tedbir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tr-TR"/>
                    </a:p>
                  </a:txBody>
                  <a:tcPr/>
                </a:tc>
              </a:tr>
              <a:tr h="238125">
                <a:tc>
                  <a:txBody>
                    <a:bodyPr/>
                    <a:lstStyle/>
                    <a:p>
                      <a:pPr algn="ctr" fontAlgn="ctr"/>
                      <a:r>
                        <a:rPr lang="tr-TR" sz="1600" b="0" i="0" u="none" strike="noStrike">
                          <a:solidFill>
                            <a:srgbClr val="000000"/>
                          </a:solidFill>
                          <a:effectLst/>
                          <a:latin typeface="Tahoma"/>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tr-TR" sz="1600" b="0" i="0" u="none" strike="noStrike">
                          <a:solidFill>
                            <a:srgbClr val="000000"/>
                          </a:solidFill>
                          <a:effectLst/>
                          <a:latin typeface="Tahoma"/>
                        </a:rPr>
                        <a:t>Kurumsal Yapının Gönüllü Uyumu Destekleyecek Şekilde Geliştirilmesi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38125">
                <a:tc>
                  <a:txBody>
                    <a:bodyPr/>
                    <a:lstStyle/>
                    <a:p>
                      <a:pPr algn="ctr" fontAlgn="ctr"/>
                      <a:r>
                        <a:rPr lang="tr-TR" sz="1600" b="0" i="0" u="none" strike="noStrike">
                          <a:solidFill>
                            <a:srgbClr val="000000"/>
                          </a:solidFill>
                          <a:effectLst/>
                          <a:latin typeface="Tahoma"/>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tr-TR" sz="1600" b="0" i="0" u="none" strike="noStrike">
                          <a:solidFill>
                            <a:srgbClr val="000000"/>
                          </a:solidFill>
                          <a:effectLst/>
                          <a:latin typeface="Tahoma"/>
                        </a:rPr>
                        <a:t>Vergi Bilinci ve Gönüllü Uyum Stratejisinin Belirlenmesi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38125">
                <a:tc>
                  <a:txBody>
                    <a:bodyPr/>
                    <a:lstStyle/>
                    <a:p>
                      <a:pPr algn="ctr" fontAlgn="ctr"/>
                      <a:r>
                        <a:rPr lang="tr-TR" sz="1600" b="0" i="0" u="none" strike="noStrike">
                          <a:solidFill>
                            <a:srgbClr val="000000"/>
                          </a:solidFill>
                          <a:effectLst/>
                          <a:latin typeface="Tahoma"/>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tr-TR" sz="1600" b="0" i="0" u="none" strike="noStrike">
                          <a:solidFill>
                            <a:srgbClr val="000000"/>
                          </a:solidFill>
                          <a:effectLst/>
                          <a:latin typeface="Tahoma"/>
                        </a:rPr>
                        <a:t>Yükümlülük Süreçlerinin Kolaylaştırılması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38125">
                <a:tc>
                  <a:txBody>
                    <a:bodyPr/>
                    <a:lstStyle/>
                    <a:p>
                      <a:pPr algn="ctr" fontAlgn="ctr"/>
                      <a:r>
                        <a:rPr lang="tr-TR" sz="1600" b="0" i="0" u="none" strike="noStrike">
                          <a:solidFill>
                            <a:srgbClr val="000000"/>
                          </a:solidFill>
                          <a:effectLst/>
                          <a:latin typeface="Tahoma"/>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tr-TR" sz="1600" b="0" i="0" u="none" strike="noStrike">
                          <a:solidFill>
                            <a:srgbClr val="000000"/>
                          </a:solidFill>
                          <a:effectLst/>
                          <a:latin typeface="Tahoma"/>
                        </a:rPr>
                        <a:t>Vergi Algısının Geliştirilmesi Çalışmalarının Yapılması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38125">
                <a:tc>
                  <a:txBody>
                    <a:bodyPr/>
                    <a:lstStyle/>
                    <a:p>
                      <a:pPr algn="ctr" fontAlgn="ctr"/>
                      <a:r>
                        <a:rPr lang="tr-TR" sz="1600" b="0" i="0" u="none" strike="noStrike">
                          <a:solidFill>
                            <a:srgbClr val="000000"/>
                          </a:solidFill>
                          <a:effectLst/>
                          <a:latin typeface="Tahoma"/>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tr-TR" sz="1600" b="0" i="0" u="none" strike="noStrike">
                          <a:solidFill>
                            <a:srgbClr val="000000"/>
                          </a:solidFill>
                          <a:effectLst/>
                          <a:latin typeface="Tahoma"/>
                        </a:rPr>
                        <a:t>Vergiyle İlgili Paydaşlarla İşbirliğinin ve İletişimin Artırılması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38125">
                <a:tc>
                  <a:txBody>
                    <a:bodyPr/>
                    <a:lstStyle/>
                    <a:p>
                      <a:pPr algn="ctr" fontAlgn="ctr"/>
                      <a:r>
                        <a:rPr lang="tr-TR" sz="1600" b="0" i="0" u="none" strike="noStrike">
                          <a:solidFill>
                            <a:srgbClr val="000000"/>
                          </a:solidFill>
                          <a:effectLst/>
                          <a:latin typeface="Tahoma"/>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tr-TR" sz="1600" b="0" i="0" u="none" strike="noStrike">
                          <a:solidFill>
                            <a:srgbClr val="000000"/>
                          </a:solidFill>
                          <a:effectLst/>
                          <a:latin typeface="Tahoma"/>
                        </a:rPr>
                        <a:t>Mevzuatta Gönüllü Uyumu Destekleyici Çalışmaların Yapılması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38125">
                <a:tc>
                  <a:txBody>
                    <a:bodyPr/>
                    <a:lstStyle/>
                    <a:p>
                      <a:pPr algn="ctr" fontAlgn="ctr"/>
                      <a:r>
                        <a:rPr lang="tr-TR" sz="1600" b="0" i="0" u="none" strike="noStrike">
                          <a:solidFill>
                            <a:srgbClr val="000000"/>
                          </a:solidFill>
                          <a:effectLst/>
                          <a:latin typeface="Tahoma"/>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tr-TR" sz="1600" b="0" i="0" u="none" strike="noStrike">
                          <a:solidFill>
                            <a:srgbClr val="000000"/>
                          </a:solidFill>
                          <a:effectLst/>
                          <a:latin typeface="Tahoma"/>
                        </a:rPr>
                        <a:t>İletişim Araçlarının Gönüllü Uyumun Artırılmasında Etkin Olarak Kullanılması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38125">
                <a:tc>
                  <a:txBody>
                    <a:bodyPr/>
                    <a:lstStyle/>
                    <a:p>
                      <a:pPr algn="ctr" fontAlgn="ctr"/>
                      <a:r>
                        <a:rPr lang="tr-TR" sz="1600" b="0" i="0" u="none" strike="noStrike">
                          <a:solidFill>
                            <a:srgbClr val="000000"/>
                          </a:solidFill>
                          <a:effectLst/>
                          <a:latin typeface="Tahoma"/>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tr-TR" sz="1600" b="0" i="0" u="none" strike="noStrike" dirty="0">
                          <a:solidFill>
                            <a:srgbClr val="000000"/>
                          </a:solidFill>
                          <a:effectLst/>
                          <a:latin typeface="Tahoma"/>
                        </a:rPr>
                        <a:t>Denetim Mekanizmasının Gönüllü Uyumu Artıracak Şekilde Geliştirilmesi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val="1256194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0" y="2708920"/>
            <a:ext cx="9144000" cy="4149080"/>
          </a:xfrm>
          <a:gradFill>
            <a:gsLst>
              <a:gs pos="0">
                <a:srgbClr val="FFEFD1"/>
              </a:gs>
              <a:gs pos="64999">
                <a:srgbClr val="F0EBD5"/>
              </a:gs>
              <a:gs pos="100000">
                <a:srgbClr val="D1C39F"/>
              </a:gs>
            </a:gsLst>
            <a:lin ang="5400000" scaled="0"/>
          </a:gradFill>
        </p:spPr>
        <p:txBody>
          <a:bodyPr>
            <a:noAutofit/>
          </a:bodyPr>
          <a:lstStyle/>
          <a:p>
            <a:pPr marL="725488" indent="-284163" algn="l">
              <a:spcBef>
                <a:spcPts val="600"/>
              </a:spcBef>
              <a:spcAft>
                <a:spcPts val="600"/>
              </a:spcAft>
              <a:buClr>
                <a:srgbClr val="C00000"/>
              </a:buClr>
              <a:buSzPct val="100000"/>
              <a:defRPr/>
            </a:pPr>
            <a:r>
              <a:rPr lang="tr-TR" sz="2000"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smtClean="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   </a:t>
            </a:r>
            <a:r>
              <a:rPr lang="tr-TR" sz="2200"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İŞLETMELERDE;</a:t>
            </a:r>
          </a:p>
          <a:p>
            <a:pPr marL="725488" indent="-284163" algn="l">
              <a:spcBef>
                <a:spcPts val="600"/>
              </a:spcBef>
              <a:spcAft>
                <a:spcPts val="600"/>
              </a:spcAft>
              <a:buClr>
                <a:srgbClr val="C00000"/>
              </a:buClr>
              <a:buSzPct val="100000"/>
              <a:buFont typeface="Wingdings" panose="05000000000000000000" pitchFamily="2" charset="2"/>
              <a:buChar char="v"/>
              <a:tabLst>
                <a:tab pos="725488" algn="l"/>
              </a:tabLst>
              <a:defRPr/>
            </a:pPr>
            <a:r>
              <a:rPr lang="tr-TR" sz="2000"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Faaliyetlerin ve işlemlerin sağlıklı ve güvenilir bir şekilde işleyişini sağlamak,</a:t>
            </a:r>
          </a:p>
          <a:p>
            <a:pPr marL="725488" indent="-284163" algn="l">
              <a:spcBef>
                <a:spcPts val="600"/>
              </a:spcBef>
              <a:spcAft>
                <a:spcPts val="600"/>
              </a:spcAft>
              <a:buClr>
                <a:srgbClr val="C00000"/>
              </a:buClr>
              <a:buSzPct val="100000"/>
              <a:buFont typeface="Wingdings" panose="05000000000000000000" pitchFamily="2" charset="2"/>
              <a:buChar char="v"/>
              <a:tabLst>
                <a:tab pos="725488" algn="l"/>
              </a:tabLst>
              <a:defRPr/>
            </a:pPr>
            <a:r>
              <a:rPr lang="tr-TR" sz="2000"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Faaliyet sonuçlarını ilgili mevzuat çerçevesinde denetlemeye </a:t>
            </a:r>
            <a:r>
              <a:rPr lang="tr-TR" sz="2000" b="1" dirty="0" smtClean="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    ve </a:t>
            </a:r>
            <a:r>
              <a:rPr lang="tr-TR" sz="2000"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değerlendirmeye tabi tutmak</a:t>
            </a:r>
            <a:r>
              <a:rPr lang="tr-TR" sz="2000" b="1" dirty="0" smtClean="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a:t>
            </a:r>
          </a:p>
          <a:p>
            <a:pPr marL="725488" indent="-284163" algn="l">
              <a:spcBef>
                <a:spcPts val="600"/>
              </a:spcBef>
              <a:spcAft>
                <a:spcPts val="600"/>
              </a:spcAft>
              <a:buClr>
                <a:srgbClr val="C00000"/>
              </a:buClr>
              <a:buSzPct val="100000"/>
              <a:buFont typeface="Wingdings" panose="05000000000000000000" pitchFamily="2" charset="2"/>
              <a:buChar char="v"/>
              <a:tabLst>
                <a:tab pos="725488" algn="l"/>
              </a:tabLst>
              <a:defRPr/>
            </a:pPr>
            <a:r>
              <a:rPr lang="tr-TR" sz="2000" b="1" kern="0"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Gerçek durumu ilgililerin ve resmi mercilerin istifadesine </a:t>
            </a:r>
            <a:r>
              <a:rPr lang="tr-TR" sz="2000" b="1" kern="0" dirty="0" smtClean="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   tarafsız </a:t>
            </a:r>
            <a:r>
              <a:rPr lang="tr-TR" sz="2000" b="1" kern="0"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bir şekilde sunmak,</a:t>
            </a:r>
          </a:p>
          <a:p>
            <a:pPr marL="725488" indent="-284163" algn="l">
              <a:spcBef>
                <a:spcPts val="600"/>
              </a:spcBef>
              <a:spcAft>
                <a:spcPts val="600"/>
              </a:spcAft>
              <a:buClr>
                <a:srgbClr val="C00000"/>
              </a:buClr>
              <a:buSzPct val="100000"/>
              <a:buFont typeface="Wingdings" panose="05000000000000000000" pitchFamily="2" charset="2"/>
              <a:buChar char="v"/>
              <a:tabLst>
                <a:tab pos="725488" algn="l"/>
              </a:tabLst>
              <a:defRPr/>
            </a:pPr>
            <a:r>
              <a:rPr lang="tr-TR" sz="2000" b="1" kern="0"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Yüksek mesleki standartları gerçekleştirmek,</a:t>
            </a:r>
          </a:p>
          <a:p>
            <a:pPr marL="725488" indent="-284163" algn="l">
              <a:spcBef>
                <a:spcPts val="600"/>
              </a:spcBef>
              <a:spcAft>
                <a:spcPts val="600"/>
              </a:spcAft>
              <a:buClr>
                <a:srgbClr val="C00000"/>
              </a:buClr>
              <a:buSzPct val="100000"/>
              <a:buFont typeface="Wingdings" panose="05000000000000000000" pitchFamily="2" charset="2"/>
              <a:buChar char="v"/>
              <a:tabLst>
                <a:tab pos="725488" algn="l"/>
              </a:tabLst>
              <a:defRPr/>
            </a:pPr>
            <a:endParaRPr lang="tr-TR" sz="2000"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txBox="1">
            <a:spLocks noRot="1" noChangeArrowheads="1"/>
          </p:cNvSpPr>
          <p:nvPr/>
        </p:nvSpPr>
        <p:spPr bwMode="auto">
          <a:xfrm>
            <a:off x="1330945" y="908720"/>
            <a:ext cx="7777559"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3568 SAYILI</a:t>
            </a:r>
          </a:p>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SERBEST MUHASEBECİ MALİ MÜŞAVİRLİK</a:t>
            </a:r>
          </a:p>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VE</a:t>
            </a:r>
          </a:p>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YEMİNLİ MALİ MÜŞAVİRLİK KANUNU’NUN</a:t>
            </a:r>
          </a:p>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AMACI</a:t>
            </a: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30" y="126876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00393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0" y="2492896"/>
            <a:ext cx="9144000" cy="2663825"/>
          </a:xfrm>
          <a:solidFill>
            <a:schemeClr val="accent5">
              <a:lumMod val="20000"/>
              <a:lumOff val="80000"/>
            </a:schemeClr>
          </a:solidFill>
        </p:spPr>
        <p:txBody>
          <a:bodyPr/>
          <a:lstStyle/>
          <a:p>
            <a:pPr marL="725488" indent="-363538" algn="l">
              <a:spcBef>
                <a:spcPts val="600"/>
              </a:spcBef>
              <a:spcAft>
                <a:spcPts val="600"/>
              </a:spcAft>
              <a:buClr>
                <a:srgbClr val="C00000"/>
              </a:buClr>
              <a:buSzPct val="75000"/>
              <a:buFont typeface="Wingdings" panose="05000000000000000000" pitchFamily="2" charset="2"/>
              <a:buChar char="v"/>
              <a:defRPr/>
            </a:pPr>
            <a:endParaRPr lang="tr-TR" sz="2000" b="1" dirty="0" smtClean="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marL="725488" indent="-363538" algn="l">
              <a:spcBef>
                <a:spcPts val="600"/>
              </a:spcBef>
              <a:spcAft>
                <a:spcPts val="600"/>
              </a:spcAft>
              <a:buClr>
                <a:srgbClr val="C00000"/>
              </a:buClr>
              <a:buSzPct val="100000"/>
              <a:buFont typeface="Wingdings" panose="05000000000000000000" pitchFamily="2" charset="2"/>
              <a:buChar char="v"/>
              <a:defRPr/>
            </a:pPr>
            <a:r>
              <a:rPr lang="tr-TR" sz="2000"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Maliye Bakanlığı’nın vergi denetimindeki yükünü hafifletmek,</a:t>
            </a:r>
          </a:p>
          <a:p>
            <a:pPr marL="725488" indent="-363538" algn="l">
              <a:spcBef>
                <a:spcPts val="600"/>
              </a:spcBef>
              <a:spcAft>
                <a:spcPts val="600"/>
              </a:spcAft>
              <a:buClr>
                <a:srgbClr val="C00000"/>
              </a:buClr>
              <a:buSzPct val="100000"/>
              <a:buFont typeface="Wingdings" panose="05000000000000000000" pitchFamily="2" charset="2"/>
              <a:buChar char="v"/>
              <a:defRPr/>
            </a:pPr>
            <a:r>
              <a:rPr lang="tr-TR" sz="2000"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Vergicilik ve işletmecilik sahasında güven ve ahlak unsurunun gelişmesini temin edebilmek,</a:t>
            </a:r>
          </a:p>
          <a:p>
            <a:pPr marL="725488" indent="-363538" algn="l">
              <a:spcBef>
                <a:spcPts val="600"/>
              </a:spcBef>
              <a:spcAft>
                <a:spcPts val="600"/>
              </a:spcAft>
              <a:buClr>
                <a:srgbClr val="C00000"/>
              </a:buClr>
              <a:buSzPct val="100000"/>
              <a:buFont typeface="Wingdings" panose="05000000000000000000" pitchFamily="2" charset="2"/>
              <a:buChar char="v"/>
              <a:defRPr/>
            </a:pPr>
            <a:r>
              <a:rPr lang="tr-TR" sz="2000"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Vergi kanunlarının uygulanmasından doğacak </a:t>
            </a:r>
            <a:r>
              <a:rPr lang="tr-TR" sz="2000" b="1" dirty="0" smtClean="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uyuşmazlıkları    </a:t>
            </a:r>
            <a:r>
              <a:rPr lang="tr-TR" sz="2000"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 az düzeye indirebilmek,</a:t>
            </a:r>
          </a:p>
          <a:p>
            <a:pPr marL="725488" indent="-363538" algn="l">
              <a:spcBef>
                <a:spcPts val="600"/>
              </a:spcBef>
              <a:spcAft>
                <a:spcPts val="600"/>
              </a:spcAft>
              <a:buClr>
                <a:srgbClr val="C00000"/>
              </a:buClr>
              <a:buSzPct val="75000"/>
              <a:buFont typeface="Wingdings" panose="05000000000000000000" pitchFamily="2" charset="2"/>
              <a:buChar char="v"/>
              <a:defRPr/>
            </a:pPr>
            <a:endParaRPr lang="tr-TR" sz="2000" b="1" dirty="0" smtClean="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http://talhaoz.com/wp-content/uploads/2015/03/tbmm-b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231" y="5157192"/>
            <a:ext cx="2628913" cy="14654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370262"/>
            <a:ext cx="1375839" cy="1083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370039"/>
            <a:ext cx="1080120" cy="108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
        <p:nvSpPr>
          <p:cNvPr id="9" name="Rectangle 2"/>
          <p:cNvSpPr txBox="1">
            <a:spLocks noRot="1" noChangeArrowheads="1"/>
          </p:cNvSpPr>
          <p:nvPr/>
        </p:nvSpPr>
        <p:spPr bwMode="auto">
          <a:xfrm>
            <a:off x="1331640" y="692696"/>
            <a:ext cx="7777559"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3568 SAYILI</a:t>
            </a:r>
          </a:p>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SERBEST MUHASEBECİ MALİ MÜŞAVİRLİK</a:t>
            </a:r>
          </a:p>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VE</a:t>
            </a:r>
          </a:p>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YEMİNLİ MALİ MÜŞAVİRLİK KANUNU’NUN</a:t>
            </a:r>
          </a:p>
          <a:p>
            <a:pPr algn="ctr" eaLnBrk="1" fontAlgn="base" hangingPunct="1">
              <a:spcBef>
                <a:spcPct val="0"/>
              </a:spcBef>
              <a:spcAft>
                <a:spcPct val="0"/>
              </a:spcAft>
              <a:buClrTx/>
              <a:buSzTx/>
              <a:buFontTx/>
              <a:buNone/>
              <a:defRPr/>
            </a:pPr>
            <a:r>
              <a:rPr lang="tr-TR" altLang="tr-TR" sz="2400" b="1" dirty="0" smtClean="0">
                <a:solidFill>
                  <a:srgbClr val="C00000"/>
                </a:solidFill>
                <a:effectLst>
                  <a:outerShdw blurRad="38100" dist="38100" dir="2700000" algn="tl">
                    <a:srgbClr val="000000"/>
                  </a:outerShdw>
                </a:effectLst>
                <a:latin typeface="Tahoma" pitchFamily="34" charset="0"/>
                <a:cs typeface="Tahoma" pitchFamily="34" charset="0"/>
              </a:rPr>
              <a:t>GEREKÇESİ</a:t>
            </a:r>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38" y="1052736"/>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4799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251520" y="2133872"/>
            <a:ext cx="8569325" cy="4535488"/>
          </a:xfrm>
        </p:spPr>
        <p:txBody>
          <a:bodyPr>
            <a:normAutofit/>
          </a:bodyPr>
          <a:lstStyle/>
          <a:p>
            <a:pPr algn="ctr">
              <a:defRPr/>
            </a:pP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13 </a:t>
            </a:r>
            <a:r>
              <a:rPr lang="tr-TR" sz="18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Haziran 1989 tarihli Resmi Gazete'de </a:t>
            </a: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yayımlanan,</a:t>
            </a:r>
          </a:p>
          <a:p>
            <a:pPr algn="ctr">
              <a:defRPr/>
            </a:pP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3568 </a:t>
            </a:r>
            <a:r>
              <a:rPr lang="tr-TR" sz="18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sayılı Serbest Muhasebeci Mali Müşavirlik </a:t>
            </a: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ve Yeminli </a:t>
            </a:r>
            <a:r>
              <a:rPr lang="tr-TR" sz="18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Mali Müşavirlik </a:t>
            </a: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Kanunuyla;</a:t>
            </a:r>
          </a:p>
          <a:p>
            <a:pPr algn="ctr">
              <a:defRPr/>
            </a:pPr>
            <a:endPar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ts val="3000"/>
              </a:spcBef>
              <a:spcAft>
                <a:spcPts val="1200"/>
              </a:spcAft>
              <a:defRPr/>
            </a:pPr>
            <a:endPar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ts val="3000"/>
              </a:spcBef>
              <a:spcAft>
                <a:spcPts val="1200"/>
              </a:spcAft>
              <a:defRPr/>
            </a:pPr>
            <a:endPar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ts val="3000"/>
              </a:spcBef>
              <a:spcAft>
                <a:spcPts val="1200"/>
              </a:spcAft>
              <a:defRPr/>
            </a:pP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Faaliyetleri </a:t>
            </a:r>
            <a:r>
              <a:rPr lang="tr-TR" sz="18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bir meslek olarak </a:t>
            </a: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tanımlanmıştır.</a:t>
            </a:r>
          </a:p>
          <a:p>
            <a:pPr algn="ctr">
              <a:defRPr/>
            </a:pP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Bu </a:t>
            </a:r>
            <a:r>
              <a:rPr lang="tr-TR" sz="18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alanlarda profesyonel anlamda hizmet sunan kişilerin niteliklerinin belirlenerek mesleğin yasal bir zemine oturtulması sağlanmıştır</a:t>
            </a:r>
            <a:r>
              <a:rPr lang="tr-TR" sz="1800" b="1" dirty="0" smtClean="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a:t>
            </a:r>
            <a:endParaRPr lang="tr-TR" sz="18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txBox="1">
            <a:spLocks noRot="1" noChangeArrowheads="1"/>
          </p:cNvSpPr>
          <p:nvPr/>
        </p:nvSpPr>
        <p:spPr bwMode="auto">
          <a:xfrm>
            <a:off x="899592" y="836712"/>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fontAlgn="auto" hangingPunct="1">
              <a:spcAft>
                <a:spcPts val="0"/>
              </a:spcAft>
              <a:defRPr/>
            </a:pPr>
            <a:r>
              <a:rPr lang="tr-TR" sz="2800" b="1" kern="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3568 SAYILI KANUN KAPSAMINDA</a:t>
            </a:r>
          </a:p>
          <a:p>
            <a:pPr eaLnBrk="1" fontAlgn="auto" hangingPunct="1">
              <a:spcAft>
                <a:spcPts val="0"/>
              </a:spcAft>
              <a:defRPr/>
            </a:pPr>
            <a:r>
              <a:rPr lang="tr-TR" sz="2800" b="1" kern="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MESLEK MENSUPLUĞU</a:t>
            </a:r>
          </a:p>
        </p:txBody>
      </p:sp>
      <p:sp>
        <p:nvSpPr>
          <p:cNvPr id="2" name="Yuvarlatılmış Dikdörtgen 1"/>
          <p:cNvSpPr/>
          <p:nvPr/>
        </p:nvSpPr>
        <p:spPr>
          <a:xfrm>
            <a:off x="1043633" y="3284339"/>
            <a:ext cx="2808287" cy="720725"/>
          </a:xfrm>
          <a:prstGeom prst="roundRect">
            <a:avLst/>
          </a:prstGeom>
          <a:solidFill>
            <a:srgbClr val="FAFBBF"/>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28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MUHASEBE</a:t>
            </a:r>
          </a:p>
        </p:txBody>
      </p:sp>
      <p:sp>
        <p:nvSpPr>
          <p:cNvPr id="6" name="Yuvarlatılmış Dikdörtgen 5"/>
          <p:cNvSpPr/>
          <p:nvPr/>
        </p:nvSpPr>
        <p:spPr>
          <a:xfrm>
            <a:off x="5292104" y="3284339"/>
            <a:ext cx="2808288" cy="720725"/>
          </a:xfrm>
          <a:prstGeom prst="roundRect">
            <a:avLst/>
          </a:prstGeom>
          <a:solidFill>
            <a:srgbClr val="FAFBBF"/>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28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DENETİM</a:t>
            </a:r>
          </a:p>
        </p:txBody>
      </p:sp>
      <p:sp>
        <p:nvSpPr>
          <p:cNvPr id="8" name="Yuvarlatılmış Dikdörtgen 7"/>
          <p:cNvSpPr/>
          <p:nvPr/>
        </p:nvSpPr>
        <p:spPr>
          <a:xfrm>
            <a:off x="3131840" y="4364459"/>
            <a:ext cx="2808288" cy="720725"/>
          </a:xfrm>
          <a:prstGeom prst="roundRect">
            <a:avLst/>
          </a:prstGeom>
          <a:solidFill>
            <a:srgbClr val="FAFBBF"/>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28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TASDİK</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23095"/>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2601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95288" y="1053083"/>
            <a:ext cx="8424862" cy="1079773"/>
          </a:xfrm>
        </p:spPr>
        <p:txBody>
          <a:bodyPr>
            <a:normAutofit/>
          </a:bodyPr>
          <a:lstStyle/>
          <a:p>
            <a:pPr>
              <a:spcBef>
                <a:spcPct val="0"/>
              </a:spcBef>
              <a:defRPr/>
            </a:pPr>
            <a:endParaRPr lang="tr-TR"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defRPr/>
            </a:pPr>
            <a:endPar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Gerçek </a:t>
            </a:r>
            <a:r>
              <a:rPr lang="tr-TR"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 tüzelkişilere ait teşebbüs ve </a:t>
            </a: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işletmelerin,</a:t>
            </a:r>
            <a:endParaRPr lang="tr-TR" sz="20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Başlık 1"/>
          <p:cNvSpPr>
            <a:spLocks noGrp="1"/>
          </p:cNvSpPr>
          <p:nvPr>
            <p:ph type="ctrTitle" sz="quarter"/>
          </p:nvPr>
        </p:nvSpPr>
        <p:spPr>
          <a:xfrm>
            <a:off x="1835696" y="765646"/>
            <a:ext cx="4752528" cy="719138"/>
          </a:xfrm>
        </p:spPr>
        <p:txBody>
          <a:bodyPr>
            <a:normAutofit fontScale="90000"/>
          </a:bodyPr>
          <a:lstStyle/>
          <a:p>
            <a:pPr algn="ctr">
              <a:defRPr/>
            </a:pPr>
            <a:r>
              <a:rPr lang="tr-TR" altLang="tr-TR" sz="2800" b="1" dirty="0" smtClean="0">
                <a:solidFill>
                  <a:srgbClr val="C00000"/>
                </a:solidFill>
                <a:latin typeface="Tahoma" pitchFamily="34" charset="0"/>
                <a:cs typeface="Tahoma" pitchFamily="34" charset="0"/>
              </a:rPr>
              <a:t>YEMİNLİ MALİ MÜŞAVİRLİK </a:t>
            </a:r>
            <a:br>
              <a:rPr lang="tr-TR" altLang="tr-TR" sz="2800" b="1" dirty="0" smtClean="0">
                <a:solidFill>
                  <a:srgbClr val="C00000"/>
                </a:solidFill>
                <a:latin typeface="Tahoma" pitchFamily="34" charset="0"/>
                <a:cs typeface="Tahoma" pitchFamily="34" charset="0"/>
              </a:rPr>
            </a:br>
            <a:r>
              <a:rPr lang="tr-TR" altLang="tr-TR" sz="2800" b="1" dirty="0" smtClean="0">
                <a:solidFill>
                  <a:srgbClr val="C00000"/>
                </a:solidFill>
                <a:latin typeface="Tahoma" pitchFamily="34" charset="0"/>
                <a:cs typeface="Tahoma" pitchFamily="34" charset="0"/>
              </a:rPr>
              <a:t>MESLEĞİNİN KONUSU</a:t>
            </a:r>
          </a:p>
        </p:txBody>
      </p:sp>
      <p:sp>
        <p:nvSpPr>
          <p:cNvPr id="9" name="Yuvarlatılmış Dikdörtgen 8"/>
          <p:cNvSpPr/>
          <p:nvPr/>
        </p:nvSpPr>
        <p:spPr>
          <a:xfrm>
            <a:off x="971550" y="2276524"/>
            <a:ext cx="7200900" cy="2160588"/>
          </a:xfrm>
          <a:prstGeom prst="roundRect">
            <a:avLst/>
          </a:prstGeom>
          <a:solidFill>
            <a:srgbClr val="FBFED2"/>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Clr>
                <a:srgbClr val="9A0000"/>
              </a:buClr>
              <a:defRPr/>
            </a:pPr>
            <a:endParaRPr lang="tr-TR" sz="14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buClr>
                <a:srgbClr val="9A0000"/>
              </a:buClr>
              <a:defRPr/>
            </a:pPr>
            <a:r>
              <a:rPr lang="tr-TR" sz="1400" b="1" dirty="0">
                <a:solidFill>
                  <a:prstClr val="black"/>
                </a:solidFill>
                <a:latin typeface="Arial" panose="020B0604020202020204" pitchFamily="34" charset="0"/>
                <a:cs typeface="Arial" panose="020B0604020202020204" pitchFamily="34" charset="0"/>
              </a:rPr>
              <a:t>Muhasebe sistemlerini kurmak, geliştirmek, işletmecilik, muhasebe, finans, malî mevzuat ve bunların uygulamaları ile ilgili işlerini düzenlemek veya bu konularda müşavirlik yapmak,</a:t>
            </a:r>
          </a:p>
          <a:p>
            <a:pPr fontAlgn="base">
              <a:spcBef>
                <a:spcPct val="0"/>
              </a:spcBef>
              <a:spcAft>
                <a:spcPct val="0"/>
              </a:spcAft>
              <a:buClr>
                <a:srgbClr val="9A0000"/>
              </a:buClr>
              <a:defRPr/>
            </a:pPr>
            <a:endParaRPr lang="tr-TR" sz="14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buClr>
                <a:srgbClr val="9A0000"/>
              </a:buClr>
              <a:defRPr/>
            </a:pPr>
            <a:r>
              <a:rPr lang="tr-TR" sz="1400" b="1" dirty="0">
                <a:solidFill>
                  <a:prstClr val="black"/>
                </a:solidFill>
                <a:latin typeface="Arial" panose="020B0604020202020204" pitchFamily="34" charset="0"/>
                <a:cs typeface="Arial" panose="020B0604020202020204" pitchFamily="34" charset="0"/>
              </a:rPr>
              <a:t>Yukarıdaki bentte yazılı konularda, belgelerine dayanılarak, inceleme, tahlil, denetim yapmak, malî tablo ve beyannamelerle ilgili konularda yazılı görüş vermek, rapor ve benzerlerini düzenlemek, tahkim, bilirkişilik ve benzeri işleri yapmak,</a:t>
            </a:r>
          </a:p>
          <a:p>
            <a:pPr fontAlgn="base">
              <a:spcBef>
                <a:spcPct val="0"/>
              </a:spcBef>
              <a:spcAft>
                <a:spcPct val="0"/>
              </a:spcAft>
              <a:buClr>
                <a:srgbClr val="9A0000"/>
              </a:buClr>
              <a:defRPr/>
            </a:pPr>
            <a:endParaRPr lang="tr-TR" sz="1400" dirty="0">
              <a:solidFill>
                <a:srgbClr val="DCE8F4"/>
              </a:solidFill>
            </a:endParaRPr>
          </a:p>
        </p:txBody>
      </p:sp>
      <p:sp>
        <p:nvSpPr>
          <p:cNvPr id="10" name="Yuvarlatılmış Dikdörtgen 9"/>
          <p:cNvSpPr/>
          <p:nvPr/>
        </p:nvSpPr>
        <p:spPr>
          <a:xfrm>
            <a:off x="971550" y="5228233"/>
            <a:ext cx="7200900" cy="1081087"/>
          </a:xfrm>
          <a:prstGeom prst="roundRect">
            <a:avLst/>
          </a:prstGeom>
          <a:solidFill>
            <a:srgbClr val="FBFED2"/>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Clr>
                <a:srgbClr val="C00000"/>
              </a:buClr>
              <a:defRPr/>
            </a:pPr>
            <a:endParaRPr lang="tr-TR" sz="14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buClr>
                <a:srgbClr val="C00000"/>
              </a:buClr>
              <a:defRPr/>
            </a:pPr>
            <a:r>
              <a:rPr lang="tr-TR" sz="1400" b="1" dirty="0">
                <a:solidFill>
                  <a:prstClr val="black"/>
                </a:solidFill>
                <a:latin typeface="Arial" panose="020B0604020202020204" pitchFamily="34" charset="0"/>
                <a:cs typeface="Arial" panose="020B0604020202020204" pitchFamily="34" charset="0"/>
              </a:rPr>
              <a:t>Malî tablolarının ve beyannamelerinin mevzuat hükümleri, muhasebe prensipleri ile muhasebe standartlarına uygunluğunu ve hesapların denetim standartlarına göre inceleyerek tasdik etmek,</a:t>
            </a:r>
          </a:p>
          <a:p>
            <a:pPr fontAlgn="base">
              <a:spcBef>
                <a:spcPct val="0"/>
              </a:spcBef>
              <a:spcAft>
                <a:spcPct val="0"/>
              </a:spcAft>
              <a:buClr>
                <a:srgbClr val="C00000"/>
              </a:buClr>
              <a:defRPr/>
            </a:pPr>
            <a:endParaRPr lang="tr-TR" sz="1400" b="1" dirty="0">
              <a:solidFill>
                <a:prstClr val="black"/>
              </a:solidFill>
              <a:latin typeface="Arial" panose="020B0604020202020204" pitchFamily="34" charset="0"/>
              <a:cs typeface="Arial" panose="020B0604020202020204" pitchFamily="34" charset="0"/>
            </a:endParaRPr>
          </a:p>
        </p:txBody>
      </p:sp>
      <p:sp>
        <p:nvSpPr>
          <p:cNvPr id="10247" name="Dikdörtgen 1"/>
          <p:cNvSpPr>
            <a:spLocks noChangeArrowheads="1"/>
          </p:cNvSpPr>
          <p:nvPr/>
        </p:nvSpPr>
        <p:spPr bwMode="auto">
          <a:xfrm>
            <a:off x="251520" y="4613066"/>
            <a:ext cx="86402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tr-TR" altLang="tr-TR" sz="20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Gerçek ve tüzelkişilerin veya bunların teşebbüs ve </a:t>
            </a:r>
            <a:r>
              <a:rPr lang="tr-TR" altLang="tr-TR" sz="2000" b="1"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işletmelerinin,</a:t>
            </a:r>
            <a:endParaRPr lang="tr-TR" altLang="tr-TR" sz="2000" dirty="0">
              <a:solidFill>
                <a:srgbClr val="CC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İçerik Yer Tutucusu 7"/>
          <p:cNvSpPr txBox="1">
            <a:spLocks/>
          </p:cNvSpPr>
          <p:nvPr/>
        </p:nvSpPr>
        <p:spPr bwMode="auto">
          <a:xfrm>
            <a:off x="6876256" y="764183"/>
            <a:ext cx="2087563" cy="936625"/>
          </a:xfrm>
          <a:prstGeom prst="ellipse">
            <a:avLst/>
          </a:prstGeom>
          <a:solidFill>
            <a:srgbClr val="254D75"/>
          </a:solidFill>
          <a:ln w="38100" cap="flat" cmpd="sng" algn="ctr">
            <a:solidFill>
              <a:srgbClr val="C00000"/>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tr-TR"/>
            </a:defPPr>
            <a:lvl1pPr marL="0" indent="0" eaLnBrk="0" hangingPunct="0">
              <a:spcBef>
                <a:spcPct val="20000"/>
              </a:spcBef>
              <a:buClr>
                <a:schemeClr val="hlink"/>
              </a:buClr>
              <a:buSzPct val="65000"/>
              <a:buFont typeface="Wingdings" pitchFamily="2" charset="2"/>
              <a:buNone/>
              <a:defRPr sz="1600" b="1" kern="0">
                <a:solidFill>
                  <a:schemeClr val="accent1"/>
                </a:solidFill>
                <a:effectLst/>
              </a:defRPr>
            </a:lvl1pPr>
            <a:lvl2pPr marL="742950" indent="-285750" algn="l" eaLnBrk="0" hangingPunct="0">
              <a:spcBef>
                <a:spcPct val="20000"/>
              </a:spcBef>
              <a:buClr>
                <a:schemeClr val="folHlink"/>
              </a:buClr>
              <a:buSzPct val="65000"/>
              <a:buFont typeface="Wingdings" pitchFamily="2" charset="2"/>
              <a:buChar char="n"/>
              <a:defRPr sz="2800">
                <a:effectLst>
                  <a:outerShdw blurRad="38100" dist="38100" dir="2700000" algn="tl">
                    <a:srgbClr val="000000"/>
                  </a:outerShdw>
                </a:effectLst>
              </a:defRPr>
            </a:lvl2pPr>
            <a:lvl3pPr marL="1143000" indent="-228600" algn="l" eaLnBrk="0" hangingPunct="0">
              <a:spcBef>
                <a:spcPct val="20000"/>
              </a:spcBef>
              <a:buClr>
                <a:schemeClr val="hlink"/>
              </a:buClr>
              <a:buSzPct val="65000"/>
              <a:buFont typeface="Wingdings" pitchFamily="2" charset="2"/>
              <a:buChar char="n"/>
              <a:defRPr sz="2500">
                <a:effectLst>
                  <a:outerShdw blurRad="38100" dist="38100" dir="2700000" algn="tl">
                    <a:srgbClr val="000000"/>
                  </a:outerShdw>
                </a:effectLst>
              </a:defRPr>
            </a:lvl3pPr>
            <a:lvl4pPr marL="1600200" indent="-228600" algn="l" eaLnBrk="0" hangingPunct="0">
              <a:spcBef>
                <a:spcPct val="20000"/>
              </a:spcBef>
              <a:buClr>
                <a:schemeClr val="folHlink"/>
              </a:buClr>
              <a:buSzPct val="65000"/>
              <a:buFont typeface="Wingdings" pitchFamily="2" charset="2"/>
              <a:buChar char="n"/>
              <a:defRPr sz="1900">
                <a:effectLst>
                  <a:outerShdw blurRad="38100" dist="38100" dir="2700000" algn="tl">
                    <a:srgbClr val="000000"/>
                  </a:outerShdw>
                </a:effectLst>
              </a:defRPr>
            </a:lvl4pPr>
            <a:lvl5pPr marL="2057400" indent="-228600" algn="l" eaLnBrk="0" hangingPunct="0">
              <a:spcBef>
                <a:spcPct val="20000"/>
              </a:spcBef>
              <a:buClr>
                <a:schemeClr val="hlink"/>
              </a:buClr>
              <a:buSzPct val="65000"/>
              <a:buFont typeface="Wingdings" pitchFamily="2" charset="2"/>
              <a:buChar char="n"/>
              <a:defRPr sz="1900">
                <a:effectLst>
                  <a:outerShdw blurRad="38100" dist="38100" dir="2700000" algn="tl">
                    <a:srgbClr val="000000"/>
                  </a:outerShdw>
                </a:effectLst>
              </a:defRPr>
            </a:lvl5pPr>
            <a:lvl6pPr marL="25146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6pPr>
            <a:lvl7pPr marL="29718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7pPr>
            <a:lvl8pPr marL="34290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8pPr>
            <a:lvl9pPr marL="38862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9pPr>
          </a:lstStyle>
          <a:p>
            <a:pPr algn="ctr" fontAlgn="base">
              <a:spcAft>
                <a:spcPct val="0"/>
              </a:spcAft>
              <a:buClr>
                <a:srgbClr val="8A8AD8"/>
              </a:buClr>
              <a:defRPr/>
            </a:pPr>
            <a:r>
              <a:rPr lang="tr-TR" sz="2800"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YMM</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23095"/>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6544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23528" y="1988840"/>
            <a:ext cx="8424863" cy="576064"/>
          </a:xfrm>
        </p:spPr>
        <p:txBody>
          <a:bodyPr>
            <a:normAutofit/>
          </a:bodyPr>
          <a:lstStyle/>
          <a:p>
            <a:pPr algn="ctr">
              <a:spcBef>
                <a:spcPct val="0"/>
              </a:spcBef>
              <a:defRPr/>
            </a:pP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Gerçek </a:t>
            </a:r>
            <a:r>
              <a:rPr lang="tr-TR"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 tüzelkişilere ait teşebbüs ve </a:t>
            </a:r>
            <a:r>
              <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işletmelerin;</a:t>
            </a:r>
            <a:endParaRPr lang="tr-TR" sz="20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Yuvarlatılmış Dikdörtgen 8"/>
          <p:cNvSpPr/>
          <p:nvPr/>
        </p:nvSpPr>
        <p:spPr>
          <a:xfrm>
            <a:off x="1042988" y="2564904"/>
            <a:ext cx="7200900" cy="1152525"/>
          </a:xfrm>
          <a:prstGeom prst="roundRect">
            <a:avLst/>
          </a:prstGeom>
          <a:solidFill>
            <a:srgbClr val="FFCCCC"/>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tr-TR" sz="1400" dirty="0">
                <a:solidFill>
                  <a:srgbClr val="000000"/>
                </a:solidFill>
              </a:rPr>
              <a:t>Genel kabul görmüş muhasebe prensipleri ve ilgili mevzuat hükümleri gereğince, defterlerini tutmak, bilanço kâr-zarar tablosu ve beyannameleri ile diğer belgelerini düzenlemek ve benzeri işleri yapmak. </a:t>
            </a:r>
          </a:p>
        </p:txBody>
      </p:sp>
      <p:sp>
        <p:nvSpPr>
          <p:cNvPr id="10" name="Yuvarlatılmış Dikdörtgen 9"/>
          <p:cNvSpPr/>
          <p:nvPr/>
        </p:nvSpPr>
        <p:spPr>
          <a:xfrm>
            <a:off x="1042988" y="4005064"/>
            <a:ext cx="7200900" cy="1081088"/>
          </a:xfrm>
          <a:prstGeom prst="roundRect">
            <a:avLst/>
          </a:prstGeom>
          <a:solidFill>
            <a:srgbClr val="FFCCCC"/>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tr-TR" sz="1400" dirty="0">
                <a:solidFill>
                  <a:srgbClr val="000000"/>
                </a:solidFill>
              </a:rPr>
              <a:t>Muhasebe sistemlerini kurmak, geliştirmek, işletmecilik, muhasebe, finans, malî mevzuat ve bunların uygulamaları ile ilgili işlerini düzenlemek veya bu konularda müşavirlik yapmak.</a:t>
            </a:r>
            <a:endParaRPr lang="tr-TR" sz="1400" b="1" dirty="0">
              <a:solidFill>
                <a:prstClr val="black"/>
              </a:solidFill>
              <a:latin typeface="Arial" panose="020B0604020202020204" pitchFamily="34" charset="0"/>
              <a:cs typeface="Arial" panose="020B0604020202020204" pitchFamily="34" charset="0"/>
            </a:endParaRPr>
          </a:p>
        </p:txBody>
      </p:sp>
      <p:sp>
        <p:nvSpPr>
          <p:cNvPr id="11" name="Yuvarlatılmış Dikdörtgen 10"/>
          <p:cNvSpPr/>
          <p:nvPr/>
        </p:nvSpPr>
        <p:spPr>
          <a:xfrm>
            <a:off x="1042988" y="5372248"/>
            <a:ext cx="7200900" cy="1081088"/>
          </a:xfrm>
          <a:prstGeom prst="roundRect">
            <a:avLst/>
          </a:prstGeom>
          <a:solidFill>
            <a:srgbClr val="FFCCCC"/>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tr-TR" sz="1400" dirty="0">
                <a:solidFill>
                  <a:srgbClr val="000000"/>
                </a:solidFill>
              </a:rPr>
              <a:t>Yukarıdaki konularda, belgelerine dayanılarak, inceleme, tahlil, denetim yapmak, malî tablo ve beyannamelerle ilgili konularda yazılı görüş vermek, rapor ve benzerlerini düzenlemek, tahkim, bilirkişilik ve benzeri işleri yapmak. </a:t>
            </a:r>
          </a:p>
        </p:txBody>
      </p:sp>
      <p:sp>
        <p:nvSpPr>
          <p:cNvPr id="13" name="İçerik Yer Tutucusu 7"/>
          <p:cNvSpPr txBox="1">
            <a:spLocks/>
          </p:cNvSpPr>
          <p:nvPr/>
        </p:nvSpPr>
        <p:spPr bwMode="auto">
          <a:xfrm>
            <a:off x="6948933" y="1052215"/>
            <a:ext cx="2087563" cy="936625"/>
          </a:xfrm>
          <a:prstGeom prst="ellipse">
            <a:avLst/>
          </a:prstGeom>
          <a:solidFill>
            <a:srgbClr val="254D75"/>
          </a:solidFill>
          <a:ln w="38100" cap="flat" cmpd="sng" algn="ctr">
            <a:solidFill>
              <a:srgbClr val="C00000"/>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Clr>
                <a:schemeClr val="hlink"/>
              </a:buClr>
              <a:buSzPct val="65000"/>
              <a:buFont typeface="Wingdings" pitchFamily="2" charset="2"/>
              <a:buNone/>
              <a:defRPr sz="3200">
                <a:solidFill>
                  <a:schemeClr val="lt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lt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500">
                <a:solidFill>
                  <a:schemeClr val="lt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1900">
                <a:solidFill>
                  <a:schemeClr val="lt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1900">
                <a:solidFill>
                  <a:schemeClr val="lt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lt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lt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lt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lt1"/>
                </a:solidFill>
                <a:effectLst>
                  <a:outerShdw blurRad="38100" dist="38100" dir="2700000" algn="tl">
                    <a:srgbClr val="000000"/>
                  </a:outerShdw>
                </a:effectLst>
                <a:latin typeface="+mn-lt"/>
                <a:ea typeface="+mn-ea"/>
                <a:cs typeface="+mn-cs"/>
              </a:defRPr>
            </a:lvl9pPr>
          </a:lstStyle>
          <a:p>
            <a:pPr>
              <a:buClr>
                <a:srgbClr val="8A8AD8"/>
              </a:buClr>
              <a:defRPr/>
            </a:pPr>
            <a:r>
              <a:rPr lang="tr-TR" sz="2800" b="1" kern="0"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SMMM</a:t>
            </a:r>
            <a:endParaRPr lang="tr-TR" sz="2800" b="1" kern="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Başlık 1"/>
          <p:cNvSpPr>
            <a:spLocks noGrp="1"/>
          </p:cNvSpPr>
          <p:nvPr>
            <p:ph type="ctrTitle" sz="quarter"/>
          </p:nvPr>
        </p:nvSpPr>
        <p:spPr>
          <a:xfrm>
            <a:off x="899592" y="693638"/>
            <a:ext cx="7344816" cy="719138"/>
          </a:xfrm>
        </p:spPr>
        <p:txBody>
          <a:bodyPr>
            <a:noAutofit/>
          </a:bodyPr>
          <a:lstStyle/>
          <a:p>
            <a:pPr algn="ctr">
              <a:defRPr/>
            </a:pPr>
            <a:r>
              <a:rPr lang="tr-TR" altLang="tr-TR" sz="2600" b="1" dirty="0" smtClean="0">
                <a:solidFill>
                  <a:srgbClr val="C00000"/>
                </a:solidFill>
                <a:latin typeface="Tahoma" pitchFamily="34" charset="0"/>
                <a:cs typeface="Tahoma" pitchFamily="34" charset="0"/>
              </a:rPr>
              <a:t>SERBEST MUHASEBECİ MALİ MÜŞAVİRLİK</a:t>
            </a:r>
            <a:br>
              <a:rPr lang="tr-TR" altLang="tr-TR" sz="2600" b="1" dirty="0" smtClean="0">
                <a:solidFill>
                  <a:srgbClr val="C00000"/>
                </a:solidFill>
                <a:latin typeface="Tahoma" pitchFamily="34" charset="0"/>
                <a:cs typeface="Tahoma" pitchFamily="34" charset="0"/>
              </a:rPr>
            </a:br>
            <a:r>
              <a:rPr lang="tr-TR" altLang="tr-TR" sz="2600" b="1" dirty="0" smtClean="0">
                <a:solidFill>
                  <a:srgbClr val="C00000"/>
                </a:solidFill>
                <a:latin typeface="Tahoma" pitchFamily="34" charset="0"/>
                <a:cs typeface="Tahoma" pitchFamily="34" charset="0"/>
              </a:rPr>
              <a:t>MESLEĞİNİN KONUSU</a:t>
            </a: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4" y="112474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1986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idx="1"/>
          </p:nvPr>
        </p:nvSpPr>
        <p:spPr>
          <a:xfrm>
            <a:off x="0" y="1700213"/>
            <a:ext cx="9144000" cy="4608512"/>
          </a:xfrm>
        </p:spPr>
        <p:txBody>
          <a:bodyPr/>
          <a:lstStyle/>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algn="ctr" eaLnBrk="1" hangingPunct="1">
              <a:spcBef>
                <a:spcPct val="0"/>
              </a:spcBef>
              <a:buClrTx/>
              <a:buSzTx/>
              <a:buFont typeface="Wingdings" pitchFamily="2" charset="2"/>
              <a:buNone/>
              <a:defRPr/>
            </a:pPr>
            <a:r>
              <a:rPr lang="tr-TR" sz="3600" kern="1200" dirty="0" smtClean="0">
                <a:solidFill>
                  <a:srgbClr val="000000"/>
                </a:solidFill>
                <a:effectLst/>
                <a:latin typeface="+mn-lt"/>
              </a:rPr>
              <a:t>				</a:t>
            </a:r>
          </a:p>
          <a:p>
            <a:pPr marL="0" indent="0" algn="ctr" eaLnBrk="1" hangingPunct="1">
              <a:spcBef>
                <a:spcPct val="0"/>
              </a:spcBef>
              <a:buClrTx/>
              <a:buSzTx/>
              <a:buFont typeface="Wingdings" pitchFamily="2" charset="2"/>
              <a:buNone/>
              <a:defRPr/>
            </a:pPr>
            <a:r>
              <a:rPr lang="tr-TR" sz="3600" b="1" kern="1200" dirty="0" smtClean="0">
                <a:solidFill>
                  <a:srgbClr val="000000"/>
                </a:solidFill>
                <a:effectLst/>
                <a:latin typeface="+mn-lt"/>
              </a:rPr>
              <a:t>                            </a:t>
            </a: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p:txBody>
      </p:sp>
      <p:sp>
        <p:nvSpPr>
          <p:cNvPr id="10246" name="Dikdörtgen 6"/>
          <p:cNvSpPr>
            <a:spLocks noChangeArrowheads="1"/>
          </p:cNvSpPr>
          <p:nvPr/>
        </p:nvSpPr>
        <p:spPr bwMode="auto">
          <a:xfrm>
            <a:off x="14287" y="1196975"/>
            <a:ext cx="9166225" cy="830263"/>
          </a:xfrm>
          <a:prstGeom prst="rect">
            <a:avLst/>
          </a:prstGeom>
          <a:solidFill>
            <a:srgbClr val="FF6161"/>
          </a:solidFill>
          <a:ln w="38100" cmpd="thickThin">
            <a:solidFill>
              <a:schemeClr val="tx1"/>
            </a:solidFill>
            <a:miter lim="800000"/>
            <a:headEnd/>
            <a:tailEnd/>
          </a:ln>
        </p:spPr>
        <p:txBody>
          <a:bodyPr wrap="square">
            <a:spAutoFit/>
          </a:bodyPr>
          <a:lstStyle/>
          <a:p>
            <a:pPr fontAlgn="base">
              <a:spcBef>
                <a:spcPct val="0"/>
              </a:spcBef>
              <a:spcAft>
                <a:spcPct val="0"/>
              </a:spcAft>
              <a:buFont typeface="Wingdings 2" pitchFamily="18" charset="2"/>
              <a:buNone/>
              <a:defRPr/>
            </a:pPr>
            <a:endParaRPr lang="tr-TR" sz="1000" b="1" dirty="0">
              <a:solidFill>
                <a:srgbClr val="FFFFFF"/>
              </a:solidFill>
              <a:effectLst>
                <a:outerShdw blurRad="38100" dist="38100" dir="2700000" algn="tl">
                  <a:srgbClr val="000000">
                    <a:alpha val="43137"/>
                  </a:srgbClr>
                </a:outerShdw>
              </a:effectLst>
              <a:latin typeface="Tahoma" pitchFamily="34" charset="0"/>
              <a:cs typeface="Arial" pitchFamily="34" charset="0"/>
            </a:endParaRPr>
          </a:p>
          <a:p>
            <a:pP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cs typeface="Arial" pitchFamily="34" charset="0"/>
              </a:rPr>
              <a:t>      </a:t>
            </a:r>
            <a:r>
              <a:rPr lang="tr-TR" sz="2800" b="1" dirty="0" smtClean="0">
                <a:solidFill>
                  <a:srgbClr val="FFFFFF"/>
                </a:solidFill>
                <a:effectLst>
                  <a:outerShdw blurRad="38100" dist="38100" dir="2700000" algn="tl">
                    <a:srgbClr val="000000">
                      <a:alpha val="43137"/>
                    </a:srgbClr>
                  </a:outerShdw>
                </a:effectLst>
                <a:latin typeface="Tahoma" pitchFamily="34" charset="0"/>
                <a:cs typeface="Arial" pitchFamily="34" charset="0"/>
              </a:rPr>
              <a:t>           </a:t>
            </a:r>
            <a:r>
              <a:rPr lang="tr-TR" sz="2800" b="1" dirty="0">
                <a:solidFill>
                  <a:srgbClr val="FFFFFF"/>
                </a:solidFill>
                <a:effectLst>
                  <a:outerShdw blurRad="38100" dist="38100" dir="2700000" algn="tl">
                    <a:srgbClr val="000000">
                      <a:alpha val="43137"/>
                    </a:srgbClr>
                  </a:outerShdw>
                </a:effectLst>
                <a:latin typeface="Tahoma" pitchFamily="34" charset="0"/>
                <a:cs typeface="Arial" pitchFamily="34" charset="0"/>
              </a:rPr>
              <a:t>GELİR İDARESİ BAŞKANLIĞI</a:t>
            </a:r>
          </a:p>
          <a:p>
            <a:pPr fontAlgn="base">
              <a:spcBef>
                <a:spcPct val="0"/>
              </a:spcBef>
              <a:spcAft>
                <a:spcPct val="0"/>
              </a:spcAft>
              <a:buFont typeface="Wingdings 2" pitchFamily="18" charset="2"/>
              <a:buNone/>
              <a:defRPr/>
            </a:pPr>
            <a:endParaRPr lang="tr-TR" sz="1000" b="1" dirty="0">
              <a:solidFill>
                <a:srgbClr val="FFFFFF"/>
              </a:solidFill>
              <a:latin typeface="Tahoma" pitchFamily="34" charset="0"/>
              <a:cs typeface="Arial" charset="0"/>
            </a:endParaRPr>
          </a:p>
        </p:txBody>
      </p:sp>
      <p:sp>
        <p:nvSpPr>
          <p:cNvPr id="11" name="Başlık 1"/>
          <p:cNvSpPr txBox="1">
            <a:spLocks/>
          </p:cNvSpPr>
          <p:nvPr/>
        </p:nvSpPr>
        <p:spPr bwMode="auto">
          <a:xfrm>
            <a:off x="539552" y="405160"/>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tr-TR" sz="2800" b="1"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Meslek Mensupluğu &amp; SM - SMMM - YMM</a:t>
            </a:r>
            <a:endParaRPr lang="tr-TR" sz="2800" b="1" kern="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Dikdörtgen 6"/>
          <p:cNvSpPr>
            <a:spLocks noChangeArrowheads="1"/>
          </p:cNvSpPr>
          <p:nvPr/>
        </p:nvSpPr>
        <p:spPr bwMode="auto">
          <a:xfrm>
            <a:off x="-14288" y="5445224"/>
            <a:ext cx="9144001" cy="984885"/>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1000" b="1" dirty="0" smtClean="0">
              <a:solidFill>
                <a:srgbClr val="FFFFFF"/>
              </a:solidFill>
              <a:effectLst>
                <a:outerShdw blurRad="38100" dist="38100" dir="2700000" algn="tl">
                  <a:srgbClr val="000000">
                    <a:alpha val="43137"/>
                  </a:srgbClr>
                </a:outerShdw>
              </a:effectLst>
              <a:latin typeface="Tahoma" pitchFamily="34" charset="0"/>
              <a:cs typeface="Arial" pitchFamily="34" charset="0"/>
            </a:endParaRPr>
          </a:p>
          <a:p>
            <a:pPr algn="ctr" fontAlgn="base">
              <a:spcBef>
                <a:spcPct val="0"/>
              </a:spcBef>
              <a:spcAft>
                <a:spcPct val="0"/>
              </a:spcAft>
              <a:buFont typeface="Wingdings 2" pitchFamily="18" charset="2"/>
              <a:buNone/>
              <a:defRPr/>
            </a:pPr>
            <a:r>
              <a:rPr lang="tr-TR" sz="2800" b="1" dirty="0" smtClean="0">
                <a:solidFill>
                  <a:srgbClr val="FFFFFF"/>
                </a:solidFill>
                <a:effectLst>
                  <a:outerShdw blurRad="38100" dist="38100" dir="2700000" algn="tl">
                    <a:srgbClr val="000000">
                      <a:alpha val="43137"/>
                    </a:srgbClr>
                  </a:outerShdw>
                </a:effectLst>
                <a:latin typeface="Tahoma" pitchFamily="34" charset="0"/>
                <a:cs typeface="Arial" pitchFamily="34" charset="0"/>
              </a:rPr>
              <a:t>MÜKELLEF</a:t>
            </a:r>
          </a:p>
          <a:p>
            <a:pPr algn="ctr" fontAlgn="base">
              <a:spcBef>
                <a:spcPct val="0"/>
              </a:spcBef>
              <a:spcAft>
                <a:spcPct val="0"/>
              </a:spcAft>
              <a:defRPr/>
            </a:pPr>
            <a:endParaRPr lang="tr-TR" sz="1000" b="1" dirty="0" smtClean="0">
              <a:solidFill>
                <a:srgbClr val="FFFFFF"/>
              </a:solidFill>
              <a:latin typeface="Tahoma" pitchFamily="34" charset="0"/>
              <a:cs typeface="Arial" charset="0"/>
            </a:endParaRPr>
          </a:p>
          <a:p>
            <a:pPr algn="ctr" fontAlgn="base">
              <a:spcBef>
                <a:spcPct val="0"/>
              </a:spcBef>
              <a:spcAft>
                <a:spcPct val="0"/>
              </a:spcAft>
              <a:defRPr/>
            </a:pPr>
            <a:endParaRPr lang="tr-TR" sz="1000" b="1" dirty="0">
              <a:solidFill>
                <a:srgbClr val="FFFFFF"/>
              </a:solidFill>
              <a:latin typeface="Tahoma" pitchFamily="34" charset="0"/>
              <a:cs typeface="Arial" charset="0"/>
            </a:endParaRPr>
          </a:p>
        </p:txBody>
      </p:sp>
      <p:pic>
        <p:nvPicPr>
          <p:cNvPr id="133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43609"/>
            <a:ext cx="910628" cy="78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
        <p:nvSpPr>
          <p:cNvPr id="4" name="Aşağı Ok 3"/>
          <p:cNvSpPr/>
          <p:nvPr/>
        </p:nvSpPr>
        <p:spPr>
          <a:xfrm>
            <a:off x="4067175" y="2133600"/>
            <a:ext cx="360363" cy="10080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2" name="Aşağı Ok 11"/>
          <p:cNvSpPr/>
          <p:nvPr/>
        </p:nvSpPr>
        <p:spPr>
          <a:xfrm>
            <a:off x="4067175" y="4292600"/>
            <a:ext cx="360363" cy="10096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3" name="Aşağı Ok 12"/>
          <p:cNvSpPr/>
          <p:nvPr/>
        </p:nvSpPr>
        <p:spPr>
          <a:xfrm rot="10800000">
            <a:off x="4716463" y="2133600"/>
            <a:ext cx="360362" cy="1008063"/>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4" name="Aşağı Ok 13"/>
          <p:cNvSpPr/>
          <p:nvPr/>
        </p:nvSpPr>
        <p:spPr>
          <a:xfrm rot="10800000">
            <a:off x="4716463" y="4292600"/>
            <a:ext cx="360362" cy="100965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5" name="Sağa Bükülü Ok 4"/>
          <p:cNvSpPr/>
          <p:nvPr/>
        </p:nvSpPr>
        <p:spPr>
          <a:xfrm>
            <a:off x="1258888" y="2420938"/>
            <a:ext cx="2447925" cy="2736850"/>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2400" b="1" dirty="0">
              <a:solidFill>
                <a:srgbClr val="000000"/>
              </a:solidFill>
            </a:endParaRPr>
          </a:p>
        </p:txBody>
      </p:sp>
      <p:pic>
        <p:nvPicPr>
          <p:cNvPr id="133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93813"/>
            <a:ext cx="6477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Sağa Bükülü Ok 16"/>
          <p:cNvSpPr/>
          <p:nvPr/>
        </p:nvSpPr>
        <p:spPr>
          <a:xfrm rot="10800000">
            <a:off x="5437188" y="2347913"/>
            <a:ext cx="2447925" cy="2736850"/>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2400" b="1" dirty="0">
              <a:solidFill>
                <a:srgbClr val="000000"/>
              </a:solidFill>
            </a:endParaRPr>
          </a:p>
        </p:txBody>
      </p:sp>
      <p:pic>
        <p:nvPicPr>
          <p:cNvPr id="15" name="Picture 6" descr="http://www.gib.gov.tr/fileadmin/template/main/images/tanitim/yenibin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2439" y="1268760"/>
            <a:ext cx="960041" cy="6962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343609"/>
            <a:ext cx="864096" cy="78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65678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8013576" cy="936104"/>
          </a:xfrm>
        </p:spPr>
        <p:txBody>
          <a:bodyPr>
            <a:normAutofit/>
          </a:bodyPr>
          <a:lstStyle/>
          <a:p>
            <a:pPr algn="ctr"/>
            <a:r>
              <a:rPr lang="tr-TR" sz="3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GELİR İDARESİ BAŞKANLIĞI</a:t>
            </a:r>
            <a:endParaRPr lang="tr-TR"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323528" y="1685528"/>
            <a:ext cx="8424937" cy="4695800"/>
          </a:xfrm>
        </p:spPr>
        <p:txBody>
          <a:bodyPr>
            <a:noAutofit/>
          </a:bodyPr>
          <a:lstStyle/>
          <a:p>
            <a:pPr marL="285750" lvl="1" indent="-285750">
              <a:spcBef>
                <a:spcPts val="600"/>
              </a:spcBef>
              <a:spcAft>
                <a:spcPts val="600"/>
              </a:spcAft>
              <a:buClr>
                <a:srgbClr val="C00000"/>
              </a:buClr>
              <a:buSzPct val="100000"/>
              <a:buFont typeface="Wingdings" panose="05000000000000000000" pitchFamily="2" charset="2"/>
              <a:buChar char="Ø"/>
            </a:pPr>
            <a:endParaRPr lang="tr-TR" sz="1800" b="1" dirty="0">
              <a:solidFill>
                <a:srgbClr val="002060"/>
              </a:solidFill>
              <a:latin typeface="Arial" panose="020B0604020202020204" pitchFamily="34" charset="0"/>
              <a:ea typeface="Times New Roman"/>
              <a:cs typeface="Arial" pitchFamily="34" charset="0"/>
            </a:endParaRPr>
          </a:p>
          <a:p>
            <a:pPr marL="0" lvl="1" indent="0" algn="ctr">
              <a:spcBef>
                <a:spcPts val="600"/>
              </a:spcBef>
              <a:spcAft>
                <a:spcPts val="600"/>
              </a:spcAft>
              <a:buClr>
                <a:srgbClr val="C00000"/>
              </a:buClr>
              <a:buSzPct val="100000"/>
              <a:buNone/>
            </a:pPr>
            <a:r>
              <a:rPr lang="tr-TR" sz="2000" b="1" dirty="0" smtClean="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16/05/2005 Tarihli ve 5345 Sayılı</a:t>
            </a:r>
          </a:p>
          <a:p>
            <a:pPr marL="0" lvl="1" indent="0" algn="ctr">
              <a:spcBef>
                <a:spcPts val="600"/>
              </a:spcBef>
              <a:spcAft>
                <a:spcPts val="600"/>
              </a:spcAft>
              <a:buClr>
                <a:srgbClr val="C00000"/>
              </a:buClr>
              <a:buSzPct val="100000"/>
              <a:buNone/>
            </a:pPr>
            <a:r>
              <a:rPr lang="tr-TR" sz="2000" b="1" dirty="0" smtClean="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Gelir </a:t>
            </a:r>
            <a:r>
              <a:rPr lang="tr-TR" sz="2000" b="1" dirty="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İdaresi </a:t>
            </a:r>
            <a:r>
              <a:rPr lang="tr-TR" sz="2000" b="1" dirty="0" smtClean="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Başkanlığının Teşkilat </a:t>
            </a:r>
            <a:r>
              <a:rPr lang="tr-TR" sz="2000" b="1" dirty="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ve Görevleri </a:t>
            </a:r>
            <a:r>
              <a:rPr lang="tr-TR" sz="2000" b="1" dirty="0" smtClean="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Hakkında Kanunun Amacı</a:t>
            </a:r>
          </a:p>
          <a:p>
            <a:pPr marL="285750" lvl="1" indent="-285750">
              <a:spcBef>
                <a:spcPts val="600"/>
              </a:spcBef>
              <a:spcAft>
                <a:spcPts val="600"/>
              </a:spcAft>
              <a:buClr>
                <a:srgbClr val="C00000"/>
              </a:buClr>
              <a:buSzPct val="100000"/>
              <a:buFont typeface="Wingdings" panose="05000000000000000000" pitchFamily="2" charset="2"/>
              <a:buChar char="q"/>
            </a:pPr>
            <a:r>
              <a:rPr lang="tr-TR" sz="1800" dirty="0" smtClean="0">
                <a:latin typeface="Arial" panose="020B0604020202020204" pitchFamily="34" charset="0"/>
                <a:cs typeface="Arial" panose="020B0604020202020204" pitchFamily="34" charset="0"/>
              </a:rPr>
              <a:t>Gelir </a:t>
            </a:r>
            <a:r>
              <a:rPr lang="tr-TR" sz="1800" dirty="0">
                <a:latin typeface="Arial" panose="020B0604020202020204" pitchFamily="34" charset="0"/>
                <a:cs typeface="Arial" panose="020B0604020202020204" pitchFamily="34" charset="0"/>
              </a:rPr>
              <a:t>politikasını adalet ve tarafsızlık içinde </a:t>
            </a:r>
            <a:r>
              <a:rPr lang="tr-TR" sz="1800" dirty="0" smtClean="0">
                <a:latin typeface="Arial" panose="020B0604020202020204" pitchFamily="34" charset="0"/>
                <a:cs typeface="Arial" panose="020B0604020202020204" pitchFamily="34" charset="0"/>
              </a:rPr>
              <a:t>uygulamak,</a:t>
            </a:r>
          </a:p>
          <a:p>
            <a:pPr marL="285750" lvl="1" indent="-285750">
              <a:spcBef>
                <a:spcPts val="600"/>
              </a:spcBef>
              <a:spcAft>
                <a:spcPts val="600"/>
              </a:spcAft>
              <a:buClr>
                <a:srgbClr val="C00000"/>
              </a:buClr>
              <a:buSzPct val="100000"/>
              <a:buFont typeface="Wingdings" panose="05000000000000000000" pitchFamily="2" charset="2"/>
              <a:buChar char="q"/>
            </a:pPr>
            <a:r>
              <a:rPr lang="tr-TR" sz="1800" dirty="0" smtClean="0">
                <a:latin typeface="Arial" panose="020B0604020202020204" pitchFamily="34" charset="0"/>
                <a:cs typeface="Arial" panose="020B0604020202020204" pitchFamily="34" charset="0"/>
              </a:rPr>
              <a:t>Vergi </a:t>
            </a:r>
            <a:r>
              <a:rPr lang="tr-TR" sz="1800" dirty="0">
                <a:latin typeface="Arial" panose="020B0604020202020204" pitchFamily="34" charset="0"/>
                <a:cs typeface="Arial" panose="020B0604020202020204" pitchFamily="34" charset="0"/>
              </a:rPr>
              <a:t>ve diğer gelirleri en az maliyetle </a:t>
            </a:r>
            <a:r>
              <a:rPr lang="tr-TR" sz="1800" dirty="0" smtClean="0">
                <a:latin typeface="Arial" panose="020B0604020202020204" pitchFamily="34" charset="0"/>
                <a:cs typeface="Arial" panose="020B0604020202020204" pitchFamily="34" charset="0"/>
              </a:rPr>
              <a:t>toplamak,</a:t>
            </a:r>
          </a:p>
          <a:p>
            <a:pPr marL="285750" lvl="1" indent="-285750">
              <a:spcBef>
                <a:spcPts val="600"/>
              </a:spcBef>
              <a:spcAft>
                <a:spcPts val="600"/>
              </a:spcAft>
              <a:buClr>
                <a:srgbClr val="C00000"/>
              </a:buClr>
              <a:buSzPct val="100000"/>
              <a:buFont typeface="Wingdings" panose="05000000000000000000" pitchFamily="2" charset="2"/>
              <a:buChar char="q"/>
            </a:pPr>
            <a:r>
              <a:rPr lang="tr-TR" sz="1800" b="1" dirty="0" smtClean="0">
                <a:solidFill>
                  <a:srgbClr val="C00000"/>
                </a:solidFill>
                <a:latin typeface="Arial" panose="020B0604020202020204" pitchFamily="34" charset="0"/>
                <a:cs typeface="Arial" panose="020B0604020202020204" pitchFamily="34" charset="0"/>
              </a:rPr>
              <a:t>Mükelleflerin </a:t>
            </a:r>
            <a:r>
              <a:rPr lang="tr-TR" sz="1800" b="1" dirty="0">
                <a:solidFill>
                  <a:srgbClr val="C00000"/>
                </a:solidFill>
                <a:latin typeface="Arial" panose="020B0604020202020204" pitchFamily="34" charset="0"/>
                <a:cs typeface="Arial" panose="020B0604020202020204" pitchFamily="34" charset="0"/>
              </a:rPr>
              <a:t>vergiye gönüllü uyumunu </a:t>
            </a:r>
            <a:r>
              <a:rPr lang="tr-TR" sz="1800" b="1" dirty="0" smtClean="0">
                <a:solidFill>
                  <a:srgbClr val="C00000"/>
                </a:solidFill>
                <a:latin typeface="Arial" panose="020B0604020202020204" pitchFamily="34" charset="0"/>
                <a:cs typeface="Arial" panose="020B0604020202020204" pitchFamily="34" charset="0"/>
              </a:rPr>
              <a:t>sağlamak,</a:t>
            </a:r>
          </a:p>
          <a:p>
            <a:pPr marL="285750" lvl="1" indent="-285750">
              <a:spcBef>
                <a:spcPts val="600"/>
              </a:spcBef>
              <a:spcAft>
                <a:spcPts val="600"/>
              </a:spcAft>
              <a:buClr>
                <a:srgbClr val="C00000"/>
              </a:buClr>
              <a:buSzPct val="100000"/>
              <a:buFont typeface="Wingdings" panose="05000000000000000000" pitchFamily="2" charset="2"/>
              <a:buChar char="q"/>
            </a:pPr>
            <a:r>
              <a:rPr lang="tr-TR" sz="1800" b="1" dirty="0" smtClean="0">
                <a:solidFill>
                  <a:srgbClr val="C00000"/>
                </a:solidFill>
                <a:latin typeface="Arial" panose="020B0604020202020204" pitchFamily="34" charset="0"/>
                <a:cs typeface="Arial" panose="020B0604020202020204" pitchFamily="34" charset="0"/>
              </a:rPr>
              <a:t>Mükellef </a:t>
            </a:r>
            <a:r>
              <a:rPr lang="tr-TR" sz="1800" b="1" dirty="0">
                <a:solidFill>
                  <a:srgbClr val="C00000"/>
                </a:solidFill>
                <a:latin typeface="Arial" panose="020B0604020202020204" pitchFamily="34" charset="0"/>
                <a:cs typeface="Arial" panose="020B0604020202020204" pitchFamily="34" charset="0"/>
              </a:rPr>
              <a:t>haklarını gözeterek yüksek kalitede hizmet </a:t>
            </a:r>
            <a:r>
              <a:rPr lang="tr-TR" sz="1800" b="1" dirty="0" smtClean="0">
                <a:solidFill>
                  <a:srgbClr val="C00000"/>
                </a:solidFill>
                <a:latin typeface="Arial" panose="020B0604020202020204" pitchFamily="34" charset="0"/>
                <a:cs typeface="Arial" panose="020B0604020202020204" pitchFamily="34" charset="0"/>
              </a:rPr>
              <a:t>sunmak,</a:t>
            </a:r>
          </a:p>
          <a:p>
            <a:pPr marL="285750" lvl="1" indent="-285750">
              <a:spcBef>
                <a:spcPts val="600"/>
              </a:spcBef>
              <a:spcAft>
                <a:spcPts val="600"/>
              </a:spcAft>
              <a:buClr>
                <a:srgbClr val="C00000"/>
              </a:buClr>
              <a:buSzPct val="100000"/>
              <a:buFont typeface="Wingdings" panose="05000000000000000000" pitchFamily="2" charset="2"/>
              <a:buChar char="q"/>
            </a:pPr>
            <a:r>
              <a:rPr lang="tr-TR" sz="1800" b="1" dirty="0" smtClean="0">
                <a:solidFill>
                  <a:srgbClr val="C00000"/>
                </a:solidFill>
                <a:latin typeface="Arial" panose="020B0604020202020204" pitchFamily="34" charset="0"/>
                <a:cs typeface="Arial" panose="020B0604020202020204" pitchFamily="34" charset="0"/>
              </a:rPr>
              <a:t>Yükümlülüklerin </a:t>
            </a:r>
            <a:r>
              <a:rPr lang="tr-TR" sz="1800" b="1" dirty="0">
                <a:solidFill>
                  <a:srgbClr val="C00000"/>
                </a:solidFill>
                <a:latin typeface="Arial" panose="020B0604020202020204" pitchFamily="34" charset="0"/>
                <a:cs typeface="Arial" panose="020B0604020202020204" pitchFamily="34" charset="0"/>
              </a:rPr>
              <a:t>kolayca yerine </a:t>
            </a:r>
            <a:r>
              <a:rPr lang="tr-TR" sz="1800" b="1" dirty="0" smtClean="0">
                <a:solidFill>
                  <a:srgbClr val="C00000"/>
                </a:solidFill>
                <a:latin typeface="Arial" panose="020B0604020202020204" pitchFamily="34" charset="0"/>
                <a:cs typeface="Arial" panose="020B0604020202020204" pitchFamily="34" charset="0"/>
              </a:rPr>
              <a:t>getirilmesi </a:t>
            </a:r>
            <a:r>
              <a:rPr lang="tr-TR" sz="1800" b="1" dirty="0">
                <a:solidFill>
                  <a:srgbClr val="C00000"/>
                </a:solidFill>
                <a:latin typeface="Arial" panose="020B0604020202020204" pitchFamily="34" charset="0"/>
                <a:cs typeface="Arial" panose="020B0604020202020204" pitchFamily="34" charset="0"/>
              </a:rPr>
              <a:t>için gerekli tedbirleri </a:t>
            </a:r>
            <a:r>
              <a:rPr lang="tr-TR" sz="1800" b="1" dirty="0" smtClean="0">
                <a:solidFill>
                  <a:srgbClr val="C00000"/>
                </a:solidFill>
                <a:latin typeface="Arial" panose="020B0604020202020204" pitchFamily="34" charset="0"/>
                <a:cs typeface="Arial" panose="020B0604020202020204" pitchFamily="34" charset="0"/>
              </a:rPr>
              <a:t>almak,</a:t>
            </a:r>
          </a:p>
          <a:p>
            <a:pPr marL="285750" lvl="1" indent="-285750">
              <a:spcBef>
                <a:spcPts val="600"/>
              </a:spcBef>
              <a:spcAft>
                <a:spcPts val="600"/>
              </a:spcAft>
              <a:buClr>
                <a:srgbClr val="C00000"/>
              </a:buClr>
              <a:buSzPct val="100000"/>
              <a:buFont typeface="Wingdings" panose="05000000000000000000" pitchFamily="2" charset="2"/>
              <a:buChar char="q"/>
            </a:pPr>
            <a:r>
              <a:rPr lang="tr-TR" sz="1800" dirty="0" smtClean="0">
                <a:latin typeface="Arial" panose="020B0604020202020204" pitchFamily="34" charset="0"/>
                <a:cs typeface="Arial" panose="020B0604020202020204" pitchFamily="34" charset="0"/>
              </a:rPr>
              <a:t>Saydamlık</a:t>
            </a:r>
            <a:r>
              <a:rPr lang="tr-TR" sz="1800" dirty="0">
                <a:latin typeface="Arial" panose="020B0604020202020204" pitchFamily="34" charset="0"/>
                <a:cs typeface="Arial" panose="020B0604020202020204" pitchFamily="34" charset="0"/>
              </a:rPr>
              <a:t>, hesap verebilirlik, katılımcılık, verimlilik, etkililik ve mükellef odaklılık temel ilkelerine göre görev </a:t>
            </a:r>
            <a:r>
              <a:rPr lang="tr-TR" sz="1800" dirty="0" smtClean="0">
                <a:latin typeface="Arial" panose="020B0604020202020204" pitchFamily="34" charset="0"/>
                <a:cs typeface="Arial" panose="020B0604020202020204" pitchFamily="34" charset="0"/>
              </a:rPr>
              <a:t>yapmak,</a:t>
            </a:r>
            <a:endParaRPr lang="tr-TR" sz="1800" b="1" dirty="0">
              <a:latin typeface="Arial" panose="020B0604020202020204" pitchFamily="34" charset="0"/>
              <a:cs typeface="Arial" panose="020B0604020202020204" pitchFamily="34" charset="0"/>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7267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idx="1"/>
          </p:nvPr>
        </p:nvSpPr>
        <p:spPr>
          <a:xfrm>
            <a:off x="0" y="1700213"/>
            <a:ext cx="9144000" cy="4608512"/>
          </a:xfrm>
        </p:spPr>
        <p:txBody>
          <a:bodyPr/>
          <a:lstStyle/>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algn="ctr" eaLnBrk="1" hangingPunct="1">
              <a:spcBef>
                <a:spcPct val="0"/>
              </a:spcBef>
              <a:buClrTx/>
              <a:buSzTx/>
              <a:buFont typeface="Wingdings" pitchFamily="2" charset="2"/>
              <a:buNone/>
              <a:defRPr/>
            </a:pPr>
            <a:r>
              <a:rPr lang="tr-TR" sz="3600" kern="1200" dirty="0" smtClean="0">
                <a:solidFill>
                  <a:srgbClr val="000000"/>
                </a:solidFill>
                <a:effectLst/>
                <a:latin typeface="+mn-lt"/>
              </a:rPr>
              <a:t>				</a:t>
            </a:r>
          </a:p>
          <a:p>
            <a:pPr marL="0" indent="0" algn="ctr" eaLnBrk="1" hangingPunct="1">
              <a:spcBef>
                <a:spcPct val="0"/>
              </a:spcBef>
              <a:buClrTx/>
              <a:buSzTx/>
              <a:buFont typeface="Wingdings" pitchFamily="2" charset="2"/>
              <a:buNone/>
              <a:defRPr/>
            </a:pPr>
            <a:r>
              <a:rPr lang="tr-TR" sz="3600" b="1" kern="1200" dirty="0" smtClean="0">
                <a:solidFill>
                  <a:srgbClr val="000000"/>
                </a:solidFill>
                <a:effectLst/>
                <a:latin typeface="+mn-lt"/>
              </a:rPr>
              <a:t>                            </a:t>
            </a: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a:p>
            <a:pPr marL="0" indent="0" eaLnBrk="1" hangingPunct="1">
              <a:buFont typeface="Wingdings 2" pitchFamily="18" charset="2"/>
              <a:buNone/>
              <a:defRPr/>
            </a:pPr>
            <a:endParaRPr lang="tr-TR" altLang="tr-TR" sz="1800" b="1" dirty="0" smtClean="0">
              <a:effectLst/>
              <a:cs typeface="Arial" charset="0"/>
            </a:endParaRPr>
          </a:p>
        </p:txBody>
      </p:sp>
      <p:sp>
        <p:nvSpPr>
          <p:cNvPr id="10246" name="Dikdörtgen 6"/>
          <p:cNvSpPr>
            <a:spLocks noChangeArrowheads="1"/>
          </p:cNvSpPr>
          <p:nvPr/>
        </p:nvSpPr>
        <p:spPr bwMode="auto">
          <a:xfrm>
            <a:off x="14287" y="1590625"/>
            <a:ext cx="9166225" cy="830263"/>
          </a:xfrm>
          <a:prstGeom prst="rect">
            <a:avLst/>
          </a:prstGeom>
          <a:solidFill>
            <a:srgbClr val="FF6161"/>
          </a:solidFill>
          <a:ln w="38100" cmpd="thickThin">
            <a:solidFill>
              <a:schemeClr val="tx1"/>
            </a:solidFill>
            <a:miter lim="800000"/>
            <a:headEnd/>
            <a:tailEnd/>
          </a:ln>
        </p:spPr>
        <p:txBody>
          <a:bodyPr wrap="square">
            <a:spAutoFit/>
          </a:bodyPr>
          <a:lstStyle/>
          <a:p>
            <a:pPr fontAlgn="base">
              <a:spcBef>
                <a:spcPct val="0"/>
              </a:spcBef>
              <a:spcAft>
                <a:spcPct val="0"/>
              </a:spcAft>
              <a:buFont typeface="Wingdings 2" pitchFamily="18" charset="2"/>
              <a:buNone/>
              <a:defRPr/>
            </a:pPr>
            <a:endParaRPr lang="tr-TR" sz="1000" b="1" dirty="0">
              <a:solidFill>
                <a:srgbClr val="FFFFFF"/>
              </a:solidFill>
              <a:effectLst>
                <a:outerShdw blurRad="38100" dist="38100" dir="2700000" algn="tl">
                  <a:srgbClr val="000000">
                    <a:alpha val="43137"/>
                  </a:srgbClr>
                </a:outerShdw>
              </a:effectLst>
              <a:latin typeface="Tahoma" pitchFamily="34" charset="0"/>
              <a:cs typeface="Arial" pitchFamily="34" charset="0"/>
            </a:endParaRPr>
          </a:p>
          <a:p>
            <a:pP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cs typeface="Arial" pitchFamily="34" charset="0"/>
              </a:rPr>
              <a:t>      </a:t>
            </a:r>
            <a:r>
              <a:rPr lang="tr-TR" sz="2800" b="1" dirty="0" smtClean="0">
                <a:solidFill>
                  <a:srgbClr val="FFFFFF"/>
                </a:solidFill>
                <a:effectLst>
                  <a:outerShdw blurRad="38100" dist="38100" dir="2700000" algn="tl">
                    <a:srgbClr val="000000">
                      <a:alpha val="43137"/>
                    </a:srgbClr>
                  </a:outerShdw>
                </a:effectLst>
                <a:latin typeface="Tahoma" pitchFamily="34" charset="0"/>
                <a:cs typeface="Arial" pitchFamily="34" charset="0"/>
              </a:rPr>
              <a:t>           </a:t>
            </a:r>
          </a:p>
          <a:p>
            <a:pPr fontAlgn="base">
              <a:spcBef>
                <a:spcPct val="0"/>
              </a:spcBef>
              <a:spcAft>
                <a:spcPct val="0"/>
              </a:spcAft>
              <a:buFont typeface="Wingdings 2" pitchFamily="18" charset="2"/>
              <a:buNone/>
              <a:defRPr/>
            </a:pPr>
            <a:endParaRPr lang="tr-TR" sz="1000" b="1" dirty="0">
              <a:solidFill>
                <a:srgbClr val="FFFFFF"/>
              </a:solidFill>
              <a:latin typeface="Tahoma" pitchFamily="34" charset="0"/>
              <a:cs typeface="Arial" charset="0"/>
            </a:endParaRPr>
          </a:p>
        </p:txBody>
      </p:sp>
      <p:sp>
        <p:nvSpPr>
          <p:cNvPr id="11" name="Başlık 1"/>
          <p:cNvSpPr txBox="1">
            <a:spLocks/>
          </p:cNvSpPr>
          <p:nvPr/>
        </p:nvSpPr>
        <p:spPr bwMode="auto">
          <a:xfrm>
            <a:off x="539552" y="693192"/>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tr-TR" sz="5400" b="1"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MESLEK MENSUPLARI</a:t>
            </a:r>
            <a:endParaRPr lang="tr-TR" sz="5400" b="1" kern="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Dikdörtgen 6"/>
          <p:cNvSpPr>
            <a:spLocks noChangeArrowheads="1"/>
          </p:cNvSpPr>
          <p:nvPr/>
        </p:nvSpPr>
        <p:spPr bwMode="auto">
          <a:xfrm>
            <a:off x="-14288" y="5756483"/>
            <a:ext cx="9144001" cy="1107996"/>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1000" b="1" dirty="0" smtClean="0">
              <a:solidFill>
                <a:srgbClr val="FFFFFF"/>
              </a:solidFill>
              <a:effectLst>
                <a:outerShdw blurRad="38100" dist="38100" dir="2700000" algn="tl">
                  <a:srgbClr val="000000">
                    <a:alpha val="43137"/>
                  </a:srgbClr>
                </a:outerShdw>
              </a:effectLst>
              <a:latin typeface="Tahoma" pitchFamily="34" charset="0"/>
              <a:cs typeface="Arial" pitchFamily="34" charset="0"/>
            </a:endParaRPr>
          </a:p>
          <a:p>
            <a:pPr algn="ctr" fontAlgn="base">
              <a:spcBef>
                <a:spcPct val="0"/>
              </a:spcBef>
              <a:spcAft>
                <a:spcPct val="0"/>
              </a:spcAft>
              <a:buFont typeface="Wingdings 2" pitchFamily="18" charset="2"/>
              <a:buNone/>
              <a:defRPr/>
            </a:pPr>
            <a:r>
              <a:rPr lang="tr-TR" sz="3600" b="1" dirty="0" smtClean="0">
                <a:solidFill>
                  <a:schemeClr val="tx2">
                    <a:lumMod val="50000"/>
                  </a:schemeClr>
                </a:solidFill>
                <a:effectLst>
                  <a:outerShdw blurRad="38100" dist="38100" dir="2700000" algn="tl">
                    <a:srgbClr val="000000">
                      <a:alpha val="43137"/>
                    </a:srgbClr>
                  </a:outerShdw>
                </a:effectLst>
                <a:latin typeface="Tahoma" pitchFamily="34" charset="0"/>
                <a:cs typeface="Arial" pitchFamily="34" charset="0"/>
              </a:rPr>
              <a:t>MÜKELLEF</a:t>
            </a:r>
          </a:p>
          <a:p>
            <a:pPr algn="ctr" fontAlgn="base">
              <a:spcBef>
                <a:spcPct val="0"/>
              </a:spcBef>
              <a:spcAft>
                <a:spcPct val="0"/>
              </a:spcAft>
              <a:defRPr/>
            </a:pPr>
            <a:endParaRPr lang="tr-TR" sz="1000" b="1" dirty="0" smtClean="0">
              <a:solidFill>
                <a:srgbClr val="FFFFFF"/>
              </a:solidFill>
              <a:latin typeface="Tahoma" pitchFamily="34" charset="0"/>
              <a:cs typeface="Arial" charset="0"/>
            </a:endParaRPr>
          </a:p>
          <a:p>
            <a:pPr algn="ctr" fontAlgn="base">
              <a:spcBef>
                <a:spcPct val="0"/>
              </a:spcBef>
              <a:spcAft>
                <a:spcPct val="0"/>
              </a:spcAft>
              <a:defRPr/>
            </a:pPr>
            <a:endParaRPr lang="tr-TR" sz="1000" b="1" dirty="0">
              <a:solidFill>
                <a:srgbClr val="FFFFFF"/>
              </a:solidFill>
              <a:latin typeface="Tahoma" pitchFamily="34" charset="0"/>
              <a:cs typeface="Arial" charset="0"/>
            </a:endParaRPr>
          </a:p>
        </p:txBody>
      </p:sp>
      <p:sp>
        <p:nvSpPr>
          <p:cNvPr id="4" name="Aşağı Ok 3"/>
          <p:cNvSpPr/>
          <p:nvPr/>
        </p:nvSpPr>
        <p:spPr>
          <a:xfrm>
            <a:off x="4067175" y="2492896"/>
            <a:ext cx="360363" cy="10080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2" name="Aşağı Ok 11"/>
          <p:cNvSpPr/>
          <p:nvPr/>
        </p:nvSpPr>
        <p:spPr>
          <a:xfrm>
            <a:off x="4067175" y="4651598"/>
            <a:ext cx="360363" cy="10096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3" name="Aşağı Ok 12"/>
          <p:cNvSpPr/>
          <p:nvPr/>
        </p:nvSpPr>
        <p:spPr>
          <a:xfrm rot="10800000">
            <a:off x="4716463" y="2492944"/>
            <a:ext cx="360362" cy="1008063"/>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14" name="Aşağı Ok 13"/>
          <p:cNvSpPr/>
          <p:nvPr/>
        </p:nvSpPr>
        <p:spPr>
          <a:xfrm rot="10800000">
            <a:off x="4716463" y="4651597"/>
            <a:ext cx="360362" cy="100965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3600" dirty="0">
              <a:solidFill>
                <a:srgbClr val="DCE8F4"/>
              </a:solidFill>
            </a:endParaRPr>
          </a:p>
        </p:txBody>
      </p:sp>
      <p:sp>
        <p:nvSpPr>
          <p:cNvPr id="5" name="Sağa Bükülü Ok 4"/>
          <p:cNvSpPr/>
          <p:nvPr/>
        </p:nvSpPr>
        <p:spPr>
          <a:xfrm>
            <a:off x="1258888" y="2924398"/>
            <a:ext cx="2447925" cy="2736850"/>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2400" b="1" dirty="0">
              <a:solidFill>
                <a:srgbClr val="000000"/>
              </a:solidFill>
            </a:endParaRPr>
          </a:p>
        </p:txBody>
      </p:sp>
      <p:pic>
        <p:nvPicPr>
          <p:cNvPr id="133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628800"/>
            <a:ext cx="1297458" cy="731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Sağa Bükülü Ok 16"/>
          <p:cNvSpPr/>
          <p:nvPr/>
        </p:nvSpPr>
        <p:spPr>
          <a:xfrm rot="10800000">
            <a:off x="5437188" y="2852390"/>
            <a:ext cx="2447925" cy="2736850"/>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tr-TR" sz="2400" b="1" dirty="0">
              <a:solidFill>
                <a:srgbClr val="000000"/>
              </a:solidFill>
            </a:endParaRPr>
          </a:p>
        </p:txBody>
      </p:sp>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1541867" cy="6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807" y="1700808"/>
            <a:ext cx="1295673" cy="60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23294"/>
            <a:ext cx="910628" cy="78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2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723294"/>
            <a:ext cx="864096" cy="78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2995132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tı 1"/>
          <p:cNvSpPr/>
          <p:nvPr/>
        </p:nvSpPr>
        <p:spPr>
          <a:xfrm>
            <a:off x="2195736" y="2207023"/>
            <a:ext cx="4752528" cy="4534345"/>
          </a:xfrm>
          <a:prstGeom prst="mathPlus">
            <a:avLst>
              <a:gd name="adj1" fmla="val 4981"/>
            </a:avLst>
          </a:prstGeom>
          <a:solidFill>
            <a:schemeClr val="tx1">
              <a:lumMod val="50000"/>
              <a:lumOff val="50000"/>
            </a:schemeClr>
          </a:solidFill>
          <a:ln w="444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lt Başlık 2"/>
          <p:cNvSpPr txBox="1">
            <a:spLocks/>
          </p:cNvSpPr>
          <p:nvPr/>
        </p:nvSpPr>
        <p:spPr>
          <a:xfrm>
            <a:off x="395288" y="1701824"/>
            <a:ext cx="8569325" cy="453548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endParaRPr lang="tr-TR" sz="2000" b="1" dirty="0" smtClean="0"/>
          </a:p>
          <a:p>
            <a:pPr>
              <a:defRPr/>
            </a:pPr>
            <a:endParaRPr lang="tr-TR" sz="2000" b="1" dirty="0" smtClean="0"/>
          </a:p>
          <a:p>
            <a:pPr>
              <a:defRPr/>
            </a:pPr>
            <a:endParaRPr lang="tr-TR" sz="2000" b="1" dirty="0" smtClean="0"/>
          </a:p>
          <a:p>
            <a:pPr>
              <a:spcBef>
                <a:spcPts val="3000"/>
              </a:spcBef>
              <a:spcAft>
                <a:spcPts val="1200"/>
              </a:spcAft>
              <a:defRPr/>
            </a:pPr>
            <a:endParaRPr lang="tr-TR" sz="2000" b="1" dirty="0" smtClean="0"/>
          </a:p>
          <a:p>
            <a:pPr>
              <a:spcBef>
                <a:spcPts val="0"/>
              </a:spcBef>
              <a:defRPr/>
            </a:pPr>
            <a:endParaRPr lang="tr-TR" sz="1400" b="1" dirty="0" smtClean="0"/>
          </a:p>
          <a:p>
            <a:pPr>
              <a:spcBef>
                <a:spcPts val="0"/>
              </a:spcBef>
              <a:defRPr/>
            </a:pPr>
            <a:endParaRPr lang="tr-TR" sz="1400" b="1" dirty="0" smtClean="0"/>
          </a:p>
        </p:txBody>
      </p:sp>
      <p:sp>
        <p:nvSpPr>
          <p:cNvPr id="16" name="Yuvarlatılmış Dikdörtgen 15"/>
          <p:cNvSpPr/>
          <p:nvPr/>
        </p:nvSpPr>
        <p:spPr>
          <a:xfrm>
            <a:off x="3275856" y="2276227"/>
            <a:ext cx="2592288" cy="576709"/>
          </a:xfrm>
          <a:prstGeom prst="roundRect">
            <a:avLst/>
          </a:prstGeom>
          <a:solidFill>
            <a:schemeClr val="accent2">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MÜKELLEF</a:t>
            </a:r>
            <a:endPar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Yuvarlatılmış Dikdörtgen 17"/>
          <p:cNvSpPr/>
          <p:nvPr/>
        </p:nvSpPr>
        <p:spPr>
          <a:xfrm>
            <a:off x="3275856" y="6092651"/>
            <a:ext cx="2592288" cy="576709"/>
          </a:xfrm>
          <a:prstGeom prst="roundRect">
            <a:avLst/>
          </a:prstGeom>
          <a:solidFill>
            <a:schemeClr val="tx2">
              <a:lumMod val="75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YMM</a:t>
            </a:r>
            <a:endPar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Dikdörtgen 6"/>
          <p:cNvSpPr>
            <a:spLocks noChangeArrowheads="1"/>
          </p:cNvSpPr>
          <p:nvPr/>
        </p:nvSpPr>
        <p:spPr bwMode="auto">
          <a:xfrm>
            <a:off x="1907704" y="822675"/>
            <a:ext cx="6696744" cy="892552"/>
          </a:xfrm>
          <a:prstGeom prst="rect">
            <a:avLst/>
          </a:prstGeom>
          <a:solidFill>
            <a:schemeClr val="accent5">
              <a:lumMod val="20000"/>
              <a:lumOff val="80000"/>
            </a:schemeClr>
          </a:solidFill>
          <a:ln w="38100" cmpd="thickThin">
            <a:solidFill>
              <a:schemeClr val="tx1"/>
            </a:solidFill>
            <a:miter lim="800000"/>
            <a:headEnd/>
            <a:tailEnd/>
          </a:ln>
        </p:spPr>
        <p:txBody>
          <a:bodyPr wrap="square">
            <a:spAutoFit/>
          </a:bodyPr>
          <a:lstStyle/>
          <a:p>
            <a:pPr algn="ctr"/>
            <a:r>
              <a:rPr lang="tr-TR" sz="2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TAM TASDİK VE TASDİK SÖZLEŞMESİ</a:t>
            </a:r>
          </a:p>
          <a:p>
            <a:pPr algn="ctr"/>
            <a:r>
              <a:rPr lang="tr-TR" sz="2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3568 Sayılı Kanun</a:t>
            </a:r>
            <a:endParaRPr lang="tr-TR" altLang="tr-TR" sz="2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Oval 2"/>
          <p:cNvSpPr/>
          <p:nvPr/>
        </p:nvSpPr>
        <p:spPr>
          <a:xfrm>
            <a:off x="827584" y="3645024"/>
            <a:ext cx="2232248" cy="1584176"/>
          </a:xfrm>
          <a:prstGeom prst="ellipse">
            <a:avLst/>
          </a:prstGeom>
          <a:solidFill>
            <a:schemeClr val="accent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İCAP</a:t>
            </a:r>
            <a:endParaRPr lang="tr-TR"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6084168" y="3645024"/>
            <a:ext cx="2232248" cy="1584176"/>
          </a:xfrm>
          <a:prstGeom prst="ellipse">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KABUL</a:t>
            </a:r>
            <a:endParaRPr lang="tr-TR"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48" y="845772"/>
            <a:ext cx="1300456" cy="855036"/>
          </a:xfrm>
          <a:prstGeom prst="rect">
            <a:avLst/>
          </a:prstGeom>
          <a:solidFill>
            <a:schemeClr val="accent5">
              <a:lumMod val="20000"/>
              <a:lumOff val="80000"/>
            </a:schemeClr>
          </a:solidFill>
          <a:ln w="38100" cmpd="thickThi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284984"/>
            <a:ext cx="1620180" cy="2357879"/>
          </a:xfrm>
          <a:prstGeom prst="rect">
            <a:avLst/>
          </a:prstGeom>
          <a:noFill/>
          <a:ln w="508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7836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262" y="2420887"/>
            <a:ext cx="2325522" cy="3384377"/>
          </a:xfrm>
          <a:prstGeom prst="rect">
            <a:avLst/>
          </a:prstGeom>
          <a:noFill/>
          <a:ln w="508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420888"/>
            <a:ext cx="2318120" cy="3384376"/>
          </a:xfrm>
          <a:prstGeom prst="rect">
            <a:avLst/>
          </a:prstGeom>
          <a:noFill/>
          <a:ln w="508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Başlık 1"/>
          <p:cNvSpPr>
            <a:spLocks noGrp="1"/>
          </p:cNvSpPr>
          <p:nvPr>
            <p:ph type="title"/>
          </p:nvPr>
        </p:nvSpPr>
        <p:spPr>
          <a:xfrm>
            <a:off x="35495" y="404664"/>
            <a:ext cx="9001001" cy="936104"/>
          </a:xfrm>
        </p:spPr>
        <p:txBody>
          <a:bodyPr>
            <a:normAutofit/>
          </a:bodyPr>
          <a:lstStyle/>
          <a:p>
            <a:pPr algn="ctr"/>
            <a:r>
              <a:rPr lang="tr-TR" sz="3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YMM TASDİK SÖZLEŞMELERİ</a:t>
            </a:r>
            <a:endParaRPr lang="tr-TR"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Dikdörtgen 2"/>
          <p:cNvSpPr/>
          <p:nvPr/>
        </p:nvSpPr>
        <p:spPr>
          <a:xfrm>
            <a:off x="2555776" y="2779181"/>
            <a:ext cx="4000328" cy="2554545"/>
          </a:xfrm>
          <a:prstGeom prst="rect">
            <a:avLst/>
          </a:prstGeom>
        </p:spPr>
        <p:txBody>
          <a:bodyPr wrap="square">
            <a:spAutoFit/>
          </a:bodyPr>
          <a:lstStyle/>
          <a:p>
            <a:pPr algn="ctr"/>
            <a:r>
              <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3568 Sayılı Serbest Muhasebeci Mali Müşavirlik ve Yeminli Mali Müşavirlik Kanunu</a:t>
            </a:r>
          </a:p>
          <a:p>
            <a:pPr algn="ctr"/>
            <a:r>
              <a:rPr lang="tr-TR" sz="2000" b="1" dirty="0">
                <a:solidFill>
                  <a:srgbClr val="C00000"/>
                </a:solidFill>
                <a:latin typeface="Tahoma" panose="020B0604030504040204" pitchFamily="34" charset="0"/>
                <a:ea typeface="Tahoma" panose="020B0604030504040204" pitchFamily="34" charset="0"/>
                <a:cs typeface="Tahoma" panose="020B0604030504040204" pitchFamily="34" charset="0"/>
              </a:rPr>
              <a:t>&amp;</a:t>
            </a:r>
            <a:endPar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11 Seri No.lu</a:t>
            </a:r>
          </a:p>
          <a:p>
            <a:pPr algn="ctr"/>
            <a:r>
              <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SM</a:t>
            </a:r>
            <a:r>
              <a:rPr lang="tr-TR" sz="2000" b="1" dirty="0">
                <a:solidFill>
                  <a:srgbClr val="C00000"/>
                </a:solidFill>
                <a:latin typeface="Tahoma" panose="020B0604030504040204" pitchFamily="34" charset="0"/>
                <a:ea typeface="Tahoma" panose="020B0604030504040204" pitchFamily="34" charset="0"/>
                <a:cs typeface="Tahoma" panose="020B0604030504040204" pitchFamily="34" charset="0"/>
              </a:rPr>
              <a:t>, SMMM ve </a:t>
            </a:r>
            <a:r>
              <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YMM</a:t>
            </a:r>
          </a:p>
          <a:p>
            <a:pPr algn="ctr"/>
            <a:r>
              <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Kanunu Genel Tebliği</a:t>
            </a:r>
            <a:endParaRPr lang="tr-TR"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8915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5496" y="548680"/>
            <a:ext cx="9036496" cy="3170099"/>
          </a:xfrm>
          <a:prstGeom prst="rect">
            <a:avLst/>
          </a:prstGeom>
        </p:spPr>
        <p:txBody>
          <a:bodyPr wrap="square">
            <a:spAutoFit/>
          </a:bodyPr>
          <a:lstStyle/>
          <a:p>
            <a:pPr algn="ct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Sıra No.lu</a:t>
            </a:r>
          </a:p>
          <a:p>
            <a:pPr algn="ct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YMM’lerin Tasdik </a:t>
            </a: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Sözleşmelerine İlişkin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Bildirimlerinin</a:t>
            </a:r>
          </a:p>
          <a:p>
            <a:pPr algn="ct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a:t>
            </a:r>
          </a:p>
          <a:p>
            <a:pPr algn="ct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Sürekli </a:t>
            </a: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Bilgi Verme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Yükümlülüklerinin</a:t>
            </a:r>
          </a:p>
          <a:p>
            <a:pPr algn="ct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Elektronik </a:t>
            </a:r>
            <a:r>
              <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Ortamda Yerine Getirilmesi </a:t>
            </a: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Hakkında</a:t>
            </a:r>
          </a:p>
          <a:p>
            <a:pPr algn="ctr"/>
            <a:r>
              <a:rPr lang="tr-TR" sz="24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Genel Tebliğ</a:t>
            </a:r>
          </a:p>
          <a:p>
            <a:pPr algn="ctr"/>
            <a:endParaRPr lang="tr-TR" sz="1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tr-TR" sz="1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(06/02/2008 </a:t>
            </a:r>
            <a:r>
              <a:rPr lang="tr-TR"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tarihli ve 26779 sayılı Resmi </a:t>
            </a:r>
            <a:r>
              <a:rPr lang="tr-TR" sz="1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Gazete)</a:t>
            </a:r>
            <a:endParaRPr lang="tr-TR"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tr-TR"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509121"/>
            <a:ext cx="2190390" cy="1440159"/>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http://fethiyekervan.com/wp-content/uploads/2012/06/bilgisayardedig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873860"/>
            <a:ext cx="2448272" cy="143546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http://www.theinquirer.net/IMG/063/257063/web-http-url-address-internet-online-ww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2226" y="4867735"/>
            <a:ext cx="1919614" cy="144158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Dikdörtgen 1"/>
          <p:cNvSpPr/>
          <p:nvPr/>
        </p:nvSpPr>
        <p:spPr>
          <a:xfrm>
            <a:off x="4572000" y="6300028"/>
            <a:ext cx="3339376" cy="369332"/>
          </a:xfrm>
          <a:prstGeom prst="rect">
            <a:avLst/>
          </a:prstGeom>
        </p:spPr>
        <p:txBody>
          <a:bodyPr wrap="none">
            <a:spAutoFit/>
          </a:bodyPr>
          <a:lstStyle/>
          <a:p>
            <a:r>
              <a:rPr lang="tr-TR"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&amp;</a:t>
            </a:r>
            <a:r>
              <a:rPr lang="tr-TR" b="1" dirty="0" smtClean="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  https://intvrg.gib.gov.tr</a:t>
            </a:r>
            <a:endParaRPr lang="tr-TR"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Dikdörtgen 2"/>
          <p:cNvSpPr/>
          <p:nvPr/>
        </p:nvSpPr>
        <p:spPr>
          <a:xfrm>
            <a:off x="1742379" y="6309320"/>
            <a:ext cx="2829621" cy="369332"/>
          </a:xfrm>
          <a:prstGeom prst="rect">
            <a:avLst/>
          </a:prstGeom>
        </p:spPr>
        <p:txBody>
          <a:bodyPr wrap="none">
            <a:spAutoFit/>
          </a:bodyPr>
          <a:lstStyle/>
          <a:p>
            <a:r>
              <a:rPr lang="tr-TR"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http://</a:t>
            </a:r>
            <a:r>
              <a:rPr lang="tr-TR" b="1" dirty="0" smtClean="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www.gib.gov.tr</a:t>
            </a:r>
            <a:endParaRPr lang="tr-TR" b="1" dirty="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Dikdörtgen 5"/>
          <p:cNvSpPr/>
          <p:nvPr/>
        </p:nvSpPr>
        <p:spPr>
          <a:xfrm>
            <a:off x="0" y="3595082"/>
            <a:ext cx="9144000" cy="553998"/>
          </a:xfrm>
          <a:prstGeom prst="rect">
            <a:avLst/>
          </a:prstGeom>
          <a:noFill/>
          <a:ln w="50800">
            <a:solidFill>
              <a:schemeClr val="tx1"/>
            </a:solidFill>
            <a:miter lim="800000"/>
            <a:headEnd/>
            <a:tailEnd/>
          </a:ln>
        </p:spPr>
        <p:txBody>
          <a:bodyPr wrap="square">
            <a:spAutoFit/>
          </a:bodyPr>
          <a:lstStyle/>
          <a:p>
            <a:pPr algn="ctr"/>
            <a:r>
              <a:rPr lang="tr-TR" sz="1500" b="1" dirty="0" smtClean="0">
                <a:solidFill>
                  <a:schemeClr val="accent1">
                    <a:lumMod val="25000"/>
                  </a:schemeClr>
                </a:solidFill>
                <a:latin typeface="Tahoma" pitchFamily="34" charset="0"/>
                <a:ea typeface="Tahoma" pitchFamily="34" charset="0"/>
                <a:cs typeface="Tahoma" pitchFamily="34" charset="0"/>
              </a:rPr>
              <a:t>Gelişen Bilgi İşlem Teknolojilerinden Yararlanmak, Bildirimlerin Kolay, Hızlı, Ekonomik ve Güvenilir Bir Şekilde İntikalini Sağlamak.</a:t>
            </a:r>
            <a:endParaRPr lang="tr-TR" sz="1500" b="1" dirty="0">
              <a:solidFill>
                <a:schemeClr val="accent1">
                  <a:lumMod val="2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93862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idx="1"/>
          </p:nvPr>
        </p:nvSpPr>
        <p:spPr>
          <a:xfrm>
            <a:off x="0" y="1700213"/>
            <a:ext cx="9144000" cy="4608512"/>
          </a:xfrm>
        </p:spPr>
        <p:txBody>
          <a:bodyPr/>
          <a:lstStyle/>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p:txBody>
      </p:sp>
      <p:sp>
        <p:nvSpPr>
          <p:cNvPr id="10246" name="Dikdörtgen 6"/>
          <p:cNvSpPr>
            <a:spLocks noChangeArrowheads="1"/>
          </p:cNvSpPr>
          <p:nvPr/>
        </p:nvSpPr>
        <p:spPr bwMode="auto">
          <a:xfrm>
            <a:off x="-36513" y="5373688"/>
            <a:ext cx="9180513" cy="1014412"/>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1600" b="1" dirty="0">
              <a:solidFill>
                <a:srgbClr val="FFFFFF"/>
              </a:solidFill>
              <a:effectLst>
                <a:outerShdw blurRad="38100" dist="38100" dir="2700000" algn="tl">
                  <a:srgbClr val="000000">
                    <a:alpha val="43137"/>
                  </a:srgbClr>
                </a:outerShdw>
              </a:effectLst>
              <a:latin typeface="Tahoma" pitchFamily="34" charset="0"/>
            </a:endParaRPr>
          </a:p>
          <a:p>
            <a:pPr algn="ct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rPr>
              <a:t>MÜKELLEF</a:t>
            </a:r>
          </a:p>
          <a:p>
            <a:pPr algn="ctr" fontAlgn="base">
              <a:spcBef>
                <a:spcPct val="0"/>
              </a:spcBef>
              <a:spcAft>
                <a:spcPct val="0"/>
              </a:spcAft>
              <a:buFont typeface="Wingdings 2" pitchFamily="18" charset="2"/>
              <a:buNone/>
              <a:defRPr/>
            </a:pPr>
            <a:endParaRPr lang="tr-TR" sz="1600" b="1" dirty="0">
              <a:solidFill>
                <a:srgbClr val="FFFFFF"/>
              </a:solidFill>
              <a:latin typeface="Tahoma" pitchFamily="34" charset="0"/>
              <a:cs typeface="Arial" charset="0"/>
            </a:endParaRPr>
          </a:p>
        </p:txBody>
      </p:sp>
      <p:sp>
        <p:nvSpPr>
          <p:cNvPr id="11" name="Başlık 1"/>
          <p:cNvSpPr txBox="1">
            <a:spLocks/>
          </p:cNvSpPr>
          <p:nvPr/>
        </p:nvSpPr>
        <p:spPr bwMode="auto">
          <a:xfrm>
            <a:off x="685800" y="404813"/>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YEMİNLİ MALİ MÜŞAVİRLİK MESLEĞİ</a:t>
            </a:r>
          </a:p>
        </p:txBody>
      </p:sp>
      <p:pic>
        <p:nvPicPr>
          <p:cNvPr id="14342" name="Picture 2" descr="http://3.bp.blogspot.com/-2dBM5HN3Cv0/ThAkcnm0FxI/AAAAAAAAAWY/SXySwfN5LsQ/s1600/teraz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52738"/>
            <a:ext cx="18002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http://revizyongazetesi.com/resimler/10042014-152036-m%C3%BCh%C3%BC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141663"/>
            <a:ext cx="20986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örtlü Ok 2"/>
          <p:cNvSpPr/>
          <p:nvPr/>
        </p:nvSpPr>
        <p:spPr>
          <a:xfrm>
            <a:off x="2627313" y="2420938"/>
            <a:ext cx="3816350" cy="2744787"/>
          </a:xfrm>
          <a:prstGeom prst="quadArrow">
            <a:avLst>
              <a:gd name="adj1" fmla="val 13311"/>
              <a:gd name="adj2" fmla="val 22500"/>
              <a:gd name="adj3" fmla="val 13886"/>
            </a:avLst>
          </a:prstGeom>
          <a:solidFill>
            <a:srgbClr val="00B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sz="3600" dirty="0">
              <a:solidFill>
                <a:srgbClr val="DCE8F4"/>
              </a:solidFill>
            </a:endParaRPr>
          </a:p>
        </p:txBody>
      </p:sp>
      <p:sp>
        <p:nvSpPr>
          <p:cNvPr id="14" name="Oval 13"/>
          <p:cNvSpPr/>
          <p:nvPr/>
        </p:nvSpPr>
        <p:spPr>
          <a:xfrm>
            <a:off x="3349625" y="3357563"/>
            <a:ext cx="2376488" cy="936625"/>
          </a:xfrm>
          <a:prstGeom prst="ellipse">
            <a:avLst/>
          </a:prstGeom>
          <a:solidFill>
            <a:schemeClr val="bg1">
              <a:lumMod val="5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2800" b="1" dirty="0">
                <a:solidFill>
                  <a:srgbClr val="FFFFFF"/>
                </a:solidFill>
              </a:rPr>
              <a:t>YMM</a:t>
            </a:r>
          </a:p>
        </p:txBody>
      </p:sp>
      <p:sp>
        <p:nvSpPr>
          <p:cNvPr id="12" name="Dikdörtgen 6"/>
          <p:cNvSpPr>
            <a:spLocks noChangeArrowheads="1"/>
          </p:cNvSpPr>
          <p:nvPr/>
        </p:nvSpPr>
        <p:spPr bwMode="auto">
          <a:xfrm>
            <a:off x="0" y="1262063"/>
            <a:ext cx="9144000" cy="830262"/>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1000" b="1" dirty="0">
              <a:solidFill>
                <a:srgbClr val="FFFFFF"/>
              </a:solidFill>
              <a:effectLst>
                <a:outerShdw blurRad="38100" dist="38100" dir="2700000" algn="tl">
                  <a:srgbClr val="000000">
                    <a:alpha val="43137"/>
                  </a:srgbClr>
                </a:outerShdw>
              </a:effectLst>
              <a:latin typeface="Tahoma" pitchFamily="34" charset="0"/>
            </a:endParaRPr>
          </a:p>
          <a:p>
            <a:pPr algn="ct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rPr>
              <a:t>       GELİR İDARESİ BAŞKANLIĞI</a:t>
            </a:r>
          </a:p>
          <a:p>
            <a:pPr algn="ctr" fontAlgn="base">
              <a:spcBef>
                <a:spcPct val="0"/>
              </a:spcBef>
              <a:spcAft>
                <a:spcPct val="0"/>
              </a:spcAft>
              <a:buFont typeface="Wingdings 2" pitchFamily="18" charset="2"/>
              <a:buNone/>
              <a:defRPr/>
            </a:pPr>
            <a:endParaRPr lang="tr-TR" sz="1000" b="1" dirty="0">
              <a:solidFill>
                <a:srgbClr val="FFFFFF"/>
              </a:solidFill>
              <a:latin typeface="Tahoma" pitchFamily="34" charset="0"/>
              <a:cs typeface="Arial" charset="0"/>
            </a:endParaRPr>
          </a:p>
        </p:txBody>
      </p:sp>
      <p:pic>
        <p:nvPicPr>
          <p:cNvPr id="1434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1366838"/>
            <a:ext cx="6477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1767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72816"/>
            <a:ext cx="9144000" cy="5085184"/>
          </a:xfrm>
          <a:blipFill>
            <a:blip r:embed="rId2"/>
            <a:tile tx="0" ty="0" sx="100000" sy="100000" flip="none" algn="tl"/>
          </a:blipFill>
        </p:spPr>
        <p:txBody>
          <a:bodyPr>
            <a:noAutofit/>
          </a:bodyPr>
          <a:lstStyle/>
          <a:p>
            <a:pPr marL="725488" indent="-363538">
              <a:spcBef>
                <a:spcPts val="600"/>
              </a:spcBef>
              <a:spcAft>
                <a:spcPts val="600"/>
              </a:spcAft>
              <a:buClr>
                <a:srgbClr val="C00000"/>
              </a:buClr>
              <a:buSzPct val="100000"/>
              <a:buFont typeface="Wingdings" panose="05000000000000000000" pitchFamily="2" charset="2"/>
              <a:buChar char="Ø"/>
            </a:pPr>
            <a:endParaRPr lang="tr-TR" sz="1000" dirty="0" smtClean="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endParaRPr lang="tr-TR" sz="1000" dirty="0" smtClean="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smtClean="0">
                <a:latin typeface="Arial" panose="020B0604020202020204" pitchFamily="34" charset="0"/>
                <a:cs typeface="Arial" panose="020B0604020202020204" pitchFamily="34" charset="0"/>
              </a:rPr>
              <a:t>1</a:t>
            </a:r>
            <a:r>
              <a:rPr lang="tr-TR" sz="1800" dirty="0">
                <a:latin typeface="Arial" panose="020B0604020202020204" pitchFamily="34" charset="0"/>
                <a:cs typeface="Arial" panose="020B0604020202020204" pitchFamily="34" charset="0"/>
              </a:rPr>
              <a:t>. Vergi İnceleme Elemanının Kimliğini Görme </a:t>
            </a:r>
            <a:r>
              <a:rPr lang="tr-TR" sz="1800" dirty="0" smtClean="0">
                <a:latin typeface="Arial" panose="020B0604020202020204" pitchFamily="34" charset="0"/>
                <a:cs typeface="Arial" panose="020B0604020202020204" pitchFamily="34" charset="0"/>
              </a:rPr>
              <a:t>Hakkı,</a:t>
            </a:r>
            <a:endParaRPr lang="tr-TR" sz="18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2. İnceleme Konusunu ve Kapsamını Öğrenme </a:t>
            </a:r>
            <a:r>
              <a:rPr lang="tr-TR" sz="1800" dirty="0" smtClean="0">
                <a:latin typeface="Arial" panose="020B0604020202020204" pitchFamily="34" charset="0"/>
                <a:cs typeface="Arial" panose="020B0604020202020204" pitchFamily="34" charset="0"/>
              </a:rPr>
              <a:t>Hakkı,</a:t>
            </a:r>
            <a:endParaRPr lang="tr-TR" sz="18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3. İncelemenin Mükellefin İşyerinde Yapılmasını İsteme </a:t>
            </a:r>
            <a:r>
              <a:rPr lang="tr-TR" sz="1800" dirty="0" smtClean="0">
                <a:latin typeface="Arial" panose="020B0604020202020204" pitchFamily="34" charset="0"/>
                <a:cs typeface="Arial" panose="020B0604020202020204" pitchFamily="34" charset="0"/>
              </a:rPr>
              <a:t>Hakkı,</a:t>
            </a:r>
            <a:endParaRPr lang="tr-TR" sz="18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4. Zorunlu Sebepler Nedeniyle İncelemenin Dairede Yapılmasını İsteme </a:t>
            </a:r>
            <a:r>
              <a:rPr lang="tr-TR" sz="1800" dirty="0" smtClean="0">
                <a:latin typeface="Arial" panose="020B0604020202020204" pitchFamily="34" charset="0"/>
                <a:cs typeface="Arial" panose="020B0604020202020204" pitchFamily="34" charset="0"/>
              </a:rPr>
              <a:t>Hakkı,</a:t>
            </a:r>
            <a:endParaRPr lang="tr-TR" sz="18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5. Defter ve Belgelerini İbraz Etmek İçin Ek Süre İsteme </a:t>
            </a:r>
            <a:r>
              <a:rPr lang="tr-TR" sz="1800" dirty="0" smtClean="0">
                <a:latin typeface="Arial" panose="020B0604020202020204" pitchFamily="34" charset="0"/>
                <a:cs typeface="Arial" panose="020B0604020202020204" pitchFamily="34" charset="0"/>
              </a:rPr>
              <a:t>Hakkı,</a:t>
            </a:r>
            <a:endParaRPr lang="tr-TR" sz="18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6. Vergi İnceleme Raporlarının Mevzuata Uygun Olmasını İsteme </a:t>
            </a:r>
            <a:r>
              <a:rPr lang="tr-TR" sz="1800" dirty="0" smtClean="0">
                <a:latin typeface="Arial" panose="020B0604020202020204" pitchFamily="34" charset="0"/>
                <a:cs typeface="Arial" panose="020B0604020202020204" pitchFamily="34" charset="0"/>
              </a:rPr>
              <a:t>Hakkı,</a:t>
            </a:r>
            <a:endParaRPr lang="tr-TR" sz="18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7. İşyerinde Yapılan İncelemelerde Resmi Mesai Saatleri Dışında İnceleme Yapılmamasını İsteme </a:t>
            </a:r>
            <a:r>
              <a:rPr lang="tr-TR" sz="1800" dirty="0" smtClean="0">
                <a:latin typeface="Arial" panose="020B0604020202020204" pitchFamily="34" charset="0"/>
                <a:cs typeface="Arial" panose="020B0604020202020204" pitchFamily="34" charset="0"/>
              </a:rPr>
              <a:t>Hakkı,</a:t>
            </a:r>
            <a:endParaRPr lang="tr-TR" sz="18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8. İncelemenin İşyerinin Faaliyetini Engellememesini İsteme </a:t>
            </a:r>
            <a:r>
              <a:rPr lang="tr-TR" sz="1800" dirty="0" smtClean="0">
                <a:latin typeface="Arial" panose="020B0604020202020204" pitchFamily="34" charset="0"/>
                <a:cs typeface="Arial" panose="020B0604020202020204" pitchFamily="34" charset="0"/>
              </a:rPr>
              <a:t>Hakkı,</a:t>
            </a:r>
            <a:endParaRPr lang="tr-TR" sz="1800" dirty="0">
              <a:latin typeface="Arial" panose="020B0604020202020204" pitchFamily="34" charset="0"/>
              <a:cs typeface="Arial" panose="020B0604020202020204" pitchFamily="34" charset="0"/>
            </a:endParaRP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a:xfrm>
            <a:off x="611560" y="620688"/>
            <a:ext cx="8064896" cy="102172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VERGİ İNCELEMESİ SIRASINDAKİ HAKLAR</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7068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922520"/>
          </a:xfrm>
          <a:blipFill>
            <a:blip r:embed="rId2"/>
            <a:tile tx="0" ty="0" sx="100000" sy="100000" flip="none" algn="tl"/>
          </a:blipFill>
        </p:spPr>
        <p:txBody>
          <a:bodyPr>
            <a:noAutofit/>
          </a:bodyPr>
          <a:lstStyle/>
          <a:p>
            <a:pPr marL="725488" indent="-363538">
              <a:spcBef>
                <a:spcPts val="600"/>
              </a:spcBef>
              <a:spcAft>
                <a:spcPts val="600"/>
              </a:spcAft>
              <a:buClr>
                <a:srgbClr val="C00000"/>
              </a:buClr>
              <a:buSzPct val="100000"/>
              <a:buFont typeface="Wingdings" panose="05000000000000000000" pitchFamily="2" charset="2"/>
              <a:buChar char="Ø"/>
            </a:pPr>
            <a:endParaRPr lang="tr-TR" sz="1800" dirty="0" smtClean="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smtClean="0">
                <a:latin typeface="Arial" panose="020B0604020202020204" pitchFamily="34" charset="0"/>
                <a:cs typeface="Arial" panose="020B0604020202020204" pitchFamily="34" charset="0"/>
              </a:rPr>
              <a:t>9</a:t>
            </a:r>
            <a:r>
              <a:rPr lang="tr-TR" sz="1800" dirty="0">
                <a:latin typeface="Arial" panose="020B0604020202020204" pitchFamily="34" charset="0"/>
                <a:cs typeface="Arial" panose="020B0604020202020204" pitchFamily="34" charset="0"/>
              </a:rPr>
              <a:t>. İncelemenin Her Safhasında Bilgi Alabilme Hakkı,</a:t>
            </a: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10. İhtiyati Haciz Sebebine İtiraz Edebilme Hakkı,</a:t>
            </a:r>
          </a:p>
          <a:p>
            <a:pPr marL="725488" indent="-363538">
              <a:spcBef>
                <a:spcPts val="600"/>
              </a:spcBef>
              <a:spcAft>
                <a:spcPts val="600"/>
              </a:spcAft>
              <a:buClr>
                <a:srgbClr val="C00000"/>
              </a:buClr>
              <a:buSzPct val="100000"/>
              <a:buFont typeface="Wingdings" panose="05000000000000000000" pitchFamily="2" charset="2"/>
              <a:buChar char="Ø"/>
            </a:pPr>
            <a:r>
              <a:rPr lang="tr-TR" sz="1800" dirty="0" smtClean="0">
                <a:latin typeface="Arial" panose="020B0604020202020204" pitchFamily="34" charset="0"/>
                <a:cs typeface="Arial" panose="020B0604020202020204" pitchFamily="34" charset="0"/>
              </a:rPr>
              <a:t>11</a:t>
            </a:r>
            <a:r>
              <a:rPr lang="tr-TR" sz="1800" dirty="0">
                <a:latin typeface="Arial" panose="020B0604020202020204" pitchFamily="34" charset="0"/>
                <a:cs typeface="Arial" panose="020B0604020202020204" pitchFamily="34" charset="0"/>
              </a:rPr>
              <a:t>. Fiili Envanter Yapılmasının Gerektirdiği Giderlerin Ödenmesini İsteme Hakkı,</a:t>
            </a:r>
          </a:p>
          <a:p>
            <a:pPr marL="725488" indent="-363538">
              <a:spcBef>
                <a:spcPts val="600"/>
              </a:spcBef>
              <a:spcAft>
                <a:spcPts val="600"/>
              </a:spcAft>
              <a:buClr>
                <a:srgbClr val="C00000"/>
              </a:buClr>
              <a:buSzPct val="100000"/>
              <a:buFont typeface="Wingdings" panose="05000000000000000000" pitchFamily="2" charset="2"/>
              <a:buChar char="Ø"/>
            </a:pPr>
            <a:r>
              <a:rPr lang="tr-TR" sz="1800" dirty="0">
                <a:latin typeface="Arial" panose="020B0604020202020204" pitchFamily="34" charset="0"/>
                <a:cs typeface="Arial" panose="020B0604020202020204" pitchFamily="34" charset="0"/>
              </a:rPr>
              <a:t>12. El Konulmuş Defter ve Vesikalardan Faydalanma Hakkı</a:t>
            </a:r>
            <a:r>
              <a:rPr lang="tr-TR" sz="1800" dirty="0" smtClean="0">
                <a:latin typeface="Arial" panose="020B0604020202020204" pitchFamily="34" charset="0"/>
                <a:cs typeface="Arial" panose="020B0604020202020204" pitchFamily="34" charset="0"/>
              </a:rPr>
              <a:t>,</a:t>
            </a:r>
          </a:p>
          <a:p>
            <a:pPr marL="725488" indent="-363538">
              <a:spcBef>
                <a:spcPts val="600"/>
              </a:spcBef>
              <a:spcAft>
                <a:spcPts val="600"/>
              </a:spcAft>
              <a:buClr>
                <a:srgbClr val="C00000"/>
              </a:buClr>
              <a:buSzPct val="100000"/>
              <a:buFont typeface="Wingdings" panose="05000000000000000000" pitchFamily="2" charset="2"/>
              <a:buChar char="Ø"/>
            </a:pPr>
            <a:r>
              <a:rPr lang="tr-TR" sz="1800" dirty="0" smtClean="0">
                <a:latin typeface="Arial" panose="020B0604020202020204" pitchFamily="34" charset="0"/>
                <a:cs typeface="Arial" panose="020B0604020202020204" pitchFamily="34" charset="0"/>
              </a:rPr>
              <a:t>13. Arama Kararının Gösterilmesini İsteme Hakkı,</a:t>
            </a:r>
          </a:p>
          <a:p>
            <a:pPr marL="725488" indent="-363538">
              <a:spcBef>
                <a:spcPts val="600"/>
              </a:spcBef>
              <a:spcAft>
                <a:spcPts val="600"/>
              </a:spcAft>
              <a:buClr>
                <a:srgbClr val="C00000"/>
              </a:buClr>
              <a:buSzPct val="100000"/>
              <a:buFont typeface="Wingdings" panose="05000000000000000000" pitchFamily="2" charset="2"/>
              <a:buChar char="Ø"/>
            </a:pPr>
            <a:r>
              <a:rPr lang="tr-TR" sz="1800" dirty="0" smtClean="0">
                <a:latin typeface="Arial" panose="020B0604020202020204" pitchFamily="34" charset="0"/>
                <a:cs typeface="Arial" panose="020B0604020202020204" pitchFamily="34" charset="0"/>
              </a:rPr>
              <a:t>14. Aramada, İhbarın Doğru Çıkmaması Sonucunda Muhbirin Adını İsteme Hakkı,</a:t>
            </a:r>
          </a:p>
          <a:p>
            <a:pPr marL="725488" indent="-363538">
              <a:spcBef>
                <a:spcPts val="600"/>
              </a:spcBef>
              <a:spcAft>
                <a:spcPts val="600"/>
              </a:spcAft>
              <a:buClr>
                <a:srgbClr val="C00000"/>
              </a:buClr>
              <a:buSzPct val="100000"/>
              <a:buFont typeface="Wingdings" panose="05000000000000000000" pitchFamily="2" charset="2"/>
              <a:buChar char="Ø"/>
            </a:pPr>
            <a:r>
              <a:rPr lang="tr-TR" sz="1800" dirty="0" smtClean="0">
                <a:latin typeface="Arial" panose="020B0604020202020204" pitchFamily="34" charset="0"/>
                <a:cs typeface="Arial" panose="020B0604020202020204" pitchFamily="34" charset="0"/>
              </a:rPr>
              <a:t>15. İnceleme Sırasında, Meslek Mensubu ve/veya Avukat Bulundurma Hakkı,</a:t>
            </a:r>
          </a:p>
          <a:p>
            <a:pPr marL="725488" indent="-363538">
              <a:spcBef>
                <a:spcPts val="600"/>
              </a:spcBef>
              <a:spcAft>
                <a:spcPts val="600"/>
              </a:spcAft>
              <a:buClr>
                <a:srgbClr val="C00000"/>
              </a:buClr>
              <a:buSzPct val="100000"/>
              <a:buFont typeface="Wingdings" panose="05000000000000000000" pitchFamily="2" charset="2"/>
              <a:buChar char="Ø"/>
            </a:pPr>
            <a:r>
              <a:rPr lang="tr-TR" sz="1800" dirty="0" smtClean="0">
                <a:latin typeface="Arial" panose="020B0604020202020204" pitchFamily="34" charset="0"/>
                <a:cs typeface="Arial" panose="020B0604020202020204" pitchFamily="34" charset="0"/>
              </a:rPr>
              <a:t>16. İncelemenin Kanunda Belirtilen Sürelerde Bitirilmesini İsteme Hakkı,</a:t>
            </a:r>
            <a:endParaRPr lang="tr-TR" sz="18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1800" dirty="0" smtClean="0">
                <a:latin typeface="Arial" panose="020B0604020202020204" pitchFamily="34" charset="0"/>
                <a:cs typeface="Arial" panose="020B0604020202020204" pitchFamily="34" charset="0"/>
              </a:rPr>
              <a:t>17. </a:t>
            </a:r>
            <a:r>
              <a:rPr lang="tr-TR" sz="1800" dirty="0">
                <a:latin typeface="Arial" panose="020B0604020202020204" pitchFamily="34" charset="0"/>
                <a:cs typeface="Arial" panose="020B0604020202020204" pitchFamily="34" charset="0"/>
              </a:rPr>
              <a:t>Vergi İnceleme Tutanaklarına İtiraz ve Görüşlerinin Yazılmasını İsteme Hakkı</a:t>
            </a:r>
            <a:r>
              <a:rPr lang="tr-TR" sz="1800" dirty="0" smtClean="0">
                <a:latin typeface="Arial" panose="020B0604020202020204" pitchFamily="34" charset="0"/>
                <a:cs typeface="Arial" panose="020B0604020202020204" pitchFamily="34" charset="0"/>
              </a:rPr>
              <a:t>,</a:t>
            </a: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a:xfrm>
            <a:off x="611560" y="620688"/>
            <a:ext cx="8064896" cy="102172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VERGİ İNCELEMESİ SIRASINDAKİ HAKLAR</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5835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922520"/>
          </a:xfrm>
          <a:blipFill>
            <a:blip r:embed="rId2"/>
            <a:tile tx="0" ty="0" sx="100000" sy="100000" flip="none" algn="tl"/>
          </a:blipFill>
        </p:spPr>
        <p:txBody>
          <a:bodyPr>
            <a:noAutofit/>
          </a:bodyPr>
          <a:lstStyle/>
          <a:p>
            <a:pPr marL="725488" indent="-363538">
              <a:spcBef>
                <a:spcPts val="600"/>
              </a:spcBef>
              <a:spcAft>
                <a:spcPts val="600"/>
              </a:spcAft>
              <a:buClr>
                <a:srgbClr val="C00000"/>
              </a:buClr>
              <a:buSzPct val="100000"/>
              <a:buFont typeface="Wingdings" panose="05000000000000000000" pitchFamily="2" charset="2"/>
              <a:buChar char="Ø"/>
            </a:pPr>
            <a:endParaRPr lang="tr-TR" sz="2400" dirty="0" smtClean="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18. </a:t>
            </a:r>
            <a:r>
              <a:rPr lang="tr-TR" sz="2000" dirty="0">
                <a:latin typeface="Arial" panose="020B0604020202020204" pitchFamily="34" charset="0"/>
                <a:cs typeface="Arial" panose="020B0604020202020204" pitchFamily="34" charset="0"/>
              </a:rPr>
              <a:t>Vergi İncelemesinin Bittiğine İlişkin Resmi Bir </a:t>
            </a:r>
            <a:r>
              <a:rPr lang="tr-TR" sz="2000" dirty="0" smtClean="0">
                <a:latin typeface="Arial" panose="020B0604020202020204" pitchFamily="34" charset="0"/>
                <a:cs typeface="Arial" panose="020B0604020202020204" pitchFamily="34" charset="0"/>
              </a:rPr>
              <a:t>Yazı </a:t>
            </a:r>
            <a:r>
              <a:rPr lang="tr-TR" sz="2000" dirty="0">
                <a:latin typeface="Arial" panose="020B0604020202020204" pitchFamily="34" charset="0"/>
                <a:cs typeface="Arial" panose="020B0604020202020204" pitchFamily="34" charset="0"/>
              </a:rPr>
              <a:t>İsteme </a:t>
            </a:r>
            <a:r>
              <a:rPr lang="tr-TR" sz="2000" dirty="0" smtClean="0">
                <a:latin typeface="Arial" panose="020B0604020202020204" pitchFamily="34" charset="0"/>
                <a:cs typeface="Arial" panose="020B0604020202020204" pitchFamily="34" charset="0"/>
              </a:rPr>
              <a:t>Hakkı,</a:t>
            </a:r>
            <a:endParaRPr lang="tr-TR" sz="20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19. </a:t>
            </a:r>
            <a:r>
              <a:rPr lang="tr-TR" sz="2000" dirty="0">
                <a:latin typeface="Arial" panose="020B0604020202020204" pitchFamily="34" charset="0"/>
                <a:cs typeface="Arial" panose="020B0604020202020204" pitchFamily="34" charset="0"/>
              </a:rPr>
              <a:t>Vergi Mahremiyetine Uyulmasını İsteme </a:t>
            </a:r>
            <a:r>
              <a:rPr lang="tr-TR" sz="2000" dirty="0" smtClean="0">
                <a:latin typeface="Arial" panose="020B0604020202020204" pitchFamily="34" charset="0"/>
                <a:cs typeface="Arial" panose="020B0604020202020204" pitchFamily="34" charset="0"/>
              </a:rPr>
              <a:t>Hakkı,</a:t>
            </a:r>
          </a:p>
          <a:p>
            <a:pPr marL="725488" indent="-363538">
              <a:spcBef>
                <a:spcPts val="600"/>
              </a:spcBef>
              <a:spcAft>
                <a:spcPts val="600"/>
              </a:spcAft>
              <a:buClr>
                <a:srgbClr val="C00000"/>
              </a:buClr>
              <a:buSzPct val="100000"/>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20. Mükellefin Sırlarının Gizli Tutulma Hakkı,</a:t>
            </a:r>
            <a:endParaRPr lang="tr-TR" sz="20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21. </a:t>
            </a:r>
            <a:r>
              <a:rPr lang="tr-TR" sz="2000" dirty="0">
                <a:latin typeface="Arial" panose="020B0604020202020204" pitchFamily="34" charset="0"/>
                <a:cs typeface="Arial" panose="020B0604020202020204" pitchFamily="34" charset="0"/>
              </a:rPr>
              <a:t>Tutanaktan Bir Nüsha Alma </a:t>
            </a:r>
            <a:r>
              <a:rPr lang="tr-TR" sz="2000" dirty="0" smtClean="0">
                <a:latin typeface="Arial" panose="020B0604020202020204" pitchFamily="34" charset="0"/>
                <a:cs typeface="Arial" panose="020B0604020202020204" pitchFamily="34" charset="0"/>
              </a:rPr>
              <a:t>Hakkı,</a:t>
            </a:r>
            <a:endParaRPr lang="tr-TR" sz="20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22. </a:t>
            </a:r>
            <a:r>
              <a:rPr lang="tr-TR" sz="2000" dirty="0">
                <a:latin typeface="Arial" panose="020B0604020202020204" pitchFamily="34" charset="0"/>
                <a:cs typeface="Arial" panose="020B0604020202020204" pitchFamily="34" charset="0"/>
              </a:rPr>
              <a:t>Mükellefin Rapor Değerlendirme Komisyonunca </a:t>
            </a:r>
            <a:r>
              <a:rPr lang="tr-TR" sz="2000" dirty="0" smtClean="0">
                <a:latin typeface="Arial" panose="020B0604020202020204" pitchFamily="34" charset="0"/>
                <a:cs typeface="Arial" panose="020B0604020202020204" pitchFamily="34" charset="0"/>
              </a:rPr>
              <a:t>Dinlenmesi Hakkı,</a:t>
            </a:r>
            <a:endParaRPr lang="tr-TR" sz="20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23. </a:t>
            </a:r>
            <a:r>
              <a:rPr lang="tr-TR" sz="2000" dirty="0">
                <a:latin typeface="Arial" panose="020B0604020202020204" pitchFamily="34" charset="0"/>
                <a:cs typeface="Arial" panose="020B0604020202020204" pitchFamily="34" charset="0"/>
              </a:rPr>
              <a:t>Uzlaşma </a:t>
            </a:r>
            <a:r>
              <a:rPr lang="tr-TR" sz="2000" dirty="0" smtClean="0">
                <a:latin typeface="Arial" panose="020B0604020202020204" pitchFamily="34" charset="0"/>
                <a:cs typeface="Arial" panose="020B0604020202020204" pitchFamily="34" charset="0"/>
              </a:rPr>
              <a:t>Hakkı,</a:t>
            </a:r>
            <a:endParaRPr lang="tr-TR" sz="20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24. </a:t>
            </a:r>
            <a:r>
              <a:rPr lang="tr-TR" sz="2000" dirty="0">
                <a:latin typeface="Arial" panose="020B0604020202020204" pitchFamily="34" charset="0"/>
                <a:cs typeface="Arial" panose="020B0604020202020204" pitchFamily="34" charset="0"/>
              </a:rPr>
              <a:t>Dava Açma </a:t>
            </a:r>
            <a:r>
              <a:rPr lang="tr-TR" sz="2000" dirty="0" smtClean="0">
                <a:latin typeface="Arial" panose="020B0604020202020204" pitchFamily="34" charset="0"/>
                <a:cs typeface="Arial" panose="020B0604020202020204" pitchFamily="34" charset="0"/>
              </a:rPr>
              <a:t>Hakkı,</a:t>
            </a:r>
          </a:p>
          <a:p>
            <a:pPr marL="725488" indent="-363538">
              <a:spcBef>
                <a:spcPts val="600"/>
              </a:spcBef>
              <a:spcAft>
                <a:spcPts val="600"/>
              </a:spcAft>
              <a:buClr>
                <a:srgbClr val="C00000"/>
              </a:buClr>
              <a:buSzPct val="100000"/>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725488" indent="-363538">
              <a:spcBef>
                <a:spcPts val="600"/>
              </a:spcBef>
              <a:spcAft>
                <a:spcPts val="600"/>
              </a:spcAft>
              <a:buClr>
                <a:srgbClr val="C00000"/>
              </a:buClr>
              <a:buSzPct val="100000"/>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a:xfrm>
            <a:off x="611560" y="620688"/>
            <a:ext cx="8064896" cy="102172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VERGİ İNCELEMESİ SIRASINDAKİ HAKLAR</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6532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a:xfrm>
            <a:off x="539552" y="620688"/>
            <a:ext cx="8064896" cy="63249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MESLEK MENSUBU ANKETİ</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Dikdörtgen 5"/>
          <p:cNvSpPr/>
          <p:nvPr/>
        </p:nvSpPr>
        <p:spPr>
          <a:xfrm>
            <a:off x="251520" y="1556792"/>
            <a:ext cx="8640960" cy="4524315"/>
          </a:xfrm>
          <a:prstGeom prst="rect">
            <a:avLst/>
          </a:prstGeom>
        </p:spPr>
        <p:txBody>
          <a:bodyPr wrap="square">
            <a:spAutoFit/>
          </a:bodyPr>
          <a:lstStyle/>
          <a:p>
            <a:r>
              <a:rPr lang="tr-TR" dirty="0" smtClean="0">
                <a:latin typeface="Tahoma" panose="020B0604030504040204" pitchFamily="34" charset="0"/>
                <a:ea typeface="Tahoma" panose="020B0604030504040204" pitchFamily="34" charset="0"/>
                <a:cs typeface="Tahoma" panose="020B0604030504040204" pitchFamily="34" charset="0"/>
              </a:rPr>
              <a:t>Mükelleflerimizin </a:t>
            </a:r>
            <a:r>
              <a:rPr lang="tr-TR" dirty="0">
                <a:latin typeface="Tahoma" panose="020B0604030504040204" pitchFamily="34" charset="0"/>
                <a:ea typeface="Tahoma" panose="020B0604030504040204" pitchFamily="34" charset="0"/>
                <a:cs typeface="Tahoma" panose="020B0604030504040204" pitchFamily="34" charset="0"/>
              </a:rPr>
              <a:t>ve </a:t>
            </a:r>
            <a:r>
              <a:rPr lang="tr-TR" dirty="0" smtClean="0">
                <a:latin typeface="Tahoma" panose="020B0604030504040204" pitchFamily="34" charset="0"/>
                <a:ea typeface="Tahoma" panose="020B0604030504040204" pitchFamily="34" charset="0"/>
                <a:cs typeface="Tahoma" panose="020B0604030504040204" pitchFamily="34" charset="0"/>
              </a:rPr>
              <a:t>meslek mensuplarımızı, </a:t>
            </a:r>
            <a:r>
              <a:rPr lang="tr-TR" dirty="0">
                <a:latin typeface="Tahoma" panose="020B0604030504040204" pitchFamily="34" charset="0"/>
                <a:ea typeface="Tahoma" panose="020B0604030504040204" pitchFamily="34" charset="0"/>
                <a:cs typeface="Tahoma" panose="020B0604030504040204" pitchFamily="34" charset="0"/>
              </a:rPr>
              <a:t>memnuniyet derecelerinin ölçülmesi ile hizmet önceliklerinin ve beklentilerinin belirlenebilmesi amacıyla 09-26 Kasım 2015 tarihleri arasında Mükellef ve Meslek Mensubu Memnuniyet Anketi yapılmıştır. </a:t>
            </a:r>
          </a:p>
          <a:p>
            <a:endParaRPr lang="tr-TR" dirty="0">
              <a:latin typeface="Tahoma" panose="020B0604030504040204" pitchFamily="34" charset="0"/>
              <a:ea typeface="Tahoma" panose="020B0604030504040204" pitchFamily="34" charset="0"/>
              <a:cs typeface="Tahoma" panose="020B0604030504040204" pitchFamily="34" charset="0"/>
            </a:endParaRPr>
          </a:p>
          <a:p>
            <a:r>
              <a:rPr lang="tr-TR" dirty="0">
                <a:latin typeface="Tahoma" panose="020B0604030504040204" pitchFamily="34" charset="0"/>
                <a:ea typeface="Tahoma" panose="020B0604030504040204" pitchFamily="34" charset="0"/>
                <a:cs typeface="Tahoma" panose="020B0604030504040204" pitchFamily="34" charset="0"/>
              </a:rPr>
              <a:t>Söz konusu anket, </a:t>
            </a:r>
            <a:r>
              <a:rPr lang="tr-TR" dirty="0" smtClean="0">
                <a:latin typeface="Tahoma" panose="020B0604030504040204" pitchFamily="34" charset="0"/>
                <a:ea typeface="Tahoma" panose="020B0604030504040204" pitchFamily="34" charset="0"/>
                <a:cs typeface="Tahoma" panose="020B0604030504040204" pitchFamily="34" charset="0"/>
              </a:rPr>
              <a:t>30 </a:t>
            </a:r>
            <a:r>
              <a:rPr lang="tr-TR" dirty="0">
                <a:latin typeface="Tahoma" panose="020B0604030504040204" pitchFamily="34" charset="0"/>
                <a:ea typeface="Tahoma" panose="020B0604030504040204" pitchFamily="34" charset="0"/>
                <a:cs typeface="Tahoma" panose="020B0604030504040204" pitchFamily="34" charset="0"/>
              </a:rPr>
              <a:t>Vergi Dairesi Başkanlığı ve 10 Defterdarlık bünyesinde toplam 15.000 mükellef ve 14 Vergi Dairesi Başkanlığı ve 1 Defterdarlık bünyesinde toplam 1.000 meslek mensubu (Serbest Muhasebeci, Serbest Muhasebeci Mali Müşavir ve Yeminli Mali Müşavir) ile yüz yüze görüşme yöntemi kullanılarak gerçekleştirilmiştir.</a:t>
            </a:r>
          </a:p>
          <a:p>
            <a:endParaRPr lang="tr-TR" dirty="0">
              <a:latin typeface="Tahoma" panose="020B0604030504040204" pitchFamily="34" charset="0"/>
              <a:ea typeface="Tahoma" panose="020B0604030504040204" pitchFamily="34" charset="0"/>
              <a:cs typeface="Tahoma" panose="020B0604030504040204" pitchFamily="34" charset="0"/>
            </a:endParaRPr>
          </a:p>
          <a:p>
            <a:r>
              <a:rPr lang="tr-TR" dirty="0">
                <a:latin typeface="Tahoma" panose="020B0604030504040204" pitchFamily="34" charset="0"/>
                <a:ea typeface="Tahoma" panose="020B0604030504040204" pitchFamily="34" charset="0"/>
                <a:cs typeface="Tahoma" panose="020B0604030504040204" pitchFamily="34" charset="0"/>
              </a:rPr>
              <a:t>Mükellef ve Meslek Mensubu Memnuniyet Anketi Sonuçlarına göre, mükellef memnuniyet oranı % 76,94; meslek mensubu memnuniyet oranı ise % 74,72 olarak tespit edilmiştir.</a:t>
            </a:r>
          </a:p>
          <a:p>
            <a:endParaRPr lang="tr-TR" dirty="0">
              <a:latin typeface="Tahoma" panose="020B0604030504040204" pitchFamily="34" charset="0"/>
              <a:ea typeface="Tahoma" panose="020B0604030504040204" pitchFamily="34" charset="0"/>
              <a:cs typeface="Tahoma" panose="020B0604030504040204" pitchFamily="34" charset="0"/>
            </a:endParaRPr>
          </a:p>
          <a:p>
            <a:r>
              <a:rPr lang="tr-TR" dirty="0">
                <a:latin typeface="Tahoma" panose="020B0604030504040204" pitchFamily="34" charset="0"/>
                <a:ea typeface="Tahoma" panose="020B0604030504040204" pitchFamily="34" charset="0"/>
                <a:cs typeface="Tahoma" panose="020B0604030504040204" pitchFamily="34" charset="0"/>
              </a:rPr>
              <a:t>Mükellef Memnuniyet Anketine göre elektronik ortamda sunduğumuz hizmetlere ilişkin mükellef ve muhasebe meslek mensuplarının memnuniyet oranı yüzde 80’in üzerindedir.</a:t>
            </a:r>
          </a:p>
        </p:txBody>
      </p:sp>
    </p:spTree>
    <p:extLst>
      <p:ext uri="{BB962C8B-B14F-4D97-AF65-F5344CB8AC3E}">
        <p14:creationId xmlns:p14="http://schemas.microsoft.com/office/powerpoint/2010/main" val="1305806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a:xfrm>
            <a:off x="539552" y="1543175"/>
            <a:ext cx="8064896" cy="102172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MÜKELLEF ve MESLEK MENSUBU ANKETİ</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34" y="2924944"/>
            <a:ext cx="7960706" cy="274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096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İçerik Yer Tutucusu 2"/>
          <p:cNvSpPr>
            <a:spLocks noGrp="1"/>
          </p:cNvSpPr>
          <p:nvPr>
            <p:ph idx="1"/>
          </p:nvPr>
        </p:nvSpPr>
        <p:spPr>
          <a:xfrm>
            <a:off x="446856" y="1829544"/>
            <a:ext cx="8229600" cy="4695800"/>
          </a:xfrm>
        </p:spPr>
        <p:txBody>
          <a:bodyPr>
            <a:noAutofit/>
          </a:bodyPr>
          <a:lstStyle/>
          <a:p>
            <a:pPr marL="285750" lvl="1" indent="-285750">
              <a:spcBef>
                <a:spcPts val="300"/>
              </a:spcBef>
              <a:spcAft>
                <a:spcPts val="300"/>
              </a:spcAft>
              <a:buClr>
                <a:srgbClr val="C00000"/>
              </a:buClr>
              <a:buSzPct val="100000"/>
              <a:buFont typeface="Wingdings" panose="05000000000000000000" pitchFamily="2" charset="2"/>
              <a:buChar char="Ø"/>
            </a:pPr>
            <a:endParaRPr lang="tr-TR" sz="1600" b="1" dirty="0">
              <a:solidFill>
                <a:srgbClr val="002060"/>
              </a:solidFill>
              <a:latin typeface="Arial" panose="020B0604020202020204" pitchFamily="34" charset="0"/>
              <a:ea typeface="Times New Roman"/>
              <a:cs typeface="Arial" pitchFamily="34" charset="0"/>
            </a:endParaRPr>
          </a:p>
          <a:p>
            <a:pPr marL="0" lvl="1" indent="0" algn="ctr">
              <a:spcBef>
                <a:spcPts val="600"/>
              </a:spcBef>
              <a:spcAft>
                <a:spcPts val="600"/>
              </a:spcAft>
              <a:buClr>
                <a:srgbClr val="C00000"/>
              </a:buClr>
              <a:buSzPct val="100000"/>
              <a:buNone/>
            </a:pPr>
            <a:r>
              <a:rPr lang="tr-TR" sz="2000" b="1" dirty="0" smtClean="0">
                <a:solidFill>
                  <a:srgbClr val="002060"/>
                </a:solidFill>
                <a:effectLst>
                  <a:outerShdw blurRad="38100" dist="38100" dir="2700000" algn="tl">
                    <a:srgbClr val="000000">
                      <a:alpha val="43137"/>
                    </a:srgbClr>
                  </a:outerShdw>
                </a:effectLst>
                <a:latin typeface="Arial" pitchFamily="34" charset="0"/>
                <a:ea typeface="Times New Roman"/>
                <a:cs typeface="Arial" pitchFamily="34" charset="0"/>
              </a:rPr>
              <a:t>Gelir İdaresi Başkanlığının Görevleri</a:t>
            </a:r>
          </a:p>
          <a:p>
            <a:pPr>
              <a:spcBef>
                <a:spcPts val="600"/>
              </a:spcBef>
              <a:spcAft>
                <a:spcPts val="600"/>
              </a:spcAft>
              <a:buClr>
                <a:srgbClr val="C00000"/>
              </a:buClr>
              <a:buSzPct val="100000"/>
              <a:buFont typeface="Wingdings" panose="05000000000000000000" pitchFamily="2" charset="2"/>
              <a:buChar char="q"/>
            </a:pPr>
            <a:r>
              <a:rPr lang="tr-TR" sz="1600" dirty="0" smtClean="0">
                <a:latin typeface="Arial" panose="020B0604020202020204" pitchFamily="34" charset="0"/>
                <a:cs typeface="Arial" panose="020B0604020202020204" pitchFamily="34" charset="0"/>
              </a:rPr>
              <a:t>Maliye Bakanlığınca belirlenen </a:t>
            </a:r>
            <a:r>
              <a:rPr lang="tr-TR" sz="1600" dirty="0">
                <a:latin typeface="Arial" panose="020B0604020202020204" pitchFamily="34" charset="0"/>
                <a:cs typeface="Arial" panose="020B0604020202020204" pitchFamily="34" charset="0"/>
              </a:rPr>
              <a:t>Devlet gelirleri politikasını uygulamak,</a:t>
            </a:r>
          </a:p>
          <a:p>
            <a:pPr>
              <a:spcBef>
                <a:spcPts val="600"/>
              </a:spcBef>
              <a:spcAft>
                <a:spcPts val="600"/>
              </a:spcAft>
              <a:buClr>
                <a:srgbClr val="C00000"/>
              </a:buClr>
              <a:buSzPct val="100000"/>
              <a:buFont typeface="Wingdings" panose="05000000000000000000" pitchFamily="2" charset="2"/>
              <a:buChar char="q"/>
            </a:pPr>
            <a:r>
              <a:rPr lang="tr-TR" sz="1600" b="1" dirty="0">
                <a:solidFill>
                  <a:srgbClr val="C00000"/>
                </a:solidFill>
                <a:latin typeface="Arial" panose="020B0604020202020204" pitchFamily="34" charset="0"/>
                <a:cs typeface="Arial" panose="020B0604020202020204" pitchFamily="34" charset="0"/>
              </a:rPr>
              <a:t>Mükelleflerin vergiye uyumunu kolaylaştırmak ve hizmetlerini yerine getirmek,</a:t>
            </a:r>
          </a:p>
          <a:p>
            <a:pPr>
              <a:spcBef>
                <a:spcPts val="600"/>
              </a:spcBef>
              <a:spcAft>
                <a:spcPts val="600"/>
              </a:spcAft>
              <a:buClr>
                <a:srgbClr val="C00000"/>
              </a:buClr>
              <a:buSzPct val="100000"/>
              <a:buFont typeface="Wingdings" panose="05000000000000000000" pitchFamily="2" charset="2"/>
              <a:buChar char="q"/>
            </a:pPr>
            <a:r>
              <a:rPr lang="tr-TR" sz="1600" b="1" dirty="0">
                <a:solidFill>
                  <a:srgbClr val="C00000"/>
                </a:solidFill>
                <a:latin typeface="Arial" panose="020B0604020202020204" pitchFamily="34" charset="0"/>
                <a:cs typeface="Arial" panose="020B0604020202020204" pitchFamily="34" charset="0"/>
              </a:rPr>
              <a:t>Mükellef haklarının korunması ve mükellef ile Başkanlık ilişkilerinin karşılıklı güven esasına dayanması konusunda gerekli tedbirleri almak,</a:t>
            </a:r>
          </a:p>
          <a:p>
            <a:pPr>
              <a:spcBef>
                <a:spcPts val="600"/>
              </a:spcBef>
              <a:spcAft>
                <a:spcPts val="600"/>
              </a:spcAft>
              <a:buClr>
                <a:srgbClr val="C00000"/>
              </a:buClr>
              <a:buSzPct val="100000"/>
              <a:buFont typeface="Wingdings" panose="05000000000000000000" pitchFamily="2" charset="2"/>
              <a:buChar char="q"/>
            </a:pPr>
            <a:r>
              <a:rPr lang="tr-TR" sz="1600" b="1" dirty="0">
                <a:solidFill>
                  <a:srgbClr val="C00000"/>
                </a:solidFill>
                <a:latin typeface="Arial" panose="020B0604020202020204" pitchFamily="34" charset="0"/>
                <a:cs typeface="Arial" panose="020B0604020202020204" pitchFamily="34" charset="0"/>
              </a:rPr>
              <a:t>Mükellefleri vergi mevzuatından doğan hakları ve ödevleri konusunda bilgilendirmek,</a:t>
            </a:r>
          </a:p>
          <a:p>
            <a:pPr>
              <a:spcBef>
                <a:spcPts val="600"/>
              </a:spcBef>
              <a:spcAft>
                <a:spcPts val="600"/>
              </a:spcAft>
              <a:buClr>
                <a:srgbClr val="C00000"/>
              </a:buClr>
              <a:buSzPct val="100000"/>
              <a:buFont typeface="Wingdings" panose="05000000000000000000" pitchFamily="2" charset="2"/>
              <a:buChar char="q"/>
            </a:pPr>
            <a:r>
              <a:rPr lang="tr-TR" sz="1600" dirty="0">
                <a:latin typeface="Arial" panose="020B0604020202020204" pitchFamily="34" charset="0"/>
                <a:cs typeface="Arial" panose="020B0604020202020204" pitchFamily="34" charset="0"/>
              </a:rPr>
              <a:t>Devlet gelirleri politikasıyla ilgili kanun ve kararname çalışmalarına katılmak,</a:t>
            </a:r>
          </a:p>
          <a:p>
            <a:pPr>
              <a:spcBef>
                <a:spcPts val="600"/>
              </a:spcBef>
              <a:spcAft>
                <a:spcPts val="600"/>
              </a:spcAft>
              <a:buClr>
                <a:srgbClr val="C00000"/>
              </a:buClr>
              <a:buSzPct val="100000"/>
              <a:buFont typeface="Wingdings" panose="05000000000000000000" pitchFamily="2" charset="2"/>
              <a:buChar char="q"/>
            </a:pPr>
            <a:r>
              <a:rPr lang="tr-TR" sz="1600" dirty="0">
                <a:latin typeface="Arial" panose="020B0604020202020204" pitchFamily="34" charset="0"/>
                <a:cs typeface="Arial" panose="020B0604020202020204" pitchFamily="34" charset="0"/>
              </a:rPr>
              <a:t>Devlet alacaklarının tahsilini sağlamak ve bu konuda gerekli tedbirleri almak, </a:t>
            </a:r>
          </a:p>
          <a:p>
            <a:pPr>
              <a:spcBef>
                <a:spcPts val="600"/>
              </a:spcBef>
              <a:spcAft>
                <a:spcPts val="600"/>
              </a:spcAft>
              <a:buClr>
                <a:srgbClr val="C00000"/>
              </a:buClr>
              <a:buSzPct val="100000"/>
              <a:buFont typeface="Wingdings" panose="05000000000000000000" pitchFamily="2" charset="2"/>
              <a:buChar char="q"/>
            </a:pPr>
            <a:r>
              <a:rPr lang="tr-TR" sz="1600" dirty="0">
                <a:latin typeface="Arial" panose="020B0604020202020204" pitchFamily="34" charset="0"/>
                <a:cs typeface="Arial" panose="020B0604020202020204" pitchFamily="34" charset="0"/>
              </a:rPr>
              <a:t>Vergilendirmeyle ilgili bilgileri toplamak ve bilgi işlem faaliyetlerini yürütmek,</a:t>
            </a:r>
          </a:p>
          <a:p>
            <a:pPr>
              <a:spcBef>
                <a:spcPts val="600"/>
              </a:spcBef>
              <a:spcAft>
                <a:spcPts val="600"/>
              </a:spcAft>
              <a:buClr>
                <a:srgbClr val="C00000"/>
              </a:buClr>
              <a:buSzPct val="100000"/>
              <a:buFont typeface="Wingdings" panose="05000000000000000000" pitchFamily="2" charset="2"/>
              <a:buChar char="q"/>
            </a:pPr>
            <a:r>
              <a:rPr lang="tr-TR" sz="1600" dirty="0">
                <a:latin typeface="Arial" panose="020B0604020202020204" pitchFamily="34" charset="0"/>
                <a:cs typeface="Arial" panose="020B0604020202020204" pitchFamily="34" charset="0"/>
              </a:rPr>
              <a:t>Vergi kayıp ve kaçağının önlenmesi konusunda gerekli tedbirleri almak</a:t>
            </a:r>
            <a:r>
              <a:rPr lang="tr-TR" sz="1600" dirty="0" smtClean="0">
                <a:latin typeface="Arial" panose="020B0604020202020204" pitchFamily="34" charset="0"/>
                <a:cs typeface="Arial" panose="020B0604020202020204" pitchFamily="34" charset="0"/>
              </a:rPr>
              <a:t>,</a:t>
            </a:r>
          </a:p>
          <a:p>
            <a:pPr>
              <a:spcBef>
                <a:spcPts val="600"/>
              </a:spcBef>
              <a:spcAft>
                <a:spcPts val="600"/>
              </a:spcAft>
              <a:buClr>
                <a:srgbClr val="C00000"/>
              </a:buClr>
              <a:buSzPct val="100000"/>
              <a:buFont typeface="Wingdings" panose="05000000000000000000" pitchFamily="2" charset="2"/>
              <a:buChar char="q"/>
            </a:pPr>
            <a:r>
              <a:rPr lang="tr-TR" sz="1600" dirty="0" smtClean="0">
                <a:latin typeface="Arial" panose="020B0604020202020204" pitchFamily="34" charset="0"/>
                <a:cs typeface="Arial" panose="020B0604020202020204" pitchFamily="34" charset="0"/>
              </a:rPr>
              <a:t>Vb.</a:t>
            </a:r>
            <a:endParaRPr lang="tr-TR" sz="1600" dirty="0">
              <a:latin typeface="Arial" panose="020B0604020202020204" pitchFamily="34" charset="0"/>
              <a:cs typeface="Arial" panose="020B0604020202020204" pitchFamily="34" charset="0"/>
            </a:endParaRPr>
          </a:p>
          <a:p>
            <a:pPr>
              <a:spcBef>
                <a:spcPts val="600"/>
              </a:spcBef>
              <a:spcAft>
                <a:spcPts val="600"/>
              </a:spcAft>
            </a:pPr>
            <a:endParaRPr lang="tr-TR" sz="1600" dirty="0">
              <a:latin typeface="Arial" panose="020B0604020202020204" pitchFamily="34" charset="0"/>
              <a:cs typeface="Arial" panose="020B0604020202020204" pitchFamily="34" charset="0"/>
            </a:endParaRPr>
          </a:p>
          <a:p>
            <a:pPr>
              <a:spcBef>
                <a:spcPts val="600"/>
              </a:spcBef>
              <a:spcAft>
                <a:spcPts val="600"/>
              </a:spcAft>
            </a:pPr>
            <a:endParaRPr lang="tr-TR" sz="1600" dirty="0">
              <a:latin typeface="Arial" panose="020B0604020202020204" pitchFamily="34" charset="0"/>
              <a:cs typeface="Arial" panose="020B0604020202020204" pitchFamily="34" charset="0"/>
            </a:endParaRPr>
          </a:p>
          <a:p>
            <a:pPr marL="0" lvl="1" indent="0" algn="ctr">
              <a:spcBef>
                <a:spcPts val="600"/>
              </a:spcBef>
              <a:spcAft>
                <a:spcPts val="600"/>
              </a:spcAft>
              <a:buClr>
                <a:srgbClr val="C00000"/>
              </a:buClr>
              <a:buSzPct val="100000"/>
              <a:buNone/>
            </a:pPr>
            <a:endParaRPr lang="tr-TR" sz="1600" b="1" dirty="0" smtClean="0">
              <a:solidFill>
                <a:srgbClr val="002060"/>
              </a:solidFill>
              <a:latin typeface="Arial" pitchFamily="34" charset="0"/>
              <a:ea typeface="Times New Roman"/>
              <a:cs typeface="Arial" pitchFamily="34" charset="0"/>
            </a:endParaRPr>
          </a:p>
        </p:txBody>
      </p:sp>
      <p:sp>
        <p:nvSpPr>
          <p:cNvPr id="6" name="Başlık 1"/>
          <p:cNvSpPr>
            <a:spLocks noGrp="1"/>
          </p:cNvSpPr>
          <p:nvPr>
            <p:ph type="title"/>
          </p:nvPr>
        </p:nvSpPr>
        <p:spPr>
          <a:xfrm>
            <a:off x="539552" y="764704"/>
            <a:ext cx="8013576" cy="936104"/>
          </a:xfrm>
        </p:spPr>
        <p:txBody>
          <a:bodyPr>
            <a:normAutofit/>
          </a:bodyPr>
          <a:lstStyle/>
          <a:p>
            <a:pPr algn="ctr"/>
            <a:r>
              <a:rPr lang="tr-TR" sz="36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GELİR İDARESİ BAŞKANLIĞI</a:t>
            </a:r>
            <a:endParaRPr lang="tr-TR"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8533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96952"/>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676" y="404664"/>
            <a:ext cx="7430812"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0962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96952"/>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414" y="332656"/>
            <a:ext cx="7520081"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096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idx="1"/>
          </p:nvPr>
        </p:nvSpPr>
        <p:spPr>
          <a:xfrm>
            <a:off x="0" y="1700213"/>
            <a:ext cx="9144000" cy="4608512"/>
          </a:xfrm>
        </p:spPr>
        <p:txBody>
          <a:bodyPr/>
          <a:lstStyle/>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p:txBody>
      </p:sp>
      <p:sp>
        <p:nvSpPr>
          <p:cNvPr id="11" name="Başlık 1"/>
          <p:cNvSpPr txBox="1">
            <a:spLocks/>
          </p:cNvSpPr>
          <p:nvPr/>
        </p:nvSpPr>
        <p:spPr bwMode="auto">
          <a:xfrm>
            <a:off x="250825" y="1268809"/>
            <a:ext cx="8642350" cy="540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3568 SAYILI</a:t>
            </a:r>
          </a:p>
          <a:p>
            <a:pPr algn="ctr" fontAlgn="base">
              <a:spcBef>
                <a:spcPct val="0"/>
              </a:spcBef>
              <a:spcAft>
                <a:spcPct val="0"/>
              </a:spcAft>
              <a:buClrTx/>
              <a:buSzTx/>
              <a:buFontTx/>
              <a:buNone/>
              <a:defRPr/>
            </a:pP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SERBEST MUHASEBECİ MALİ MÜŞAVİRLİK VE YEMİNLİ MALİ MÜŞAVİRLİK KANUNU</a:t>
            </a:r>
          </a:p>
          <a:p>
            <a:pPr algn="ctr" fontAlgn="base">
              <a:spcBef>
                <a:spcPct val="0"/>
              </a:spcBef>
              <a:spcAft>
                <a:spcPct val="0"/>
              </a:spcAft>
              <a:buClrTx/>
              <a:buSzTx/>
              <a:buFontTx/>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213 SAYILI VERGİ </a:t>
            </a:r>
            <a:r>
              <a:rPr lang="tr-TR" altLang="tr-TR" sz="2800" b="1" dirty="0">
                <a:solidFill>
                  <a:srgbClr val="C00000"/>
                </a:solidFill>
                <a:effectLst>
                  <a:outerShdw blurRad="38100" dist="38100" dir="2700000" algn="tl">
                    <a:srgbClr val="000000"/>
                  </a:outerShdw>
                </a:effectLst>
                <a:latin typeface="Tahoma" pitchFamily="34" charset="0"/>
                <a:cs typeface="Tahoma" pitchFamily="34" charset="0"/>
              </a:rPr>
              <a:t>USUL </a:t>
            </a: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KANUNU</a:t>
            </a:r>
          </a:p>
          <a:p>
            <a:pPr algn="ctr" fontAlgn="base">
              <a:spcBef>
                <a:spcPct val="0"/>
              </a:spcBef>
              <a:spcAft>
                <a:spcPct val="0"/>
              </a:spcAft>
              <a:buClrTx/>
              <a:buSzTx/>
              <a:buFont typeface="Wingdings" pitchFamily="2" charset="2"/>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2800" b="1" dirty="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Tx/>
              <a:buNone/>
              <a:defRPr/>
            </a:pPr>
            <a:endPar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endParaRPr lang="tr-TR" altLang="tr-TR" sz="1000" b="1" dirty="0" smtClean="0">
              <a:solidFill>
                <a:srgbClr val="C00000"/>
              </a:solidFill>
              <a:effectLst>
                <a:outerShdw blurRad="38100" dist="38100" dir="2700000" algn="tl">
                  <a:srgbClr val="000000"/>
                </a:outerShdw>
              </a:effectLst>
              <a:latin typeface="Tahoma" pitchFamily="34" charset="0"/>
              <a:cs typeface="Tahoma" pitchFamily="34" charset="0"/>
            </a:endParaRPr>
          </a:p>
          <a:p>
            <a:pPr algn="ctr" fontAlgn="base">
              <a:spcBef>
                <a:spcPct val="0"/>
              </a:spcBef>
              <a:spcAft>
                <a:spcPct val="0"/>
              </a:spcAft>
              <a:buClrTx/>
              <a:buSzTx/>
              <a:buFont typeface="Wingdings" pitchFamily="2" charset="2"/>
              <a:buNone/>
              <a:defRPr/>
            </a:pPr>
            <a:r>
              <a:rPr lang="tr-TR" altLang="tr-TR" b="1" dirty="0" smtClean="0">
                <a:solidFill>
                  <a:srgbClr val="C00000"/>
                </a:solidFill>
                <a:effectLst>
                  <a:outerShdw blurRad="38100" dist="38100" dir="2700000" algn="tl">
                    <a:srgbClr val="000000"/>
                  </a:outerShdw>
                </a:effectLst>
                <a:latin typeface="Tahoma" pitchFamily="34" charset="0"/>
                <a:cs typeface="Tahoma" pitchFamily="34" charset="0"/>
              </a:rPr>
              <a:t>SORUMLULUK</a:t>
            </a:r>
          </a:p>
        </p:txBody>
      </p:sp>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108103"/>
            <a:ext cx="30829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638"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9083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lt Başlık 2"/>
          <p:cNvSpPr>
            <a:spLocks noGrp="1"/>
          </p:cNvSpPr>
          <p:nvPr>
            <p:ph type="subTitle" sz="quarter" idx="1"/>
          </p:nvPr>
        </p:nvSpPr>
        <p:spPr>
          <a:xfrm>
            <a:off x="598488" y="1988418"/>
            <a:ext cx="8005762" cy="2952750"/>
          </a:xfrm>
        </p:spPr>
        <p:txBody>
          <a:bodyPr/>
          <a:lstStyle/>
          <a:p>
            <a:pPr marL="342900" indent="-342900" algn="l">
              <a:spcBef>
                <a:spcPct val="0"/>
              </a:spcBef>
              <a:buClr>
                <a:srgbClr val="C00000"/>
              </a:buClr>
              <a:buSzTx/>
              <a:buFont typeface="Wingdings" pitchFamily="2" charset="2"/>
              <a:buChar char="q"/>
              <a:defRPr/>
            </a:pPr>
            <a:r>
              <a:rPr lang="tr-TR" alt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3568 sayılı Serbest Muhasebeci Mali Müşavirlik ve Yeminli Mali Müşavirlik Kanunu,                                    (</a:t>
            </a:r>
            <a:r>
              <a:rPr 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48, 49 ve 50. Maddeleri)</a:t>
            </a:r>
          </a:p>
          <a:p>
            <a:pPr marL="342900" indent="-342900" algn="l">
              <a:spcBef>
                <a:spcPct val="0"/>
              </a:spcBef>
              <a:buClr>
                <a:srgbClr val="C00000"/>
              </a:buClr>
              <a:buSzTx/>
              <a:buFont typeface="Wingdings" pitchFamily="2" charset="2"/>
              <a:buChar char="q"/>
              <a:defRPr/>
            </a:pPr>
            <a:endParaRPr 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l">
              <a:spcBef>
                <a:spcPct val="0"/>
              </a:spcBef>
              <a:buClr>
                <a:srgbClr val="C00000"/>
              </a:buClr>
              <a:buSzTx/>
              <a:buFont typeface="Wingdings" pitchFamily="2" charset="2"/>
              <a:buChar char="q"/>
              <a:defRPr/>
            </a:pPr>
            <a:r>
              <a:rPr 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Serbest </a:t>
            </a:r>
            <a:r>
              <a:rPr lang="tr-TR"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Muhasebecilik, Serbest Muhasebeci Mali Müşavirlik ve Yeminli Mali Müşavirlik Disiplin </a:t>
            </a:r>
            <a:r>
              <a:rPr 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Yönetmeliği,</a:t>
            </a:r>
          </a:p>
        </p:txBody>
      </p:sp>
      <p:sp>
        <p:nvSpPr>
          <p:cNvPr id="5" name="Rectangle 2"/>
          <p:cNvSpPr txBox="1">
            <a:spLocks noRot="1" noChangeArrowheads="1"/>
          </p:cNvSpPr>
          <p:nvPr/>
        </p:nvSpPr>
        <p:spPr bwMode="auto">
          <a:xfrm>
            <a:off x="590872" y="476672"/>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defRPr/>
            </a:pPr>
            <a:r>
              <a:rPr lang="tr-TR" sz="3200" b="1" dirty="0" smtClean="0">
                <a:solidFill>
                  <a:srgbClr val="C00000"/>
                </a:solidFill>
                <a:effectLst>
                  <a:outerShdw blurRad="38100" dist="38100" dir="2700000" algn="tl">
                    <a:srgbClr val="000000"/>
                  </a:outerShdw>
                </a:effectLst>
                <a:cs typeface="Tahoma" pitchFamily="34" charset="0"/>
              </a:rPr>
              <a:t>DİSİPLİN SORUMLULUĞU</a:t>
            </a:r>
          </a:p>
        </p:txBody>
      </p:sp>
      <p:pic>
        <p:nvPicPr>
          <p:cNvPr id="163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300663"/>
            <a:ext cx="1008062" cy="96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588000"/>
            <a:ext cx="10080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639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022" y="5588595"/>
            <a:ext cx="2751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6392" name="Picture 5" descr="D:\Users\msari\Desktop\resimler\imag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5300663"/>
            <a:ext cx="1076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5588000"/>
            <a:ext cx="721528" cy="72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3132326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lt Başlık 2"/>
          <p:cNvSpPr>
            <a:spLocks noGrp="1"/>
          </p:cNvSpPr>
          <p:nvPr>
            <p:ph type="subTitle" sz="quarter" idx="1"/>
          </p:nvPr>
        </p:nvSpPr>
        <p:spPr>
          <a:xfrm>
            <a:off x="539552" y="1988418"/>
            <a:ext cx="8005762" cy="2952750"/>
          </a:xfrm>
        </p:spPr>
        <p:txBody>
          <a:bodyPr/>
          <a:lstStyle/>
          <a:p>
            <a:pPr marL="342900" indent="-342900" algn="l">
              <a:spcBef>
                <a:spcPct val="0"/>
              </a:spcBef>
              <a:buClr>
                <a:srgbClr val="C00000"/>
              </a:buClr>
              <a:buSzTx/>
              <a:buFont typeface="Wingdings" pitchFamily="2" charset="2"/>
              <a:buChar char="q"/>
              <a:defRPr/>
            </a:pPr>
            <a:r>
              <a:rPr lang="tr-TR" alt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3568 sayılı Serbest Muhasebeci Mali Müşavirlik ve Yeminli Mali Müşavirlik Kanunu,                                    (12. </a:t>
            </a:r>
            <a:r>
              <a:rPr 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Madde)</a:t>
            </a:r>
          </a:p>
          <a:p>
            <a:pPr marL="342900" indent="-342900" algn="l">
              <a:spcBef>
                <a:spcPct val="0"/>
              </a:spcBef>
              <a:buClr>
                <a:srgbClr val="C00000"/>
              </a:buClr>
              <a:buSzTx/>
              <a:buFont typeface="Wingdings" pitchFamily="2" charset="2"/>
              <a:buChar char="q"/>
              <a:defRPr/>
            </a:pPr>
            <a:endParaRPr 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l">
              <a:spcBef>
                <a:spcPct val="0"/>
              </a:spcBef>
              <a:buClr>
                <a:srgbClr val="C00000"/>
              </a:buClr>
              <a:buSzTx/>
              <a:buFont typeface="Wingdings" pitchFamily="2" charset="2"/>
              <a:buChar char="q"/>
              <a:defRPr/>
            </a:pPr>
            <a:r>
              <a:rPr lang="tr-TR"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213 sayılı Vergi Usul Kanununun Mükerrer 227. </a:t>
            </a:r>
            <a:r>
              <a:rPr lang="tr-TR"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Maddesi,</a:t>
            </a:r>
          </a:p>
        </p:txBody>
      </p:sp>
      <p:sp>
        <p:nvSpPr>
          <p:cNvPr id="5" name="Rectangle 2"/>
          <p:cNvSpPr txBox="1">
            <a:spLocks noRot="1" noChangeArrowheads="1"/>
          </p:cNvSpPr>
          <p:nvPr/>
        </p:nvSpPr>
        <p:spPr bwMode="auto">
          <a:xfrm>
            <a:off x="518864" y="404664"/>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defRPr/>
            </a:pPr>
            <a:r>
              <a:rPr lang="tr-TR" sz="3200" b="1" dirty="0" smtClean="0">
                <a:solidFill>
                  <a:srgbClr val="C00000"/>
                </a:solidFill>
                <a:effectLst>
                  <a:outerShdw blurRad="38100" dist="38100" dir="2700000" algn="tl">
                    <a:srgbClr val="000000"/>
                  </a:outerShdw>
                </a:effectLst>
                <a:cs typeface="Tahoma" pitchFamily="34" charset="0"/>
              </a:rPr>
              <a:t>MALİ SORUMLULUK</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300663"/>
            <a:ext cx="1008062" cy="96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5588000"/>
            <a:ext cx="10080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1022" y="5588595"/>
            <a:ext cx="2751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3" name="Picture 5" descr="D:\Users\msari\Desktop\resimler\image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5300663"/>
            <a:ext cx="1076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5588000"/>
            <a:ext cx="721528" cy="72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34922166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sz="quarter"/>
          </p:nvPr>
        </p:nvSpPr>
        <p:spPr>
          <a:xfrm>
            <a:off x="1117103" y="476672"/>
            <a:ext cx="7199313" cy="863600"/>
          </a:xfrm>
        </p:spPr>
        <p:txBody>
          <a:bodyPr>
            <a:noAutofit/>
          </a:bodyPr>
          <a:lstStyle/>
          <a:p>
            <a:pPr algn="ctr">
              <a:defRPr/>
            </a:pPr>
            <a:r>
              <a:rPr lang="tr-TR" altLang="tr-TR" sz="3200" b="1" dirty="0" smtClean="0">
                <a:solidFill>
                  <a:srgbClr val="C00000"/>
                </a:solidFill>
                <a:latin typeface="Tahoma" pitchFamily="34" charset="0"/>
                <a:cs typeface="Tahoma" pitchFamily="34" charset="0"/>
              </a:rPr>
              <a:t>TASDİK VE TASDİKTEN DOĞAN SORUMLULUK</a:t>
            </a:r>
          </a:p>
        </p:txBody>
      </p:sp>
      <p:sp>
        <p:nvSpPr>
          <p:cNvPr id="6147" name="Alt Başlık 2"/>
          <p:cNvSpPr>
            <a:spLocks noGrp="1"/>
          </p:cNvSpPr>
          <p:nvPr>
            <p:ph type="subTitle" sz="quarter" idx="1"/>
          </p:nvPr>
        </p:nvSpPr>
        <p:spPr>
          <a:xfrm>
            <a:off x="250825" y="2204864"/>
            <a:ext cx="8642350" cy="4581525"/>
          </a:xfrm>
        </p:spPr>
        <p:txBody>
          <a:bodyPr>
            <a:normAutofit/>
          </a:bodyPr>
          <a:lstStyle/>
          <a:p>
            <a:pPr algn="l">
              <a:lnSpc>
                <a:spcPct val="115000"/>
              </a:lnSpc>
              <a:spcAft>
                <a:spcPts val="1000"/>
              </a:spcAft>
              <a:buClr>
                <a:srgbClr val="C00000"/>
              </a:buClr>
              <a:defRPr/>
            </a:pPr>
            <a:r>
              <a:rPr lang="tr-TR" sz="1600" b="1"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3568 </a:t>
            </a:r>
            <a:r>
              <a:rPr lang="tr-TR" sz="1600" b="1" dirty="0" smtClean="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sayılı Serbest </a:t>
            </a:r>
            <a:r>
              <a:rPr lang="tr-TR" sz="1600" b="1"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Muhasebeci Mali Müşavirlik ve Yeminli Mali Müşavirlik Kanununun </a:t>
            </a:r>
            <a:r>
              <a:rPr lang="tr-TR" sz="1600" b="1" dirty="0" smtClean="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12</a:t>
            </a:r>
            <a:r>
              <a:rPr lang="tr-TR" sz="1600" b="1"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 </a:t>
            </a:r>
            <a:r>
              <a:rPr lang="tr-TR" sz="1600" b="1" dirty="0" smtClean="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maddesi;</a:t>
            </a:r>
            <a:r>
              <a:rPr lang="tr-TR" sz="1600" b="1" dirty="0" smtClean="0">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rPr>
              <a:t> </a:t>
            </a:r>
          </a:p>
          <a:p>
            <a:pPr marL="285750" indent="-285750" algn="l">
              <a:lnSpc>
                <a:spcPct val="115000"/>
              </a:lnSpc>
              <a:spcAft>
                <a:spcPts val="1000"/>
              </a:spcAft>
              <a:buClr>
                <a:srgbClr val="C00000"/>
              </a:buClr>
              <a:buSzPct val="75000"/>
              <a:buFont typeface="Wingdings" pitchFamily="2" charset="2"/>
              <a:buChar char="q"/>
              <a:defRPr/>
            </a:pPr>
            <a:r>
              <a:rPr lang="tr-TR" altLang="tr-TR" sz="1600" b="1"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Yeminli mali </a:t>
            </a:r>
            <a:r>
              <a:rPr lang="tr-TR" altLang="tr-TR" sz="1600" b="1" dirty="0" smtClean="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müşavirler, </a:t>
            </a:r>
            <a:r>
              <a:rPr lang="tr-TR" altLang="tr-TR" sz="1600" b="1"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gerçek ve tüzelkişilerin veya bunların teşebbüs ve işletmelerinin malî tablolarının ve beyannamelerinin mevzuat hükümleri, muhasebe prensipleri ile muhasebe standartlarına uygunluğunu ve hesapların denetim standartlarına göre incelediğini tasdik ederler.</a:t>
            </a:r>
          </a:p>
          <a:p>
            <a:pPr marL="285750" indent="-285750" algn="l">
              <a:lnSpc>
                <a:spcPct val="115000"/>
              </a:lnSpc>
              <a:spcAft>
                <a:spcPts val="1000"/>
              </a:spcAft>
              <a:buClr>
                <a:srgbClr val="C00000"/>
              </a:buClr>
              <a:buSzPct val="75000"/>
              <a:buFont typeface="Wingdings" pitchFamily="2" charset="2"/>
              <a:buChar char="q"/>
              <a:defRPr/>
            </a:pPr>
            <a:r>
              <a:rPr lang="tr-TR" altLang="tr-TR" sz="1600" b="1"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Kanunları gereğince, kamu kurum ve kuruluşlarına verilen tasdik edilmiş mali tablolar, kamu idaresinin yetkili memurlarınca, tasdikin kapsamı ölçüsünde incelenmiş bir belge olarak kabul edilir.</a:t>
            </a:r>
          </a:p>
          <a:p>
            <a:pPr marL="285750" indent="-285750" algn="l">
              <a:lnSpc>
                <a:spcPct val="115000"/>
              </a:lnSpc>
              <a:spcAft>
                <a:spcPts val="1000"/>
              </a:spcAft>
              <a:buClr>
                <a:srgbClr val="C00000"/>
              </a:buClr>
              <a:buSzPct val="75000"/>
              <a:buFont typeface="Wingdings" pitchFamily="2" charset="2"/>
              <a:buChar char="q"/>
              <a:defRPr/>
            </a:pPr>
            <a:r>
              <a:rPr lang="tr-TR" altLang="tr-TR" sz="1600" b="1" dirty="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Yeminli malî müşavirler yaptıkları tasdikin doğruluğundan sorumludurlar. Yaptıkları tasdikin doğru olmaması halinde, tasdikin kapsamı ile sınırlı olmak üzere, ziyaa uğratılan vergilerden ve kesilecek cezalardan mükellefle birlikte müştereken ve müteselsilen sorumlu olurlar. Yeminli malî müşavirler yaptıkları tasdikin kapsamını düzenleyecekleri raporda açıkça belirtirler</a:t>
            </a:r>
            <a:r>
              <a:rPr lang="tr-TR" altLang="tr-TR" sz="1600" b="1" dirty="0" smtClean="0">
                <a:solidFill>
                  <a:schemeClr val="accent1">
                    <a:lumMod val="25000"/>
                  </a:schemeClr>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5" name="Dikdörtgen 6"/>
          <p:cNvSpPr>
            <a:spLocks noChangeArrowheads="1"/>
          </p:cNvSpPr>
          <p:nvPr/>
        </p:nvSpPr>
        <p:spPr bwMode="auto">
          <a:xfrm>
            <a:off x="-36513" y="1484784"/>
            <a:ext cx="9180513" cy="708025"/>
          </a:xfrm>
          <a:prstGeom prst="rect">
            <a:avLst/>
          </a:prstGeom>
          <a:solidFill>
            <a:srgbClr val="FF6161"/>
          </a:solidFill>
          <a:ln w="38100" cmpd="thickThin">
            <a:solidFill>
              <a:schemeClr val="tx1"/>
            </a:solidFill>
            <a:miter lim="800000"/>
            <a:headEnd/>
            <a:tailEnd/>
          </a:ln>
        </p:spPr>
        <p:txBody>
          <a:bodyPr>
            <a:spAutoFit/>
          </a:bodyP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buFont typeface="Wingdings 2" pitchFamily="18" charset="2"/>
              <a:buNone/>
              <a:defRPr/>
            </a:pPr>
            <a:endParaRPr lang="tr-TR" altLang="tr-TR" sz="1000" b="1" dirty="0" smtClean="0">
              <a:solidFill>
                <a:schemeClr val="tx1"/>
              </a:solidFill>
              <a:effectLst>
                <a:outerShdw blurRad="38100" dist="38100" dir="2700000" algn="tl">
                  <a:srgbClr val="000000"/>
                </a:outerShdw>
              </a:effectLst>
              <a:cs typeface="Tahoma" pitchFamily="34" charset="0"/>
            </a:endParaRPr>
          </a:p>
          <a:p>
            <a:pPr algn="ctr" eaLnBrk="1" fontAlgn="base" hangingPunct="1">
              <a:spcBef>
                <a:spcPct val="0"/>
              </a:spcBef>
              <a:spcAft>
                <a:spcPct val="0"/>
              </a:spcAft>
              <a:buFont typeface="Wingdings 2" pitchFamily="18" charset="2"/>
              <a:buNone/>
              <a:defRPr/>
            </a:pPr>
            <a:r>
              <a:rPr lang="tr-TR" altLang="tr-TR" sz="2000" b="1" dirty="0" smtClean="0">
                <a:solidFill>
                  <a:schemeClr val="tx1"/>
                </a:solidFill>
                <a:effectLst>
                  <a:outerShdw blurRad="38100" dist="38100" dir="2700000" algn="tl">
                    <a:srgbClr val="000000"/>
                  </a:outerShdw>
                </a:effectLst>
                <a:cs typeface="Tahoma" pitchFamily="34" charset="0"/>
              </a:rPr>
              <a:t>DOĞRULUK SORUMLULUĞU</a:t>
            </a:r>
          </a:p>
          <a:p>
            <a:pPr algn="ctr" eaLnBrk="1" fontAlgn="base" hangingPunct="1">
              <a:spcBef>
                <a:spcPct val="0"/>
              </a:spcBef>
              <a:spcAft>
                <a:spcPct val="0"/>
              </a:spcAft>
              <a:buFont typeface="Wingdings 2" pitchFamily="18" charset="2"/>
              <a:buNone/>
              <a:defRPr/>
            </a:pPr>
            <a:endParaRPr lang="tr-TR" altLang="tr-TR" sz="1000" b="1" dirty="0" smtClean="0">
              <a:solidFill>
                <a:schemeClr val="tx1"/>
              </a:solidFill>
              <a:cs typeface="Tahoma" pitchFamily="34" charset="0"/>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4427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lt Başlık 2"/>
          <p:cNvSpPr>
            <a:spLocks noGrp="1"/>
          </p:cNvSpPr>
          <p:nvPr>
            <p:ph type="subTitle" sz="quarter" idx="1"/>
          </p:nvPr>
        </p:nvSpPr>
        <p:spPr>
          <a:xfrm>
            <a:off x="250825" y="2349624"/>
            <a:ext cx="8656638" cy="4175720"/>
          </a:xfrm>
        </p:spPr>
        <p:txBody>
          <a:bodyPr>
            <a:noAutofit/>
          </a:bodyPr>
          <a:lstStyle/>
          <a:p>
            <a:pPr algn="l">
              <a:lnSpc>
                <a:spcPct val="115000"/>
              </a:lnSpc>
              <a:spcAft>
                <a:spcPts val="1000"/>
              </a:spcAft>
              <a:buClr>
                <a:srgbClr val="C00000"/>
              </a:buClr>
              <a:buSzPct val="100000"/>
              <a:defRPr/>
            </a:pPr>
            <a:r>
              <a:rPr lang="tr-TR" altLang="tr-TR" sz="1800" b="1" dirty="0" smtClean="0">
                <a:solidFill>
                  <a:schemeClr val="tx2">
                    <a:lumMod val="25000"/>
                  </a:schemeClr>
                </a:solidFill>
                <a:effectLst/>
                <a:latin typeface="Tahoma" panose="020B0604030504040204" pitchFamily="34" charset="0"/>
                <a:ea typeface="Tahoma" panose="020B0604030504040204" pitchFamily="34" charset="0"/>
                <a:cs typeface="Tahoma" panose="020B0604030504040204" pitchFamily="34" charset="0"/>
              </a:rPr>
              <a:t>3568 sayılı Serbest Muhasebeci Mali Müşavirlik ve Yeminli Mali Müşavirlik Kanununun 12. maddesi (6552 sayılı Kanunla eklenen); </a:t>
            </a:r>
          </a:p>
          <a:p>
            <a:pPr marL="285750" indent="-285750" algn="l">
              <a:lnSpc>
                <a:spcPct val="115000"/>
              </a:lnSpc>
              <a:spcAft>
                <a:spcPts val="1000"/>
              </a:spcAft>
              <a:buClr>
                <a:srgbClr val="C00000"/>
              </a:buClr>
              <a:buSzPct val="100000"/>
              <a:buFont typeface="Wingdings" panose="05000000000000000000" pitchFamily="2" charset="2"/>
              <a:buChar char="v"/>
              <a:defRPr/>
            </a:pPr>
            <a:r>
              <a:rPr lang="tr-TR" altLang="tr-TR" sz="1800" b="1" dirty="0" smtClean="0">
                <a:solidFill>
                  <a:schemeClr val="tx2">
                    <a:lumMod val="25000"/>
                  </a:schemeClr>
                </a:solidFill>
                <a:effectLst/>
                <a:latin typeface="Tahoma" panose="020B0604030504040204" pitchFamily="34" charset="0"/>
                <a:ea typeface="Tahoma" panose="020B0604030504040204" pitchFamily="34" charset="0"/>
                <a:cs typeface="Tahoma" panose="020B0604030504040204" pitchFamily="34" charset="0"/>
              </a:rPr>
              <a:t>Yeminli mali müşavirlerin tasdikten doğan mali sorumlulukları ile disiplin sorumlulukları ayrı ayrı müstakil bir rapor ile tespit edilir. Bu kapsamda yeminli mali müşavir hakkında sorumluluk raporu yazılabilmesi için yeminli mali müşavirin yazılı savunması istenir.</a:t>
            </a:r>
          </a:p>
          <a:p>
            <a:pPr marL="285750" indent="-285750" algn="l">
              <a:lnSpc>
                <a:spcPct val="115000"/>
              </a:lnSpc>
              <a:spcAft>
                <a:spcPts val="1000"/>
              </a:spcAft>
              <a:buClr>
                <a:srgbClr val="C00000"/>
              </a:buClr>
              <a:buSzPct val="100000"/>
              <a:buFont typeface="Wingdings" panose="05000000000000000000" pitchFamily="2" charset="2"/>
              <a:buChar char="v"/>
              <a:defRPr/>
            </a:pPr>
            <a:r>
              <a:rPr lang="tr-TR" altLang="tr-TR" sz="18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Savunma isteme yazısının tebliğ tarihinden itibaren otuz gün içinde savunma yapılmaması durumunda ilgili yeminli mali müşavir savunma hakkından vazgeçmiş sayılır.</a:t>
            </a:r>
          </a:p>
          <a:p>
            <a:pPr marL="285750" indent="-285750" algn="l">
              <a:lnSpc>
                <a:spcPct val="115000"/>
              </a:lnSpc>
              <a:spcAft>
                <a:spcPts val="1000"/>
              </a:spcAft>
              <a:buClr>
                <a:srgbClr val="C00000"/>
              </a:buClr>
              <a:buSzPct val="100000"/>
              <a:buFont typeface="Wingdings" panose="05000000000000000000" pitchFamily="2" charset="2"/>
              <a:buChar char="v"/>
              <a:defRPr/>
            </a:pPr>
            <a:r>
              <a:rPr lang="tr-TR" altLang="tr-TR" sz="18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Bu Kanun hükümlerine göre meslek icra edenlerin vergi kanunları ve diğer kanunlardaki sorumlulukları saklıdır</a:t>
            </a:r>
            <a:r>
              <a:rPr lang="tr-TR" altLang="tr-TR" sz="1800" b="1" dirty="0" smtClean="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a:t>
            </a:r>
            <a:endParaRPr lang="tr-TR" altLang="tr-TR" sz="1800" b="1" dirty="0" smtClean="0">
              <a:solidFill>
                <a:schemeClr val="tx2">
                  <a:lumMod val="25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Başlık 1"/>
          <p:cNvSpPr>
            <a:spLocks noGrp="1"/>
          </p:cNvSpPr>
          <p:nvPr>
            <p:ph type="ctrTitle" sz="quarter"/>
          </p:nvPr>
        </p:nvSpPr>
        <p:spPr>
          <a:xfrm>
            <a:off x="1117103" y="476672"/>
            <a:ext cx="7199313" cy="863600"/>
          </a:xfrm>
        </p:spPr>
        <p:txBody>
          <a:bodyPr>
            <a:noAutofit/>
          </a:bodyPr>
          <a:lstStyle/>
          <a:p>
            <a:pPr algn="ctr">
              <a:defRPr/>
            </a:pPr>
            <a:r>
              <a:rPr lang="tr-TR" altLang="tr-TR" sz="3200" b="1" dirty="0" smtClean="0">
                <a:solidFill>
                  <a:srgbClr val="C00000"/>
                </a:solidFill>
                <a:latin typeface="Tahoma" pitchFamily="34" charset="0"/>
                <a:cs typeface="Tahoma" pitchFamily="34" charset="0"/>
              </a:rPr>
              <a:t>TASDİK VE TASDİKTEN DOĞAN SORUMLULUK</a:t>
            </a:r>
          </a:p>
        </p:txBody>
      </p:sp>
      <p:sp>
        <p:nvSpPr>
          <p:cNvPr id="11" name="Dikdörtgen 6"/>
          <p:cNvSpPr>
            <a:spLocks noChangeArrowheads="1"/>
          </p:cNvSpPr>
          <p:nvPr/>
        </p:nvSpPr>
        <p:spPr bwMode="auto">
          <a:xfrm>
            <a:off x="-36513" y="1484784"/>
            <a:ext cx="9180513" cy="708025"/>
          </a:xfrm>
          <a:prstGeom prst="rect">
            <a:avLst/>
          </a:prstGeom>
          <a:solidFill>
            <a:srgbClr val="FF6161"/>
          </a:solidFill>
          <a:ln w="38100" cmpd="thickThin">
            <a:solidFill>
              <a:schemeClr val="tx1"/>
            </a:solidFill>
            <a:miter lim="800000"/>
            <a:headEnd/>
            <a:tailEnd/>
          </a:ln>
        </p:spPr>
        <p:txBody>
          <a:bodyPr>
            <a:spAutoFit/>
          </a:bodyP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buFont typeface="Wingdings 2" pitchFamily="18" charset="2"/>
              <a:buNone/>
              <a:defRPr/>
            </a:pPr>
            <a:endParaRPr lang="tr-TR" altLang="tr-TR" sz="1000" b="1" dirty="0" smtClean="0">
              <a:solidFill>
                <a:schemeClr val="tx1"/>
              </a:solidFill>
              <a:effectLst>
                <a:outerShdw blurRad="38100" dist="38100" dir="2700000" algn="tl">
                  <a:srgbClr val="000000"/>
                </a:outerShdw>
              </a:effectLst>
              <a:cs typeface="Tahoma" pitchFamily="34" charset="0"/>
            </a:endParaRPr>
          </a:p>
          <a:p>
            <a:pPr algn="ctr" eaLnBrk="1" fontAlgn="base" hangingPunct="1">
              <a:spcBef>
                <a:spcPct val="0"/>
              </a:spcBef>
              <a:spcAft>
                <a:spcPct val="0"/>
              </a:spcAft>
              <a:buFont typeface="Wingdings 2" pitchFamily="18" charset="2"/>
              <a:buNone/>
              <a:defRPr/>
            </a:pPr>
            <a:r>
              <a:rPr lang="tr-TR" altLang="tr-TR" sz="2000" b="1" dirty="0" smtClean="0">
                <a:solidFill>
                  <a:schemeClr val="tx1"/>
                </a:solidFill>
                <a:effectLst>
                  <a:outerShdw blurRad="38100" dist="38100" dir="2700000" algn="tl">
                    <a:srgbClr val="000000"/>
                  </a:outerShdw>
                </a:effectLst>
                <a:cs typeface="Tahoma" pitchFamily="34" charset="0"/>
              </a:rPr>
              <a:t>DOĞRULUK SORUMLULUĞU</a:t>
            </a:r>
          </a:p>
          <a:p>
            <a:pPr algn="ctr" eaLnBrk="1" fontAlgn="base" hangingPunct="1">
              <a:spcBef>
                <a:spcPct val="0"/>
              </a:spcBef>
              <a:spcAft>
                <a:spcPct val="0"/>
              </a:spcAft>
              <a:buFont typeface="Wingdings 2" pitchFamily="18" charset="2"/>
              <a:buNone/>
              <a:defRPr/>
            </a:pPr>
            <a:endParaRPr lang="tr-TR" altLang="tr-TR" sz="1000" b="1" dirty="0" smtClean="0">
              <a:solidFill>
                <a:schemeClr val="tx1"/>
              </a:solidFill>
              <a:cs typeface="Tahoma" pitchFamily="34" charset="0"/>
            </a:endParaRP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89899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idx="1"/>
          </p:nvPr>
        </p:nvSpPr>
        <p:spPr>
          <a:xfrm>
            <a:off x="0" y="1700213"/>
            <a:ext cx="9144000" cy="4608512"/>
          </a:xfrm>
        </p:spPr>
        <p:txBody>
          <a:bodyPr/>
          <a:lstStyle/>
          <a:p>
            <a:pPr marL="0" indent="0" eaLnBrk="1" hangingPunct="1">
              <a:buFont typeface="Wingdings 2" pitchFamily="18" charset="2"/>
              <a:buNone/>
            </a:pPr>
            <a:endParaRPr lang="tr-TR" altLang="tr-TR" sz="1800" b="1" dirty="0" smtClean="0">
              <a:effectLst/>
              <a:cs typeface="Arial" charset="0"/>
            </a:endParaRPr>
          </a:p>
          <a:p>
            <a:pPr marL="0" indent="0" eaLnBrk="1" hangingPunct="1">
              <a:buFont typeface="Wingdings 2" pitchFamily="18" charset="2"/>
              <a:buNone/>
            </a:pPr>
            <a:endParaRPr lang="tr-TR" altLang="tr-TR" sz="1800" b="1" dirty="0" smtClean="0">
              <a:effectLst/>
              <a:cs typeface="Arial" charset="0"/>
            </a:endParaRPr>
          </a:p>
          <a:p>
            <a:pPr marL="0" indent="0" eaLnBrk="1" hangingPunct="1">
              <a:buFont typeface="Wingdings 2" pitchFamily="18" charset="2"/>
              <a:buNone/>
            </a:pPr>
            <a:endParaRPr lang="tr-TR" altLang="tr-TR" sz="1800" b="1" dirty="0" smtClean="0">
              <a:effectLst/>
              <a:cs typeface="Arial" charset="0"/>
            </a:endParaRPr>
          </a:p>
          <a:p>
            <a:pPr marL="0" indent="0" eaLnBrk="1" hangingPunct="1">
              <a:buFont typeface="Wingdings 2" pitchFamily="18" charset="2"/>
              <a:buNone/>
            </a:pPr>
            <a:endParaRPr lang="tr-TR" altLang="tr-TR" sz="1800" b="1" dirty="0" smtClean="0">
              <a:effectLst/>
              <a:cs typeface="Arial" charset="0"/>
            </a:endParaRPr>
          </a:p>
          <a:p>
            <a:pPr marL="0" indent="0" eaLnBrk="1" hangingPunct="1">
              <a:buFont typeface="Wingdings 2" pitchFamily="18" charset="2"/>
              <a:buNone/>
            </a:pPr>
            <a:endParaRPr lang="tr-TR" altLang="tr-TR" sz="1800" b="1" dirty="0" smtClean="0">
              <a:effectLst/>
              <a:cs typeface="Arial" charset="0"/>
            </a:endParaRPr>
          </a:p>
          <a:p>
            <a:pPr marL="0" indent="0" eaLnBrk="1" hangingPunct="1">
              <a:buFont typeface="Wingdings 2" pitchFamily="18" charset="2"/>
              <a:buNone/>
            </a:pPr>
            <a:endParaRPr lang="tr-TR" altLang="tr-TR" sz="1800" b="1" dirty="0" smtClean="0">
              <a:effectLst/>
              <a:cs typeface="Arial" charset="0"/>
            </a:endParaRPr>
          </a:p>
          <a:p>
            <a:pPr marL="0" indent="0" eaLnBrk="1" hangingPunct="1">
              <a:buFont typeface="Wingdings 2" pitchFamily="18" charset="2"/>
              <a:buNone/>
            </a:pPr>
            <a:endParaRPr lang="tr-TR" altLang="tr-TR" sz="1800" b="1" dirty="0" smtClean="0">
              <a:effectLst/>
              <a:cs typeface="Arial" charset="0"/>
            </a:endParaRPr>
          </a:p>
          <a:p>
            <a:pPr marL="0" indent="0" eaLnBrk="1" hangingPunct="1">
              <a:buFont typeface="Wingdings 2" pitchFamily="18" charset="2"/>
              <a:buNone/>
            </a:pPr>
            <a:endParaRPr lang="tr-TR" altLang="tr-TR" sz="1800" b="1" dirty="0" smtClean="0">
              <a:effectLst/>
              <a:cs typeface="Arial" charset="0"/>
            </a:endParaRPr>
          </a:p>
          <a:p>
            <a:pPr marL="0" indent="0" eaLnBrk="1" hangingPunct="1">
              <a:buFont typeface="Wingdings 2" pitchFamily="18" charset="2"/>
              <a:buNone/>
            </a:pPr>
            <a:endParaRPr lang="tr-TR" altLang="tr-TR" sz="1800" b="1" dirty="0" smtClean="0">
              <a:effectLst/>
              <a:cs typeface="Arial" charset="0"/>
            </a:endParaRPr>
          </a:p>
        </p:txBody>
      </p:sp>
      <p:sp>
        <p:nvSpPr>
          <p:cNvPr id="10246" name="Dikdörtgen 6"/>
          <p:cNvSpPr>
            <a:spLocks noChangeArrowheads="1"/>
          </p:cNvSpPr>
          <p:nvPr/>
        </p:nvSpPr>
        <p:spPr bwMode="auto">
          <a:xfrm>
            <a:off x="0" y="1772816"/>
            <a:ext cx="9144000" cy="1384300"/>
          </a:xfrm>
          <a:prstGeom prst="rect">
            <a:avLst/>
          </a:prstGeom>
          <a:solidFill>
            <a:srgbClr val="FF6161"/>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2800" b="1" dirty="0">
              <a:solidFill>
                <a:srgbClr val="FFFFFF"/>
              </a:solidFill>
              <a:effectLst>
                <a:outerShdw blurRad="38100" dist="38100" dir="2700000" algn="tl">
                  <a:srgbClr val="000000">
                    <a:alpha val="43137"/>
                  </a:srgbClr>
                </a:outerShdw>
              </a:effectLst>
              <a:latin typeface="Tahoma" pitchFamily="34" charset="0"/>
              <a:cs typeface="Arial" pitchFamily="34" charset="0"/>
            </a:endParaRPr>
          </a:p>
          <a:p>
            <a:pPr algn="ctr" fontAlgn="base">
              <a:spcBef>
                <a:spcPct val="0"/>
              </a:spcBef>
              <a:spcAft>
                <a:spcPct val="0"/>
              </a:spcAft>
              <a:buFont typeface="Wingdings 2" pitchFamily="18" charset="2"/>
              <a:buNone/>
              <a:defRPr/>
            </a:pPr>
            <a:r>
              <a:rPr lang="tr-TR" sz="2800" b="1" dirty="0">
                <a:solidFill>
                  <a:srgbClr val="FFFFFF"/>
                </a:solidFill>
                <a:effectLst>
                  <a:outerShdw blurRad="38100" dist="38100" dir="2700000" algn="tl">
                    <a:srgbClr val="000000">
                      <a:alpha val="43137"/>
                    </a:srgbClr>
                  </a:outerShdw>
                </a:effectLst>
                <a:latin typeface="Tahoma" pitchFamily="34" charset="0"/>
                <a:cs typeface="Arial" pitchFamily="34" charset="0"/>
              </a:rPr>
              <a:t>UYGUNLUK - DOĞRULUK</a:t>
            </a:r>
          </a:p>
          <a:p>
            <a:pPr algn="ctr" fontAlgn="base">
              <a:spcBef>
                <a:spcPct val="0"/>
              </a:spcBef>
              <a:spcAft>
                <a:spcPct val="0"/>
              </a:spcAft>
              <a:buFont typeface="Wingdings 2" pitchFamily="18" charset="2"/>
              <a:buNone/>
              <a:defRPr/>
            </a:pPr>
            <a:endParaRPr lang="tr-TR" sz="2800" b="1" dirty="0">
              <a:solidFill>
                <a:srgbClr val="FFFFFF"/>
              </a:solidFill>
              <a:latin typeface="Tahoma" pitchFamily="34" charset="0"/>
              <a:cs typeface="Arial" charset="0"/>
            </a:endParaRPr>
          </a:p>
        </p:txBody>
      </p:sp>
      <p:sp>
        <p:nvSpPr>
          <p:cNvPr id="11" name="Başlık 1"/>
          <p:cNvSpPr txBox="1">
            <a:spLocks/>
          </p:cNvSpPr>
          <p:nvPr/>
        </p:nvSpPr>
        <p:spPr bwMode="auto">
          <a:xfrm>
            <a:off x="1475656" y="693192"/>
            <a:ext cx="726980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tr-TR" sz="2800" b="1"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213 ve 3568 SAYILI KANUNLARDA SORUMLULUK</a:t>
            </a:r>
            <a:endParaRPr lang="tr-TR" sz="2800" b="1" kern="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Dikdörtgen 1"/>
          <p:cNvSpPr/>
          <p:nvPr/>
        </p:nvSpPr>
        <p:spPr>
          <a:xfrm>
            <a:off x="0" y="3416220"/>
            <a:ext cx="8893175" cy="2893100"/>
          </a:xfrm>
          <a:prstGeom prst="rect">
            <a:avLst/>
          </a:prstGeom>
        </p:spPr>
        <p:txBody>
          <a:bodyPr wrap="square">
            <a:spAutoFit/>
          </a:bodyPr>
          <a:lstStyle/>
          <a:p>
            <a:pPr marL="268288" eaLnBrk="0" fontAlgn="base" hangingPunct="0">
              <a:spcBef>
                <a:spcPts val="600"/>
              </a:spcBef>
              <a:spcAft>
                <a:spcPts val="600"/>
              </a:spcAft>
              <a:buClr>
                <a:srgbClr val="8A8AD8"/>
              </a:buClr>
              <a:buSzPct val="65000"/>
              <a:defRPr/>
            </a:pPr>
            <a:r>
              <a:rPr lang="tr-TR" b="1" kern="0" dirty="0">
                <a:solidFill>
                  <a:srgbClr val="000000"/>
                </a:solidFill>
                <a:latin typeface="Tahoma" panose="020B0604030504040204" pitchFamily="34" charset="0"/>
                <a:ea typeface="Tahoma" panose="020B0604030504040204" pitchFamily="34" charset="0"/>
                <a:cs typeface="Tahoma" panose="020B0604030504040204" pitchFamily="34" charset="0"/>
              </a:rPr>
              <a:t>213 sayılı VUK ile beyannameleri imzalayan veya tasdik raporunu düzenleyen meslek mensupları;</a:t>
            </a:r>
          </a:p>
          <a:p>
            <a:pPr marL="268288" eaLnBrk="0" fontAlgn="base" hangingPunct="0">
              <a:spcBef>
                <a:spcPts val="600"/>
              </a:spcBef>
              <a:spcAft>
                <a:spcPts val="600"/>
              </a:spcAft>
              <a:buClr>
                <a:srgbClr val="8A8AD8"/>
              </a:buClr>
              <a:buSzPct val="65000"/>
              <a:defRPr/>
            </a:pPr>
            <a:r>
              <a:rPr lang="tr-TR" b="1" kern="0" dirty="0">
                <a:solidFill>
                  <a:srgbClr val="000000"/>
                </a:solidFill>
                <a:latin typeface="Tahoma" panose="020B0604030504040204" pitchFamily="34" charset="0"/>
                <a:ea typeface="Tahoma" panose="020B0604030504040204" pitchFamily="34" charset="0"/>
                <a:cs typeface="Tahoma" panose="020B0604030504040204" pitchFamily="34" charset="0"/>
              </a:rPr>
              <a:t>İmzaladıkları beyannamelerde veya düzenledikleri tasdik raporlarında yer alan bilgilerin defter kayıtlarına ve bu kayıtların dayanağını teşkil eden belgelere «uygun olmamasından» dolayı ortaya çıkan vergi ziyaına bağlı olarak salınacak vergi, ceza, gecikme faizlerinden mükellefle birlikte müştereken ve müteselsilen sorumlu tutulmuşlardır.</a:t>
            </a:r>
          </a:p>
          <a:p>
            <a:pPr marL="268288" eaLnBrk="0" fontAlgn="base" hangingPunct="0">
              <a:spcBef>
                <a:spcPts val="600"/>
              </a:spcBef>
              <a:spcAft>
                <a:spcPts val="600"/>
              </a:spcAft>
              <a:buClr>
                <a:srgbClr val="8A8AD8"/>
              </a:buClr>
              <a:buSzPct val="65000"/>
              <a:defRPr/>
            </a:pPr>
            <a:r>
              <a:rPr lang="tr-TR" b="1" kern="0" dirty="0">
                <a:solidFill>
                  <a:srgbClr val="000000"/>
                </a:solidFill>
                <a:latin typeface="Tahoma" panose="020B0604030504040204" pitchFamily="34" charset="0"/>
                <a:ea typeface="Tahoma" panose="020B0604030504040204" pitchFamily="34" charset="0"/>
                <a:cs typeface="Tahoma" panose="020B0604030504040204" pitchFamily="34" charset="0"/>
              </a:rPr>
              <a:t>Ayrıca YMM’lerin, 3568 sayılı Kanun ile tasdik ve tasdikten doğan «doğruluk sorumlulukları» bulunmaktadır. </a:t>
            </a: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31395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6626" name="Rectangle 3"/>
          <p:cNvSpPr>
            <a:spLocks noGrp="1"/>
          </p:cNvSpPr>
          <p:nvPr>
            <p:ph idx="1"/>
          </p:nvPr>
        </p:nvSpPr>
        <p:spPr>
          <a:xfrm>
            <a:off x="0" y="1700213"/>
            <a:ext cx="9144000" cy="4608512"/>
          </a:xfrm>
        </p:spPr>
        <p:txBody>
          <a:bodyPr/>
          <a:lstStyle/>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a:p>
            <a:pPr marL="0" indent="0" eaLnBrk="1" hangingPunct="1">
              <a:buFont typeface="Wingdings 2" pitchFamily="18" charset="2"/>
              <a:buNone/>
            </a:pPr>
            <a:endParaRPr lang="tr-TR" altLang="tr-TR" sz="1800" b="1" dirty="0" smtClean="0">
              <a:effectLst/>
              <a:latin typeface="Arial" pitchFamily="34" charset="0"/>
              <a:cs typeface="Arial" pitchFamily="34" charset="0"/>
            </a:endParaRPr>
          </a:p>
        </p:txBody>
      </p:sp>
      <p:sp>
        <p:nvSpPr>
          <p:cNvPr id="10246" name="Dikdörtgen 6"/>
          <p:cNvSpPr>
            <a:spLocks noChangeArrowheads="1"/>
          </p:cNvSpPr>
          <p:nvPr/>
        </p:nvSpPr>
        <p:spPr bwMode="auto">
          <a:xfrm>
            <a:off x="0" y="1484313"/>
            <a:ext cx="9144000" cy="1384300"/>
          </a:xfrm>
          <a:prstGeom prst="rect">
            <a:avLst/>
          </a:prstGeom>
          <a:solidFill>
            <a:schemeClr val="accent5">
              <a:lumMod val="60000"/>
              <a:lumOff val="40000"/>
            </a:schemeClr>
          </a:solidFill>
          <a:ln w="38100" cmpd="thickThin">
            <a:solidFill>
              <a:schemeClr val="tx1"/>
            </a:solidFill>
            <a:miter lim="800000"/>
            <a:headEnd/>
            <a:tailEnd/>
          </a:ln>
        </p:spPr>
        <p:txBody>
          <a:bodyPr>
            <a:spAutoFit/>
          </a:bodyPr>
          <a:lstStyle/>
          <a:p>
            <a:pPr algn="ctr" fontAlgn="base">
              <a:spcBef>
                <a:spcPct val="0"/>
              </a:spcBef>
              <a:spcAft>
                <a:spcPct val="0"/>
              </a:spcAft>
              <a:buFont typeface="Wingdings 2" pitchFamily="18" charset="2"/>
              <a:buNone/>
              <a:defRPr/>
            </a:pPr>
            <a:endParaRPr lang="tr-TR" sz="2800" b="1" dirty="0">
              <a:effectLst>
                <a:outerShdw blurRad="38100" dist="38100" dir="2700000" algn="tl">
                  <a:srgbClr val="000000">
                    <a:alpha val="43137"/>
                  </a:srgbClr>
                </a:outerShdw>
              </a:effectLst>
              <a:latin typeface="Tahoma" pitchFamily="34" charset="0"/>
              <a:cs typeface="Arial" pitchFamily="34" charset="0"/>
            </a:endParaRPr>
          </a:p>
          <a:p>
            <a:pPr algn="ctr" fontAlgn="base">
              <a:spcBef>
                <a:spcPct val="0"/>
              </a:spcBef>
              <a:spcAft>
                <a:spcPct val="0"/>
              </a:spcAft>
              <a:buFont typeface="Wingdings 2" pitchFamily="18" charset="2"/>
              <a:buNone/>
              <a:defRPr/>
            </a:pPr>
            <a:r>
              <a:rPr lang="tr-TR" sz="2800" b="1" dirty="0">
                <a:effectLst>
                  <a:outerShdw blurRad="38100" dist="38100" dir="2700000" algn="tl">
                    <a:srgbClr val="000000">
                      <a:alpha val="43137"/>
                    </a:srgbClr>
                  </a:outerShdw>
                </a:effectLst>
                <a:latin typeface="Tahoma" pitchFamily="34" charset="0"/>
                <a:cs typeface="Arial" pitchFamily="34" charset="0"/>
              </a:rPr>
              <a:t>DOĞRULUK - UYGUNLUK - İLLİYET BAĞI</a:t>
            </a:r>
          </a:p>
          <a:p>
            <a:pPr algn="ctr" fontAlgn="base">
              <a:spcBef>
                <a:spcPct val="0"/>
              </a:spcBef>
              <a:spcAft>
                <a:spcPct val="0"/>
              </a:spcAft>
              <a:buFont typeface="Wingdings 2" pitchFamily="18" charset="2"/>
              <a:buNone/>
              <a:defRPr/>
            </a:pPr>
            <a:endParaRPr lang="tr-TR" sz="2800" b="1" dirty="0">
              <a:latin typeface="Tahoma" pitchFamily="34" charset="0"/>
              <a:cs typeface="Arial" charset="0"/>
            </a:endParaRPr>
          </a:p>
        </p:txBody>
      </p:sp>
      <p:sp>
        <p:nvSpPr>
          <p:cNvPr id="10" name="Oval 9"/>
          <p:cNvSpPr/>
          <p:nvPr/>
        </p:nvSpPr>
        <p:spPr>
          <a:xfrm>
            <a:off x="107950" y="3429000"/>
            <a:ext cx="2376488" cy="936625"/>
          </a:xfrm>
          <a:prstGeom prst="ellipse">
            <a:avLst/>
          </a:prstGeom>
          <a:solidFill>
            <a:srgbClr val="FFEBAB"/>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DOĞRULUK</a:t>
            </a:r>
          </a:p>
        </p:txBody>
      </p:sp>
      <p:sp>
        <p:nvSpPr>
          <p:cNvPr id="14" name="Oval 13"/>
          <p:cNvSpPr/>
          <p:nvPr/>
        </p:nvSpPr>
        <p:spPr>
          <a:xfrm>
            <a:off x="6659563" y="3429000"/>
            <a:ext cx="2376487" cy="936625"/>
          </a:xfrm>
          <a:prstGeom prst="ellipse">
            <a:avLst/>
          </a:prstGeom>
          <a:solidFill>
            <a:srgbClr val="FFEBAB"/>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UYGUNLUK</a:t>
            </a:r>
          </a:p>
        </p:txBody>
      </p:sp>
      <p:sp>
        <p:nvSpPr>
          <p:cNvPr id="3" name="Dikdörtgen 2"/>
          <p:cNvSpPr/>
          <p:nvPr/>
        </p:nvSpPr>
        <p:spPr>
          <a:xfrm>
            <a:off x="179388" y="4724400"/>
            <a:ext cx="3671887" cy="830263"/>
          </a:xfrm>
          <a:prstGeom prst="rect">
            <a:avLst/>
          </a:prstGeom>
        </p:spPr>
        <p:txBody>
          <a:bodyPr>
            <a:spAutoFit/>
          </a:bodyPr>
          <a:lstStyle/>
          <a:p>
            <a:pPr algn="ctr" eaLnBrk="0" fontAlgn="base" hangingPunct="0">
              <a:buClr>
                <a:srgbClr val="8A8AD8"/>
              </a:buClr>
              <a:buSzPct val="65000"/>
              <a:defRPr/>
            </a:pPr>
            <a:r>
              <a:rPr lang="tr-TR" sz="1600" b="1" kern="0" dirty="0">
                <a:solidFill>
                  <a:srgbClr val="000000"/>
                </a:solidFill>
                <a:latin typeface="Arial" charset="0"/>
                <a:cs typeface="Arial" pitchFamily="34" charset="0"/>
              </a:rPr>
              <a:t>3568 sayılı Serbest Muhasebeci Mali Müşavirlik ve Yeminli Mali Müşavirlik Kanunu’nun 12. maddesi</a:t>
            </a:r>
          </a:p>
        </p:txBody>
      </p:sp>
      <p:sp>
        <p:nvSpPr>
          <p:cNvPr id="11" name="Başlık 1"/>
          <p:cNvSpPr txBox="1">
            <a:spLocks/>
          </p:cNvSpPr>
          <p:nvPr/>
        </p:nvSpPr>
        <p:spPr bwMode="auto">
          <a:xfrm>
            <a:off x="685800" y="549176"/>
            <a:ext cx="7989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fontAlgn="base">
              <a:spcBef>
                <a:spcPct val="0"/>
              </a:spcBef>
              <a:spcAft>
                <a:spcPct val="0"/>
              </a:spcAft>
              <a:buClrTx/>
              <a:buSzTx/>
              <a:buFontTx/>
              <a:buNone/>
              <a:defRPr/>
            </a:pP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YEMİNLİ MALİ MÜŞAVİRLERİN SORUMLULUĞU</a:t>
            </a:r>
          </a:p>
        </p:txBody>
      </p:sp>
      <p:sp>
        <p:nvSpPr>
          <p:cNvPr id="12" name="Dikdörtgen 11"/>
          <p:cNvSpPr/>
          <p:nvPr/>
        </p:nvSpPr>
        <p:spPr>
          <a:xfrm>
            <a:off x="6227763" y="4724400"/>
            <a:ext cx="2808287" cy="830263"/>
          </a:xfrm>
          <a:prstGeom prst="rect">
            <a:avLst/>
          </a:prstGeom>
        </p:spPr>
        <p:txBody>
          <a:bodyPr>
            <a:spAutoFit/>
          </a:bodyPr>
          <a:lstStyle/>
          <a:p>
            <a:pPr algn="ctr" eaLnBrk="0" fontAlgn="base" hangingPunct="0">
              <a:buClr>
                <a:srgbClr val="8A8AD8"/>
              </a:buClr>
              <a:buSzPct val="65000"/>
              <a:defRPr/>
            </a:pPr>
            <a:r>
              <a:rPr lang="tr-TR" sz="1600" b="1" kern="0" dirty="0">
                <a:solidFill>
                  <a:srgbClr val="000000"/>
                </a:solidFill>
                <a:latin typeface="Arial" charset="0"/>
                <a:cs typeface="Arial" pitchFamily="34" charset="0"/>
              </a:rPr>
              <a:t>213 sayılı</a:t>
            </a:r>
          </a:p>
          <a:p>
            <a:pPr algn="ctr" eaLnBrk="0" fontAlgn="base" hangingPunct="0">
              <a:buClr>
                <a:srgbClr val="8A8AD8"/>
              </a:buClr>
              <a:buSzPct val="65000"/>
              <a:defRPr/>
            </a:pPr>
            <a:r>
              <a:rPr lang="tr-TR" sz="1600" b="1" kern="0" dirty="0">
                <a:solidFill>
                  <a:srgbClr val="000000"/>
                </a:solidFill>
                <a:latin typeface="Arial" charset="0"/>
                <a:cs typeface="Arial" pitchFamily="34" charset="0"/>
              </a:rPr>
              <a:t>Vergi Usul Kanunu’nun Mükerrer 227 nci maddesi</a:t>
            </a:r>
          </a:p>
        </p:txBody>
      </p:sp>
      <p:sp>
        <p:nvSpPr>
          <p:cNvPr id="13" name="Oval 12"/>
          <p:cNvSpPr/>
          <p:nvPr/>
        </p:nvSpPr>
        <p:spPr>
          <a:xfrm>
            <a:off x="3132138" y="5581650"/>
            <a:ext cx="2808287" cy="1079500"/>
          </a:xfrm>
          <a:prstGeom prst="ellipse">
            <a:avLst/>
          </a:prstGeom>
          <a:solidFill>
            <a:srgbClr val="FFEBAB"/>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İLLİYET BAĞI</a:t>
            </a:r>
          </a:p>
        </p:txBody>
      </p:sp>
      <p:sp>
        <p:nvSpPr>
          <p:cNvPr id="4" name="Sol Sağ Yukarı Ok 3"/>
          <p:cNvSpPr/>
          <p:nvPr/>
        </p:nvSpPr>
        <p:spPr>
          <a:xfrm rot="10800000">
            <a:off x="2627313" y="3357563"/>
            <a:ext cx="3900487" cy="2071687"/>
          </a:xfrm>
          <a:prstGeom prst="leftRightUpArrow">
            <a:avLst/>
          </a:prstGeom>
          <a:solidFill>
            <a:srgbClr val="FFEBAB"/>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6636" name="Dikdörtgen 4"/>
          <p:cNvSpPr>
            <a:spLocks noChangeArrowheads="1"/>
          </p:cNvSpPr>
          <p:nvPr/>
        </p:nvSpPr>
        <p:spPr bwMode="auto">
          <a:xfrm>
            <a:off x="2811463" y="3768725"/>
            <a:ext cx="35607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tr-TR" altLang="tr-TR" sz="15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Müşterek ve Müteselsil Sorumluluk</a:t>
            </a:r>
          </a:p>
        </p:txBody>
      </p:sp>
      <p:sp>
        <p:nvSpPr>
          <p:cNvPr id="15" name="Yuvarlatılmış Dikdörtgen 14"/>
          <p:cNvSpPr/>
          <p:nvPr/>
        </p:nvSpPr>
        <p:spPr>
          <a:xfrm>
            <a:off x="3454400" y="3068638"/>
            <a:ext cx="2270125" cy="360362"/>
          </a:xfrm>
          <a:prstGeom prst="roundRect">
            <a:avLst/>
          </a:prstGeom>
          <a:solidFill>
            <a:srgbClr val="FFEBAB"/>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YMM</a:t>
            </a:r>
          </a:p>
        </p:txBody>
      </p:sp>
      <p:pic>
        <p:nvPicPr>
          <p:cNvPr id="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5063"/>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7225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2204864"/>
            <a:ext cx="9144000" cy="4653136"/>
          </a:xfrm>
          <a:solidFill>
            <a:schemeClr val="bg2"/>
          </a:solidFill>
        </p:spPr>
        <p:txBody>
          <a:bodyPr>
            <a:normAutofit/>
          </a:bodyPr>
          <a:lstStyle/>
          <a:p>
            <a:pPr marL="268288" indent="0">
              <a:spcBef>
                <a:spcPts val="600"/>
              </a:spcBef>
              <a:spcAft>
                <a:spcPts val="600"/>
              </a:spcAft>
              <a:buFont typeface="Wingdings" pitchFamily="2" charset="2"/>
              <a:buNone/>
            </a:pPr>
            <a:endParaRPr lang="tr-TR" altLang="tr-TR" sz="1600" b="1" dirty="0" smtClean="0">
              <a:effectLst/>
              <a:latin typeface="Tahoma" panose="020B0604030504040204" pitchFamily="34" charset="0"/>
              <a:ea typeface="Tahoma" panose="020B0604030504040204" pitchFamily="34" charset="0"/>
              <a:cs typeface="Tahoma" panose="020B0604030504040204" pitchFamily="34" charset="0"/>
            </a:endParaRPr>
          </a:p>
          <a:p>
            <a:pPr marL="268288" indent="0">
              <a:spcBef>
                <a:spcPts val="600"/>
              </a:spcBef>
              <a:spcAft>
                <a:spcPts val="600"/>
              </a:spcAft>
              <a:buFont typeface="Wingdings" pitchFamily="2" charset="2"/>
              <a:buNone/>
            </a:pPr>
            <a:r>
              <a:rPr lang="tr-TR" altLang="tr-TR" sz="1600" b="1" dirty="0" smtClean="0">
                <a:effectLst/>
                <a:latin typeface="Tahoma" panose="020B0604030504040204" pitchFamily="34" charset="0"/>
                <a:ea typeface="Tahoma" panose="020B0604030504040204" pitchFamily="34" charset="0"/>
                <a:cs typeface="Tahoma" panose="020B0604030504040204" pitchFamily="34" charset="0"/>
              </a:rPr>
              <a:t>Meslek mensupları, mükellef tarafından kendilerine ibraz edilen belgelerin, Muhasebe Sistemi Uygulama Genel Tebliğleri ile genel muhasebe kurallarına uygun ve doğru bir şekilde kanuni defterler ile mali tablolar arasındaki ilişkiden sorumludurlar.</a:t>
            </a:r>
          </a:p>
          <a:p>
            <a:pPr marL="268288" indent="0">
              <a:spcBef>
                <a:spcPts val="600"/>
              </a:spcBef>
              <a:spcAft>
                <a:spcPts val="600"/>
              </a:spcAft>
              <a:buFont typeface="Wingdings" pitchFamily="2" charset="2"/>
              <a:buNone/>
            </a:pPr>
            <a:r>
              <a:rPr lang="tr-TR" altLang="tr-TR" sz="1600" b="1" dirty="0" smtClean="0">
                <a:effectLst/>
                <a:latin typeface="Tahoma" panose="020B0604030504040204" pitchFamily="34" charset="0"/>
                <a:ea typeface="Tahoma" panose="020B0604030504040204" pitchFamily="34" charset="0"/>
                <a:cs typeface="Tahoma" panose="020B0604030504040204" pitchFamily="34" charset="0"/>
              </a:rPr>
              <a:t>Meslek mensupları, bilerek kullandıkları veya harici araştırmayı gerektirmeden sahte veya muhteviyatı itibariyle yanıltıcı olduğu anlaşılabilen belgelerden sorumludurlar.</a:t>
            </a:r>
          </a:p>
          <a:p>
            <a:pPr marL="268288" indent="0">
              <a:spcBef>
                <a:spcPts val="600"/>
              </a:spcBef>
              <a:spcAft>
                <a:spcPts val="600"/>
              </a:spcAft>
              <a:buFont typeface="Wingdings" pitchFamily="2" charset="2"/>
              <a:buNone/>
            </a:pPr>
            <a:r>
              <a:rPr lang="tr-TR" altLang="tr-TR" sz="1600" b="1" dirty="0" smtClean="0">
                <a:effectLst/>
                <a:latin typeface="Tahoma" panose="020B0604030504040204" pitchFamily="34" charset="0"/>
                <a:ea typeface="Tahoma" panose="020B0604030504040204" pitchFamily="34" charset="0"/>
                <a:cs typeface="Tahoma" panose="020B0604030504040204" pitchFamily="34" charset="0"/>
              </a:rPr>
              <a:t>Miktar veya tutar itibariyle işletmenin faaliyet konusu veya iş hacmiyle mütenasip olmayan belgeler ile ticari örf ve teamüle uygun olmayan belgeler, meslek mensuplarının sorumluluğu kapsamındadır. </a:t>
            </a:r>
          </a:p>
          <a:p>
            <a:pPr marL="268288" indent="0">
              <a:spcBef>
                <a:spcPts val="600"/>
              </a:spcBef>
              <a:spcAft>
                <a:spcPts val="600"/>
              </a:spcAft>
              <a:buFont typeface="Wingdings" pitchFamily="2" charset="2"/>
              <a:buNone/>
            </a:pPr>
            <a:r>
              <a:rPr lang="tr-TR" altLang="tr-TR" sz="1600" b="1" dirty="0" smtClean="0">
                <a:effectLst/>
                <a:latin typeface="Tahoma" panose="020B0604030504040204" pitchFamily="34" charset="0"/>
                <a:ea typeface="Tahoma" panose="020B0604030504040204" pitchFamily="34" charset="0"/>
                <a:cs typeface="Tahoma" panose="020B0604030504040204" pitchFamily="34" charset="0"/>
              </a:rPr>
              <a:t>Meslek mensupları, beyannamelerini imzaladıkları mükelleflerce ibraz edilen belgelerde yer alan bilgilerin kanuni defterlere ve defterlerdeki bilgilerin mali tablolara uygunluğunun yanı sıra, beyannamelere eklenen temel mali tablolarda yer alan ve Muhasebe Sistemi Uygulama Genel Tebliğlerine göre belirlenen Dönem Kâr/Zararı'nın doğruluğundan da sorumludurlar.  </a:t>
            </a:r>
          </a:p>
          <a:p>
            <a:pPr marL="268288" indent="0">
              <a:spcBef>
                <a:spcPts val="600"/>
              </a:spcBef>
              <a:spcAft>
                <a:spcPts val="600"/>
              </a:spcAft>
              <a:buFont typeface="Wingdings" pitchFamily="2" charset="2"/>
              <a:buNone/>
            </a:pPr>
            <a:endParaRPr lang="tr-TR" altLang="tr-TR" sz="1600" b="1" dirty="0" smtClean="0">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txBox="1">
            <a:spLocks noRot="1" noChangeArrowheads="1"/>
          </p:cNvSpPr>
          <p:nvPr/>
        </p:nvSpPr>
        <p:spPr bwMode="auto">
          <a:xfrm>
            <a:off x="457200" y="956394"/>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ctr" eaLnBrk="1" fontAlgn="base" hangingPunct="1">
              <a:spcBef>
                <a:spcPct val="0"/>
              </a:spcBef>
              <a:spcAft>
                <a:spcPct val="0"/>
              </a:spcAft>
              <a:defRPr/>
            </a:pPr>
            <a:r>
              <a:rPr lang="tr-TR" sz="2800" b="1" dirty="0" smtClean="0">
                <a:solidFill>
                  <a:srgbClr val="C00000"/>
                </a:solidFill>
                <a:effectLst>
                  <a:outerShdw blurRad="38100" dist="38100" dir="2700000" algn="tl">
                    <a:srgbClr val="000000"/>
                  </a:outerShdw>
                </a:effectLst>
                <a:cs typeface="Tahoma" pitchFamily="34" charset="0"/>
              </a:rPr>
              <a:t>SM, SMMM VE YMM’LERİN </a:t>
            </a:r>
          </a:p>
          <a:p>
            <a:pPr algn="ctr" eaLnBrk="1" fontAlgn="base" hangingPunct="1">
              <a:spcBef>
                <a:spcPct val="0"/>
              </a:spcBef>
              <a:spcAft>
                <a:spcPct val="0"/>
              </a:spcAft>
              <a:defRPr/>
            </a:pPr>
            <a:r>
              <a:rPr lang="tr-TR" sz="2800" b="1" dirty="0" smtClean="0">
                <a:solidFill>
                  <a:srgbClr val="C00000"/>
                </a:solidFill>
                <a:effectLst>
                  <a:outerShdw blurRad="38100" dist="38100" dir="2700000" algn="tl">
                    <a:srgbClr val="000000"/>
                  </a:outerShdw>
                </a:effectLst>
                <a:cs typeface="Tahoma" pitchFamily="34" charset="0"/>
              </a:rPr>
              <a:t>GENEL ANLAMDA</a:t>
            </a:r>
          </a:p>
          <a:p>
            <a:pPr algn="ctr" eaLnBrk="1" fontAlgn="base" hangingPunct="1">
              <a:spcBef>
                <a:spcPct val="0"/>
              </a:spcBef>
              <a:spcAft>
                <a:spcPct val="0"/>
              </a:spcAft>
              <a:defRPr/>
            </a:pPr>
            <a:r>
              <a:rPr lang="tr-TR" sz="2800" b="1" dirty="0" smtClean="0">
                <a:solidFill>
                  <a:srgbClr val="C00000"/>
                </a:solidFill>
                <a:effectLst>
                  <a:outerShdw blurRad="38100" dist="38100" dir="2700000" algn="tl">
                    <a:srgbClr val="000000"/>
                  </a:outerShdw>
                </a:effectLst>
                <a:cs typeface="Tahoma" pitchFamily="34" charset="0"/>
              </a:rPr>
              <a:t>SORUMLULUKLARININ KAPSAMI</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30" y="98072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316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http://www.gib.gov.tr/fileadmin/template/main/images/tanitim/yenibin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79" y="4869160"/>
            <a:ext cx="2283525"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2564904"/>
            <a:ext cx="9144000" cy="1938992"/>
          </a:xfrm>
          <a:prstGeom prst="rect">
            <a:avLst/>
          </a:prstGeom>
          <a:solidFill>
            <a:srgbClr val="E4A6F0"/>
          </a:solidFill>
          <a:ln w="38100">
            <a:solidFill>
              <a:schemeClr val="tx1"/>
            </a:solidFill>
          </a:ln>
        </p:spPr>
        <p:txBody>
          <a:bodyPr wrap="square">
            <a:spAutoFit/>
          </a:bodyPr>
          <a:lstStyle/>
          <a:p>
            <a:pPr algn="ctr">
              <a:spcBef>
                <a:spcPct val="0"/>
              </a:spcBef>
              <a:defRPr/>
            </a:pPr>
            <a:endParaRPr lang="tr-TR" sz="2400" b="1" dirty="0" smtClean="0">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r>
              <a:rPr lang="tr-TR" sz="2400" b="1" dirty="0" smtClean="0">
                <a:latin typeface="Tahoma" panose="020B0604030504040204" pitchFamily="34" charset="0"/>
                <a:ea typeface="Tahoma" panose="020B0604030504040204" pitchFamily="34" charset="0"/>
                <a:cs typeface="Tahoma" panose="020B0604030504040204" pitchFamily="34" charset="0"/>
              </a:rPr>
              <a:t>Mükellef </a:t>
            </a:r>
            <a:r>
              <a:rPr lang="tr-TR" sz="2400" b="1" dirty="0">
                <a:latin typeface="Tahoma" panose="020B0604030504040204" pitchFamily="34" charset="0"/>
                <a:ea typeface="Tahoma" panose="020B0604030504040204" pitchFamily="34" charset="0"/>
                <a:cs typeface="Tahoma" panose="020B0604030504040204" pitchFamily="34" charset="0"/>
              </a:rPr>
              <a:t>haklarını </a:t>
            </a:r>
            <a:r>
              <a:rPr lang="tr-TR" sz="2400" b="1" dirty="0" smtClean="0">
                <a:latin typeface="Tahoma" panose="020B0604030504040204" pitchFamily="34" charset="0"/>
                <a:ea typeface="Tahoma" panose="020B0604030504040204" pitchFamily="34" charset="0"/>
                <a:cs typeface="Tahoma" panose="020B0604030504040204" pitchFamily="34" charset="0"/>
              </a:rPr>
              <a:t>gözeterek</a:t>
            </a:r>
          </a:p>
          <a:p>
            <a:pPr algn="ctr">
              <a:spcBef>
                <a:spcPct val="0"/>
              </a:spcBef>
              <a:defRPr/>
            </a:pPr>
            <a:r>
              <a:rPr lang="tr-TR" sz="2400" b="1" dirty="0" smtClean="0">
                <a:latin typeface="Tahoma" panose="020B0604030504040204" pitchFamily="34" charset="0"/>
                <a:ea typeface="Tahoma" panose="020B0604030504040204" pitchFamily="34" charset="0"/>
                <a:cs typeface="Tahoma" panose="020B0604030504040204" pitchFamily="34" charset="0"/>
              </a:rPr>
              <a:t>vergide </a:t>
            </a:r>
            <a:r>
              <a:rPr lang="tr-TR" sz="2400" b="1" dirty="0">
                <a:latin typeface="Tahoma" panose="020B0604030504040204" pitchFamily="34" charset="0"/>
                <a:ea typeface="Tahoma" panose="020B0604030504040204" pitchFamily="34" charset="0"/>
                <a:cs typeface="Tahoma" panose="020B0604030504040204" pitchFamily="34" charset="0"/>
              </a:rPr>
              <a:t>gönüllü uyumu </a:t>
            </a:r>
            <a:r>
              <a:rPr lang="tr-TR" sz="2400" b="1" dirty="0" smtClean="0">
                <a:latin typeface="Tahoma" panose="020B0604030504040204" pitchFamily="34" charset="0"/>
                <a:ea typeface="Tahoma" panose="020B0604030504040204" pitchFamily="34" charset="0"/>
                <a:cs typeface="Tahoma" panose="020B0604030504040204" pitchFamily="34" charset="0"/>
              </a:rPr>
              <a:t>artırmak ve</a:t>
            </a:r>
          </a:p>
          <a:p>
            <a:pPr algn="ctr">
              <a:spcBef>
                <a:spcPct val="0"/>
              </a:spcBef>
              <a:defRPr/>
            </a:pPr>
            <a:r>
              <a:rPr lang="tr-TR" sz="2400" b="1" dirty="0" smtClean="0">
                <a:latin typeface="Tahoma" panose="020B0604030504040204" pitchFamily="34" charset="0"/>
                <a:ea typeface="Tahoma" panose="020B0604030504040204" pitchFamily="34" charset="0"/>
                <a:cs typeface="Tahoma" panose="020B0604030504040204" pitchFamily="34" charset="0"/>
              </a:rPr>
              <a:t>kaliteli hizmet sunarak vergi ve diğer gelirleri toplamak</a:t>
            </a:r>
          </a:p>
          <a:p>
            <a:pPr algn="ctr">
              <a:spcBef>
                <a:spcPct val="0"/>
              </a:spcBef>
              <a:defRPr/>
            </a:pPr>
            <a:endParaRPr lang="tr-TR"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Başlık 1"/>
          <p:cNvSpPr>
            <a:spLocks noGrp="1"/>
          </p:cNvSpPr>
          <p:nvPr>
            <p:ph type="title"/>
          </p:nvPr>
        </p:nvSpPr>
        <p:spPr>
          <a:xfrm>
            <a:off x="734888" y="764704"/>
            <a:ext cx="8013576" cy="936104"/>
          </a:xfrm>
        </p:spPr>
        <p:txBody>
          <a:bodyPr>
            <a:noAutofit/>
          </a:body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GELİR İDARESİ BAŞKANLIĞININ</a:t>
            </a:r>
            <a:b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tr-TR" sz="3200" b="1" u="sng"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MİSYONU</a:t>
            </a:r>
            <a:endParaRPr lang="tr-TR" sz="3200" b="1" u="sng"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turkiyeustunzekalilarokulu.com/wp-content/uploads/2015/06/Mi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027" y="4894918"/>
            <a:ext cx="2159893" cy="16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889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556792"/>
            <a:ext cx="8928992" cy="4608512"/>
          </a:xfrm>
        </p:spPr>
        <p:txBody>
          <a:bodyPr>
            <a:noAutofit/>
          </a:bodyPr>
          <a:lstStyle/>
          <a:p>
            <a:pPr marL="180975" lvl="0" indent="0" algn="just" eaLnBrk="0" fontAlgn="base" hangingPunct="0">
              <a:spcBef>
                <a:spcPts val="600"/>
              </a:spcBef>
              <a:spcAft>
                <a:spcPts val="600"/>
              </a:spcAft>
              <a:buClr>
                <a:srgbClr val="8A8AD8"/>
              </a:buClr>
              <a:buSzPct val="65000"/>
              <a:buNone/>
              <a:defRPr/>
            </a:pPr>
            <a:r>
              <a:rPr lang="tr-TR" sz="1800" b="1" kern="0" dirty="0">
                <a:solidFill>
                  <a:srgbClr val="000000"/>
                </a:solidFill>
                <a:latin typeface="Tahoma" pitchFamily="34" charset="0"/>
                <a:ea typeface="Tahoma" pitchFamily="34" charset="0"/>
                <a:cs typeface="Tahoma" pitchFamily="34" charset="0"/>
              </a:rPr>
              <a:t>Denetim elemanlarınca yapılacak vergi incelemesi sonucunda bir matrah veya vergi farkı ortaya çıktığı takdirde, denetim elemanları, yeminli mali müşavirlerin sorumluluklarının tespiti amacıyla bulunan matrah veya vergi farkı ile yeminli mali müşavirlerin yukarıda belirtilen sorumlulukları arasındaki ilişkiyi raporlarında net ve açık bir şekilde ortaya </a:t>
            </a:r>
            <a:r>
              <a:rPr lang="tr-TR" sz="1800" b="1" kern="0" dirty="0" smtClean="0">
                <a:solidFill>
                  <a:srgbClr val="000000"/>
                </a:solidFill>
                <a:latin typeface="Tahoma" pitchFamily="34" charset="0"/>
                <a:ea typeface="Tahoma" pitchFamily="34" charset="0"/>
                <a:cs typeface="Tahoma" pitchFamily="34" charset="0"/>
              </a:rPr>
              <a:t>koyacaklardır.</a:t>
            </a:r>
          </a:p>
          <a:p>
            <a:pPr marL="180975" lvl="0" indent="0" algn="just" eaLnBrk="0" fontAlgn="base" hangingPunct="0">
              <a:spcBef>
                <a:spcPts val="600"/>
              </a:spcBef>
              <a:spcAft>
                <a:spcPts val="600"/>
              </a:spcAft>
              <a:buClr>
                <a:srgbClr val="8A8AD8"/>
              </a:buClr>
              <a:buSzPct val="65000"/>
              <a:buNone/>
              <a:defRPr/>
            </a:pPr>
            <a:r>
              <a:rPr lang="tr-TR" sz="1800" b="1" kern="0" dirty="0" smtClean="0">
                <a:solidFill>
                  <a:srgbClr val="C00000"/>
                </a:solidFill>
                <a:latin typeface="Tahoma" pitchFamily="34" charset="0"/>
                <a:ea typeface="Tahoma" pitchFamily="34" charset="0"/>
                <a:cs typeface="Tahoma" pitchFamily="34" charset="0"/>
              </a:rPr>
              <a:t>Bu itibarla;</a:t>
            </a:r>
          </a:p>
          <a:p>
            <a:pPr marL="180975" lvl="0" indent="0" algn="just" eaLnBrk="0" fontAlgn="base" hangingPunct="0">
              <a:spcBef>
                <a:spcPts val="600"/>
              </a:spcBef>
              <a:spcAft>
                <a:spcPts val="600"/>
              </a:spcAft>
              <a:buClr>
                <a:srgbClr val="8A8AD8"/>
              </a:buClr>
              <a:buSzPct val="65000"/>
              <a:buNone/>
              <a:defRPr/>
            </a:pPr>
            <a:r>
              <a:rPr lang="tr-TR" sz="1800" b="1" kern="0" dirty="0" smtClean="0">
                <a:solidFill>
                  <a:srgbClr val="C00000"/>
                </a:solidFill>
                <a:latin typeface="Tahoma" pitchFamily="34" charset="0"/>
                <a:ea typeface="Tahoma" pitchFamily="34" charset="0"/>
                <a:cs typeface="Tahoma" pitchFamily="34" charset="0"/>
              </a:rPr>
              <a:t>1- </a:t>
            </a:r>
            <a:r>
              <a:rPr lang="tr-TR" sz="1800" b="1" kern="0" dirty="0">
                <a:solidFill>
                  <a:srgbClr val="C00000"/>
                </a:solidFill>
                <a:latin typeface="Tahoma" pitchFamily="34" charset="0"/>
                <a:ea typeface="Tahoma" pitchFamily="34" charset="0"/>
                <a:cs typeface="Tahoma" pitchFamily="34" charset="0"/>
              </a:rPr>
              <a:t>Yeminli mali müşavirin yaptığı tasdikten dolayı sorumlu tutulabilmesi için, tasdik kapsamı ile sınırlı olmalıdır.</a:t>
            </a:r>
          </a:p>
          <a:p>
            <a:pPr marL="180975" lvl="0" indent="0" algn="just" eaLnBrk="0" fontAlgn="base" hangingPunct="0">
              <a:spcBef>
                <a:spcPts val="600"/>
              </a:spcBef>
              <a:spcAft>
                <a:spcPts val="600"/>
              </a:spcAft>
              <a:buClr>
                <a:srgbClr val="8A8AD8"/>
              </a:buClr>
              <a:buSzPct val="65000"/>
              <a:buNone/>
              <a:defRPr/>
            </a:pPr>
            <a:r>
              <a:rPr lang="tr-TR" sz="1800" b="1" kern="0" dirty="0" smtClean="0">
                <a:solidFill>
                  <a:srgbClr val="C00000"/>
                </a:solidFill>
                <a:latin typeface="Tahoma" pitchFamily="34" charset="0"/>
                <a:ea typeface="Tahoma" pitchFamily="34" charset="0"/>
                <a:cs typeface="Tahoma" pitchFamily="34" charset="0"/>
              </a:rPr>
              <a:t>2- </a:t>
            </a:r>
            <a:r>
              <a:rPr lang="tr-TR" sz="1800" b="1" kern="0" dirty="0">
                <a:solidFill>
                  <a:srgbClr val="C00000"/>
                </a:solidFill>
                <a:latin typeface="Tahoma" pitchFamily="34" charset="0"/>
                <a:ea typeface="Tahoma" pitchFamily="34" charset="0"/>
                <a:cs typeface="Tahoma" pitchFamily="34" charset="0"/>
              </a:rPr>
              <a:t>Tarhiyat isteği, defter kayıt ve belgelere dayalı bulguları içermelidir.</a:t>
            </a:r>
          </a:p>
          <a:p>
            <a:pPr marL="180975" lvl="0" indent="0" algn="just" eaLnBrk="0" fontAlgn="base" hangingPunct="0">
              <a:spcBef>
                <a:spcPts val="600"/>
              </a:spcBef>
              <a:spcAft>
                <a:spcPts val="600"/>
              </a:spcAft>
              <a:buClr>
                <a:srgbClr val="8A8AD8"/>
              </a:buClr>
              <a:buSzPct val="65000"/>
              <a:buNone/>
              <a:defRPr/>
            </a:pPr>
            <a:r>
              <a:rPr lang="tr-TR" sz="1800" b="1" kern="0" dirty="0" smtClean="0">
                <a:solidFill>
                  <a:srgbClr val="C00000"/>
                </a:solidFill>
                <a:latin typeface="Tahoma" pitchFamily="34" charset="0"/>
                <a:ea typeface="Tahoma" pitchFamily="34" charset="0"/>
                <a:cs typeface="Tahoma" pitchFamily="34" charset="0"/>
              </a:rPr>
              <a:t>3- </a:t>
            </a:r>
            <a:r>
              <a:rPr lang="tr-TR" sz="1800" b="1" kern="0" dirty="0">
                <a:solidFill>
                  <a:srgbClr val="C00000"/>
                </a:solidFill>
                <a:latin typeface="Tahoma" pitchFamily="34" charset="0"/>
                <a:ea typeface="Tahoma" pitchFamily="34" charset="0"/>
                <a:cs typeface="Tahoma" pitchFamily="34" charset="0"/>
              </a:rPr>
              <a:t>Tarhiyat isteğine konu bulunan fark ile tasdik kapsamı arasındaki ilişkiyi (illiyet bağını) net bir şekilde </a:t>
            </a:r>
            <a:r>
              <a:rPr lang="tr-TR" sz="1800" b="1" kern="0" dirty="0" smtClean="0">
                <a:solidFill>
                  <a:srgbClr val="C00000"/>
                </a:solidFill>
                <a:latin typeface="Tahoma" pitchFamily="34" charset="0"/>
                <a:ea typeface="Tahoma" pitchFamily="34" charset="0"/>
                <a:cs typeface="Tahoma" pitchFamily="34" charset="0"/>
              </a:rPr>
              <a:t>kurulması gerekmektedir.</a:t>
            </a:r>
          </a:p>
          <a:p>
            <a:pPr marL="180975" lvl="0" indent="0" algn="just" eaLnBrk="0" fontAlgn="base" hangingPunct="0">
              <a:spcBef>
                <a:spcPts val="600"/>
              </a:spcBef>
              <a:spcAft>
                <a:spcPts val="600"/>
              </a:spcAft>
              <a:buClr>
                <a:srgbClr val="8A8AD8"/>
              </a:buClr>
              <a:buSzPct val="65000"/>
              <a:buNone/>
              <a:defRPr/>
            </a:pPr>
            <a:r>
              <a:rPr lang="tr-TR" sz="1800" b="1" kern="0" dirty="0" smtClean="0">
                <a:solidFill>
                  <a:srgbClr val="C00000"/>
                </a:solidFill>
                <a:latin typeface="Tahoma" pitchFamily="34" charset="0"/>
                <a:ea typeface="Tahoma" pitchFamily="34" charset="0"/>
                <a:cs typeface="Tahoma" pitchFamily="34" charset="0"/>
              </a:rPr>
              <a:t>4- Tarhiyat </a:t>
            </a:r>
            <a:r>
              <a:rPr lang="tr-TR" sz="1800" b="1" kern="0" dirty="0">
                <a:solidFill>
                  <a:srgbClr val="C00000"/>
                </a:solidFill>
                <a:latin typeface="Tahoma" pitchFamily="34" charset="0"/>
                <a:ea typeface="Tahoma" pitchFamily="34" charset="0"/>
                <a:cs typeface="Tahoma" pitchFamily="34" charset="0"/>
              </a:rPr>
              <a:t>isteğinin tartışmalı ve yoruma açık konulardan olmaması </a:t>
            </a:r>
            <a:r>
              <a:rPr lang="tr-TR" sz="1800" b="1" kern="0" dirty="0" smtClean="0">
                <a:solidFill>
                  <a:srgbClr val="C00000"/>
                </a:solidFill>
                <a:latin typeface="Tahoma" pitchFamily="34" charset="0"/>
                <a:ea typeface="Tahoma" pitchFamily="34" charset="0"/>
                <a:cs typeface="Tahoma" pitchFamily="34" charset="0"/>
              </a:rPr>
              <a:t>gerekir.</a:t>
            </a:r>
            <a:endParaRPr lang="tr-TR" sz="1800" dirty="0">
              <a:solidFill>
                <a:srgbClr val="C00000"/>
              </a:solidFill>
              <a:latin typeface="Tahoma" pitchFamily="34" charset="0"/>
              <a:ea typeface="Tahoma" pitchFamily="34" charset="0"/>
              <a:cs typeface="Tahoma" pitchFamily="34" charset="0"/>
            </a:endParaRPr>
          </a:p>
        </p:txBody>
      </p:sp>
      <p:sp>
        <p:nvSpPr>
          <p:cNvPr id="4" name="Dikdörtgen 3"/>
          <p:cNvSpPr/>
          <p:nvPr/>
        </p:nvSpPr>
        <p:spPr>
          <a:xfrm>
            <a:off x="1043608" y="704890"/>
            <a:ext cx="8064896" cy="646331"/>
          </a:xfrm>
          <a:prstGeom prst="rect">
            <a:avLst/>
          </a:prstGeom>
        </p:spPr>
        <p:txBody>
          <a:bodyPr wrap="square">
            <a:spAutoFit/>
          </a:bodyPr>
          <a:lstStyle/>
          <a:p>
            <a:pPr algn="ctr"/>
            <a:r>
              <a:rPr lang="tr-TR" sz="3600" b="1" kern="0" dirty="0">
                <a:solidFill>
                  <a:schemeClr val="accent1">
                    <a:lumMod val="25000"/>
                  </a:schemeClr>
                </a:solidFill>
                <a:effectLst>
                  <a:outerShdw blurRad="38100" dist="38100" dir="2700000" algn="tl">
                    <a:srgbClr val="000000"/>
                  </a:outerShdw>
                </a:effectLst>
                <a:latin typeface="Tahoma" pitchFamily="34" charset="0"/>
                <a:ea typeface="+mj-ea"/>
                <a:cs typeface="Tahoma" pitchFamily="34" charset="0"/>
              </a:rPr>
              <a:t>YMM </a:t>
            </a:r>
            <a:r>
              <a:rPr lang="tr-TR" sz="3600" b="1" kern="0" dirty="0" smtClean="0">
                <a:solidFill>
                  <a:schemeClr val="accent1">
                    <a:lumMod val="25000"/>
                  </a:schemeClr>
                </a:solidFill>
                <a:effectLst>
                  <a:outerShdw blurRad="38100" dist="38100" dir="2700000" algn="tl">
                    <a:srgbClr val="000000"/>
                  </a:outerShdw>
                </a:effectLst>
                <a:latin typeface="Tahoma" pitchFamily="34" charset="0"/>
                <a:ea typeface="+mj-ea"/>
                <a:cs typeface="Tahoma" pitchFamily="34" charset="0"/>
              </a:rPr>
              <a:t>SORUMLULUĞU</a:t>
            </a:r>
            <a:endParaRPr lang="tr-TR" sz="3600"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4" y="62068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370012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28800"/>
            <a:ext cx="8640960" cy="5040560"/>
          </a:xfrm>
        </p:spPr>
        <p:txBody>
          <a:bodyPr>
            <a:noAutofit/>
          </a:bodyPr>
          <a:lstStyle/>
          <a:p>
            <a:pPr marL="342900" lvl="0" indent="0" algn="just" eaLnBrk="0" fontAlgn="base" hangingPunct="0">
              <a:spcBef>
                <a:spcPts val="300"/>
              </a:spcBef>
              <a:spcAft>
                <a:spcPts val="300"/>
              </a:spcAft>
              <a:buClr>
                <a:srgbClr val="8A8AD8"/>
              </a:buClr>
              <a:buSzPct val="65000"/>
              <a:buNone/>
              <a:defRPr/>
            </a:pPr>
            <a:r>
              <a:rPr lang="tr-TR" sz="1800" b="1" kern="0" smtClean="0">
                <a:solidFill>
                  <a:srgbClr val="C00000"/>
                </a:solidFill>
                <a:latin typeface="Tahoma" pitchFamily="34" charset="0"/>
                <a:ea typeface="Tahoma" pitchFamily="34" charset="0"/>
                <a:cs typeface="Tahoma" pitchFamily="34" charset="0"/>
              </a:rPr>
              <a:t>Ancak;</a:t>
            </a:r>
          </a:p>
          <a:p>
            <a:pPr marL="342900" lvl="0" indent="0" algn="just" eaLnBrk="0" fontAlgn="base" hangingPunct="0">
              <a:spcBef>
                <a:spcPts val="300"/>
              </a:spcBef>
              <a:spcAft>
                <a:spcPts val="300"/>
              </a:spcAft>
              <a:buClr>
                <a:srgbClr val="8A8AD8"/>
              </a:buClr>
              <a:buSzPct val="65000"/>
              <a:buNone/>
              <a:defRPr/>
            </a:pPr>
            <a:endParaRPr lang="tr-TR" sz="1100" b="1" kern="0" smtClean="0">
              <a:solidFill>
                <a:srgbClr val="C00000"/>
              </a:solidFill>
              <a:latin typeface="Tahoma" pitchFamily="34" charset="0"/>
              <a:ea typeface="Tahoma" pitchFamily="34" charset="0"/>
              <a:cs typeface="Tahoma" pitchFamily="34" charset="0"/>
            </a:endParaRPr>
          </a:p>
          <a:p>
            <a:pPr marL="342900" lvl="0" indent="0" algn="just" eaLnBrk="0" fontAlgn="base" hangingPunct="0">
              <a:spcBef>
                <a:spcPts val="300"/>
              </a:spcBef>
              <a:spcAft>
                <a:spcPts val="300"/>
              </a:spcAft>
              <a:buClr>
                <a:srgbClr val="8A8AD8"/>
              </a:buClr>
              <a:buSzPct val="65000"/>
              <a:buNone/>
              <a:defRPr/>
            </a:pPr>
            <a:r>
              <a:rPr lang="tr-TR" sz="1800" b="1" kern="0" smtClean="0">
                <a:solidFill>
                  <a:srgbClr val="C00000"/>
                </a:solidFill>
                <a:latin typeface="Tahoma" pitchFamily="34" charset="0"/>
                <a:ea typeface="Tahoma" pitchFamily="34" charset="0"/>
                <a:cs typeface="Tahoma" pitchFamily="34" charset="0"/>
              </a:rPr>
              <a:t>1- Matrah ve vergi farkının, idarenin genel tebliğ ile görüşünü açıkça belirlemediği ve farklı yorumlamaya müsait olduğu konulardan kaynaklandığı hallerde,</a:t>
            </a:r>
          </a:p>
          <a:p>
            <a:pPr marL="342900" lvl="0" indent="0" algn="just" eaLnBrk="0" fontAlgn="base" hangingPunct="0">
              <a:spcBef>
                <a:spcPts val="300"/>
              </a:spcBef>
              <a:spcAft>
                <a:spcPts val="300"/>
              </a:spcAft>
              <a:buClr>
                <a:srgbClr val="8A8AD8"/>
              </a:buClr>
              <a:buSzPct val="65000"/>
              <a:buNone/>
              <a:defRPr/>
            </a:pPr>
            <a:r>
              <a:rPr lang="tr-TR" sz="1800" b="1" kern="0" smtClean="0">
                <a:solidFill>
                  <a:srgbClr val="C00000"/>
                </a:solidFill>
                <a:latin typeface="Tahoma" pitchFamily="34" charset="0"/>
                <a:ea typeface="Tahoma" pitchFamily="34" charset="0"/>
                <a:cs typeface="Tahoma" pitchFamily="34" charset="0"/>
              </a:rPr>
              <a:t>2- Farkın, kusur oluşturması mümkün olmayacak şekilde beyan edilen matrahın en fazla % 5’i tutarda “önemlilik derecesi” kapsamı içinde kalması hallerinde, </a:t>
            </a:r>
          </a:p>
          <a:p>
            <a:pPr marL="342900" lvl="0" indent="0" algn="just" eaLnBrk="0" fontAlgn="base" hangingPunct="0">
              <a:spcBef>
                <a:spcPts val="300"/>
              </a:spcBef>
              <a:spcAft>
                <a:spcPts val="300"/>
              </a:spcAft>
              <a:buClr>
                <a:srgbClr val="8A8AD8"/>
              </a:buClr>
              <a:buSzPct val="65000"/>
              <a:buNone/>
              <a:defRPr/>
            </a:pPr>
            <a:r>
              <a:rPr lang="tr-TR" sz="1800" b="1" kern="0" smtClean="0">
                <a:solidFill>
                  <a:srgbClr val="C00000"/>
                </a:solidFill>
                <a:latin typeface="Tahoma" pitchFamily="34" charset="0"/>
                <a:ea typeface="Tahoma" pitchFamily="34" charset="0"/>
                <a:cs typeface="Tahoma" pitchFamily="34" charset="0"/>
              </a:rPr>
              <a:t>3- Farkın, mesleki açıdan gerekli özen ve titizlik gösterilse dahi meslek mensubunca tespiti mümkün olmayan işlemlerden doğan (aramalı inceleme vb.) vergi/ceza isteklerinden kaynaklanması hallerinde,</a:t>
            </a:r>
          </a:p>
          <a:p>
            <a:pPr marL="342900" lvl="0" indent="0" algn="just" eaLnBrk="0" fontAlgn="base" hangingPunct="0">
              <a:spcBef>
                <a:spcPts val="300"/>
              </a:spcBef>
              <a:spcAft>
                <a:spcPts val="300"/>
              </a:spcAft>
              <a:buClr>
                <a:srgbClr val="8A8AD8"/>
              </a:buClr>
              <a:buSzPct val="65000"/>
              <a:buNone/>
              <a:defRPr/>
            </a:pPr>
            <a:r>
              <a:rPr lang="tr-TR" sz="1800" b="1" kern="0" smtClean="0">
                <a:solidFill>
                  <a:srgbClr val="C00000"/>
                </a:solidFill>
                <a:latin typeface="Tahoma" pitchFamily="34" charset="0"/>
                <a:ea typeface="Tahoma" pitchFamily="34" charset="0"/>
                <a:cs typeface="Tahoma" pitchFamily="34" charset="0"/>
              </a:rPr>
              <a:t>4- Farkın, mükellef tarafından defter ve belgelerin vergi inceleme elemanlarına ibraz edilmemesinden kaynaklanması halinde,</a:t>
            </a:r>
          </a:p>
          <a:p>
            <a:pPr marL="342900" lvl="0" indent="0" algn="just" eaLnBrk="0" fontAlgn="base" hangingPunct="0">
              <a:spcBef>
                <a:spcPts val="300"/>
              </a:spcBef>
              <a:spcAft>
                <a:spcPts val="300"/>
              </a:spcAft>
              <a:buClr>
                <a:srgbClr val="8A8AD8"/>
              </a:buClr>
              <a:buSzPct val="65000"/>
              <a:buNone/>
              <a:defRPr/>
            </a:pPr>
            <a:endParaRPr lang="tr-TR" sz="1800" b="1" kern="0" smtClean="0">
              <a:solidFill>
                <a:srgbClr val="C00000"/>
              </a:solidFill>
              <a:latin typeface="Tahoma" pitchFamily="34" charset="0"/>
              <a:ea typeface="Tahoma" pitchFamily="34" charset="0"/>
              <a:cs typeface="Tahoma" pitchFamily="34" charset="0"/>
            </a:endParaRPr>
          </a:p>
          <a:p>
            <a:pPr marL="342900" lvl="0" indent="0" algn="just" eaLnBrk="0" fontAlgn="base" hangingPunct="0">
              <a:spcBef>
                <a:spcPts val="300"/>
              </a:spcBef>
              <a:spcAft>
                <a:spcPts val="300"/>
              </a:spcAft>
              <a:buClr>
                <a:srgbClr val="8A8AD8"/>
              </a:buClr>
              <a:buSzPct val="65000"/>
              <a:buNone/>
              <a:defRPr/>
            </a:pPr>
            <a:r>
              <a:rPr lang="tr-TR" sz="1800" b="1" kern="0" smtClean="0">
                <a:solidFill>
                  <a:srgbClr val="C00000"/>
                </a:solidFill>
                <a:latin typeface="Tahoma" pitchFamily="34" charset="0"/>
                <a:ea typeface="Tahoma" pitchFamily="34" charset="0"/>
                <a:cs typeface="Tahoma" pitchFamily="34" charset="0"/>
              </a:rPr>
              <a:t>Sorumluluk istenmeyeceğine ilişkin değerlendirme yapılmaktadır.</a:t>
            </a:r>
            <a:endParaRPr lang="tr-TR" sz="1800" b="1" kern="0" dirty="0">
              <a:solidFill>
                <a:srgbClr val="C00000"/>
              </a:solidFill>
              <a:latin typeface="Tahoma" pitchFamily="34" charset="0"/>
              <a:ea typeface="Tahoma" pitchFamily="34" charset="0"/>
              <a:cs typeface="Tahoma" pitchFamily="34" charset="0"/>
            </a:endParaRPr>
          </a:p>
        </p:txBody>
      </p:sp>
      <p:sp>
        <p:nvSpPr>
          <p:cNvPr id="5" name="Dikdörtgen 4"/>
          <p:cNvSpPr/>
          <p:nvPr/>
        </p:nvSpPr>
        <p:spPr>
          <a:xfrm>
            <a:off x="1043608" y="704890"/>
            <a:ext cx="8064896" cy="646331"/>
          </a:xfrm>
          <a:prstGeom prst="rect">
            <a:avLst/>
          </a:prstGeom>
        </p:spPr>
        <p:txBody>
          <a:bodyPr wrap="square">
            <a:spAutoFit/>
          </a:bodyPr>
          <a:lstStyle/>
          <a:p>
            <a:pPr algn="ctr"/>
            <a:r>
              <a:rPr lang="tr-TR" sz="3600" b="1" kern="0" dirty="0">
                <a:solidFill>
                  <a:schemeClr val="accent1">
                    <a:lumMod val="25000"/>
                  </a:schemeClr>
                </a:solidFill>
                <a:effectLst>
                  <a:outerShdw blurRad="38100" dist="38100" dir="2700000" algn="tl">
                    <a:srgbClr val="000000"/>
                  </a:outerShdw>
                </a:effectLst>
                <a:latin typeface="Tahoma" pitchFamily="34" charset="0"/>
                <a:ea typeface="+mj-ea"/>
                <a:cs typeface="Tahoma" pitchFamily="34" charset="0"/>
              </a:rPr>
              <a:t>YMM </a:t>
            </a:r>
            <a:r>
              <a:rPr lang="tr-TR" sz="3600" b="1" kern="0" dirty="0" smtClean="0">
                <a:solidFill>
                  <a:schemeClr val="accent1">
                    <a:lumMod val="25000"/>
                  </a:schemeClr>
                </a:solidFill>
                <a:effectLst>
                  <a:outerShdw blurRad="38100" dist="38100" dir="2700000" algn="tl">
                    <a:srgbClr val="000000"/>
                  </a:outerShdw>
                </a:effectLst>
                <a:latin typeface="Tahoma" pitchFamily="34" charset="0"/>
                <a:ea typeface="+mj-ea"/>
                <a:cs typeface="Tahoma" pitchFamily="34" charset="0"/>
              </a:rPr>
              <a:t>SORUMLULUĞU</a:t>
            </a:r>
            <a:endParaRPr lang="tr-TR" sz="3600" b="1" dirty="0">
              <a:solidFill>
                <a:schemeClr val="accent1">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4" y="62068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17557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23601" y="1845469"/>
            <a:ext cx="8424863" cy="3887787"/>
          </a:xfrm>
        </p:spPr>
        <p:txBody>
          <a:bodyPr>
            <a:noAutofit/>
          </a:bodyPr>
          <a:lstStyle/>
          <a:p>
            <a:pPr algn="l">
              <a:spcBef>
                <a:spcPts val="1200"/>
              </a:spcBef>
              <a:spcAft>
                <a:spcPts val="1200"/>
              </a:spcAft>
              <a:defRPr/>
            </a:pP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Devletin, toplumun ortak ihtiyaçlarını karşılamak üzere gerçekleştirdiği kamu hizmetlerinin en önemli kaynağını vergi gelirleri oluşturmaktadır.</a:t>
            </a:r>
          </a:p>
          <a:p>
            <a:pPr algn="l">
              <a:spcBef>
                <a:spcPts val="1200"/>
              </a:spcBef>
              <a:spcAft>
                <a:spcPts val="1200"/>
              </a:spcAft>
              <a:defRPr/>
            </a:pPr>
            <a:r>
              <a:rPr lang="tr-TR" altLang="tr-TR" sz="24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Ülkemizin vergi denetimi konusundaki ağır yükünü hafifleten, vergi ve muhasebe sahasında güven ve ahlak unsurunun gelişmesini temin etme misyonunu yerine getirmeye çalışan ve bu bağlamda paydaşımız olan meslek mensuplarının rolü büyüktür.</a:t>
            </a:r>
          </a:p>
        </p:txBody>
      </p:sp>
      <p:sp>
        <p:nvSpPr>
          <p:cNvPr id="4" name="Slayt Numarası Yer Tutucusu 3"/>
          <p:cNvSpPr>
            <a:spLocks noGrp="1"/>
          </p:cNvSpPr>
          <p:nvPr>
            <p:ph type="sldNum" sz="quarter" idx="12"/>
          </p:nvPr>
        </p:nvSpPr>
        <p:spPr/>
        <p:txBody>
          <a:bodyPr/>
          <a:lstStyle/>
          <a:p>
            <a:pPr>
              <a:defRPr/>
            </a:pPr>
            <a:fld id="{09A1A8A7-5F33-4083-85F8-562852D1823D}" type="slidenum">
              <a:rPr lang="tr-TR" smtClean="0"/>
              <a:pPr>
                <a:defRPr/>
              </a:pPr>
              <a:t>62</a:t>
            </a:fld>
            <a:endParaRPr lang="tr-TR" dirty="0"/>
          </a:p>
        </p:txBody>
      </p:sp>
      <p:sp>
        <p:nvSpPr>
          <p:cNvPr id="5" name="Başlık 1"/>
          <p:cNvSpPr txBox="1">
            <a:spLocks/>
          </p:cNvSpPr>
          <p:nvPr/>
        </p:nvSpPr>
        <p:spPr bwMode="auto">
          <a:xfrm>
            <a:off x="538162" y="381000"/>
            <a:ext cx="864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4" tIns="45716" rIns="91434" bIns="45716" anchor="ctr">
            <a:normAutofit/>
            <a:scene3d>
              <a:camera prst="orthographicFront"/>
              <a:lightRig rig="freezing" dir="t">
                <a:rot lat="0" lon="0" rev="5640000"/>
              </a:lightRig>
            </a:scene3d>
            <a:sp3d prstMaterial="flat">
              <a:bevelT w="38100" h="38100"/>
              <a:contourClr>
                <a:schemeClr val="tx2"/>
              </a:contourClr>
            </a:sp3d>
          </a:bodyPr>
          <a:lstStyle>
            <a:lvl1pPr algn="ctr">
              <a:spcBef>
                <a:spcPct val="0"/>
              </a:spcBef>
              <a:buNone/>
              <a:defRPr kumimoji="0" sz="2800" b="1">
                <a:ln>
                  <a:noFill/>
                </a:ln>
                <a:solidFill>
                  <a:schemeClr val="accent2">
                    <a:lumMod val="50000"/>
                  </a:schemeClr>
                </a:solidFill>
                <a:effectLst>
                  <a:outerShdw blurRad="38100" dist="38100" dir="2700000" algn="tl">
                    <a:srgbClr val="000000"/>
                  </a:outerShdw>
                </a:effectLst>
                <a:latin typeface="Tahoma" pitchFamily="34" charset="0"/>
                <a:cs typeface="Tahoma" pitchFamily="34" charset="0"/>
              </a:defRPr>
            </a:lvl1pPr>
          </a:lstStyle>
          <a:p>
            <a:r>
              <a:rPr lang="tr-TR" sz="3200" dirty="0"/>
              <a:t>MESLEK </a:t>
            </a:r>
            <a:r>
              <a:rPr lang="tr-TR" sz="3200" dirty="0" smtClean="0"/>
              <a:t>MENSUPLUĞU</a:t>
            </a:r>
            <a:endParaRPr lang="tr-TR" sz="3200"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4" y="679079"/>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41748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23601" y="1916832"/>
            <a:ext cx="8424863" cy="3744416"/>
          </a:xfrm>
        </p:spPr>
        <p:txBody>
          <a:bodyPr>
            <a:noAutofit/>
          </a:bodyPr>
          <a:lstStyle/>
          <a:p>
            <a:pPr algn="l">
              <a:spcBef>
                <a:spcPts val="1200"/>
              </a:spcBef>
              <a:spcAft>
                <a:spcPts val="1200"/>
              </a:spcAft>
              <a:defRPr/>
            </a:pPr>
            <a:r>
              <a:rPr lang="tr-TR" altLang="tr-TR" sz="2200" dirty="0" smtClean="0">
                <a:solidFill>
                  <a:schemeClr val="bg1"/>
                </a:solidFill>
                <a:effectLst/>
                <a:latin typeface="Arial" panose="020B0604020202020204" pitchFamily="34" charset="0"/>
                <a:cs typeface="Arial" panose="020B0604020202020204" pitchFamily="34" charset="0"/>
              </a:rPr>
              <a:t>Türkiye’deki en önemli denetimin vergi incelemesi, vergi denetimi olduğu bilinmektedir.</a:t>
            </a:r>
          </a:p>
          <a:p>
            <a:pPr algn="l">
              <a:spcBef>
                <a:spcPts val="1200"/>
              </a:spcBef>
              <a:spcAft>
                <a:spcPts val="1200"/>
              </a:spcAft>
              <a:defRPr/>
            </a:pPr>
            <a:r>
              <a:rPr lang="tr-TR" altLang="tr-TR" sz="2200" dirty="0" smtClean="0">
                <a:solidFill>
                  <a:schemeClr val="bg1"/>
                </a:solidFill>
                <a:effectLst/>
                <a:latin typeface="Arial" panose="020B0604020202020204" pitchFamily="34" charset="0"/>
                <a:cs typeface="Arial" panose="020B0604020202020204" pitchFamily="34" charset="0"/>
              </a:rPr>
              <a:t>Burada temel amacın, ödenmesi gereken verginin doğru tutarda tespit edilmesi ve ödenmesini sağlamak olduğunu açıktır.</a:t>
            </a:r>
          </a:p>
          <a:p>
            <a:pPr algn="l">
              <a:spcBef>
                <a:spcPts val="1200"/>
              </a:spcBef>
              <a:spcAft>
                <a:spcPts val="1200"/>
              </a:spcAft>
              <a:defRPr/>
            </a:pPr>
            <a:r>
              <a:rPr lang="tr-TR" altLang="tr-TR" sz="22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aynı zamanda; vergi incelemesi beraberinde, vergi bilincini arttırmak, muhasebe konusunda eğitim sağlamak, haksız rekabeti önlemek, vergi kaçağını önlemek ve caydırıcılığı sağlamak, kayıt dışı ekonomi ile mücadele etmek, ekonomik istikrara katkıda bulunmak, devlet otoritesini sağlamak gibi fonksiyonları da bulunmaktadır.</a:t>
            </a:r>
          </a:p>
        </p:txBody>
      </p:sp>
      <p:sp>
        <p:nvSpPr>
          <p:cNvPr id="4" name="Slayt Numarası Yer Tutucusu 3"/>
          <p:cNvSpPr>
            <a:spLocks noGrp="1"/>
          </p:cNvSpPr>
          <p:nvPr>
            <p:ph type="sldNum" sz="quarter" idx="12"/>
          </p:nvPr>
        </p:nvSpPr>
        <p:spPr/>
        <p:txBody>
          <a:bodyPr/>
          <a:lstStyle/>
          <a:p>
            <a:pPr>
              <a:defRPr/>
            </a:pPr>
            <a:fld id="{27331B3A-5C27-482B-A186-41C330956028}" type="slidenum">
              <a:rPr lang="tr-TR" smtClean="0"/>
              <a:pPr>
                <a:defRPr/>
              </a:pPr>
              <a:t>63</a:t>
            </a:fld>
            <a:endParaRPr lang="tr-TR" dirty="0"/>
          </a:p>
        </p:txBody>
      </p:sp>
      <p:sp>
        <p:nvSpPr>
          <p:cNvPr id="5" name="Rectangle 2"/>
          <p:cNvSpPr txBox="1">
            <a:spLocks/>
          </p:cNvSpPr>
          <p:nvPr/>
        </p:nvSpPr>
        <p:spPr bwMode="auto">
          <a:xfrm>
            <a:off x="878904" y="476672"/>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4" tIns="45716" rIns="91434" bIns="45716" anchor="ctr">
            <a:normAutofit/>
            <a:scene3d>
              <a:camera prst="orthographicFront"/>
              <a:lightRig rig="freezing" dir="t">
                <a:rot lat="0" lon="0" rev="5640000"/>
              </a:lightRig>
            </a:scene3d>
            <a:sp3d prstMaterial="flat">
              <a:bevelT w="38100" h="38100"/>
              <a:contourClr>
                <a:schemeClr val="tx2"/>
              </a:contourClr>
            </a:sp3d>
          </a:bodyPr>
          <a:lstStyle>
            <a:lvl1pPr algn="ctr">
              <a:spcBef>
                <a:spcPct val="0"/>
              </a:spcBef>
              <a:buNone/>
              <a:defRPr kumimoji="0" sz="2800" b="1">
                <a:ln>
                  <a:noFill/>
                </a:ln>
                <a:solidFill>
                  <a:schemeClr val="accent2">
                    <a:lumMod val="50000"/>
                  </a:schemeClr>
                </a:solidFill>
                <a:effectLst>
                  <a:outerShdw blurRad="38100" dist="38100" dir="2700000" algn="tl">
                    <a:srgbClr val="000000"/>
                  </a:outerShdw>
                </a:effectLst>
                <a:latin typeface="Tahoma" pitchFamily="34" charset="0"/>
                <a:cs typeface="Tahoma" pitchFamily="34" charset="0"/>
              </a:defRPr>
            </a:lvl1pPr>
          </a:lstStyle>
          <a:p>
            <a:r>
              <a:rPr lang="tr-TR" dirty="0" smtClean="0"/>
              <a:t>DENETİM - VERGİ DENETİMİ</a:t>
            </a:r>
            <a:endParaRPr lang="tr-TR"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8617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23850" y="1555750"/>
            <a:ext cx="8208963" cy="4681538"/>
          </a:xfrm>
        </p:spPr>
        <p:txBody>
          <a:bodyPr/>
          <a:lstStyle/>
          <a:p>
            <a:pPr algn="just">
              <a:spcBef>
                <a:spcPts val="600"/>
              </a:spcBef>
              <a:spcAft>
                <a:spcPts val="600"/>
              </a:spcAft>
            </a:pPr>
            <a:r>
              <a:rPr lang="tr-TR" altLang="tr-TR" sz="1800" dirty="0" smtClean="0">
                <a:solidFill>
                  <a:schemeClr val="bg1"/>
                </a:solidFill>
                <a:effectLst/>
                <a:latin typeface="Arial" panose="020B0604020202020204" pitchFamily="34" charset="0"/>
                <a:ea typeface="Calibri" pitchFamily="34" charset="0"/>
                <a:cs typeface="Arial" panose="020B0604020202020204" pitchFamily="34" charset="0"/>
              </a:rPr>
              <a:t>Gerek işletme sahip ve yöneticileri, gerekse işletme ile ilgili vergi idaresi, kamu gözetimi, sosyal güvenlik kurumu gibi üçüncü kişilerin doğru ve isabetli bir karar alabilmeleri güvenilir muhasebe bilgilerinin varlığını gerektirmektedir.</a:t>
            </a:r>
          </a:p>
          <a:p>
            <a:pPr algn="just">
              <a:spcBef>
                <a:spcPts val="600"/>
              </a:spcBef>
              <a:spcAft>
                <a:spcPts val="600"/>
              </a:spcAft>
            </a:pPr>
            <a:r>
              <a:rPr lang="tr-TR" altLang="tr-TR" sz="1800" dirty="0" smtClean="0">
                <a:solidFill>
                  <a:schemeClr val="bg1"/>
                </a:solidFill>
                <a:effectLst/>
                <a:latin typeface="Arial" panose="020B0604020202020204" pitchFamily="34" charset="0"/>
                <a:ea typeface="Calibri" pitchFamily="34" charset="0"/>
                <a:cs typeface="Arial" panose="020B0604020202020204" pitchFamily="34" charset="0"/>
              </a:rPr>
              <a:t>Uluslararası boyutta teknolojik gelişmelerin ve küreselleşmenin egemen olduğu bir ortamda, ekonomik yaşamın gelişip karmaşıklaşması güvenilir bilgi elde etme ihtiyacını artırmaktadır.</a:t>
            </a:r>
          </a:p>
          <a:p>
            <a:pPr algn="just">
              <a:spcBef>
                <a:spcPts val="600"/>
              </a:spcBef>
              <a:spcAft>
                <a:spcPts val="600"/>
              </a:spcAft>
            </a:pPr>
            <a:r>
              <a:rPr lang="tr-TR" altLang="tr-TR" sz="1800" dirty="0" smtClean="0">
                <a:solidFill>
                  <a:schemeClr val="bg1"/>
                </a:solidFill>
                <a:effectLst/>
                <a:latin typeface="Arial" panose="020B0604020202020204" pitchFamily="34" charset="0"/>
                <a:ea typeface="Calibri" pitchFamily="34" charset="0"/>
                <a:cs typeface="Arial" panose="020B0604020202020204" pitchFamily="34" charset="0"/>
              </a:rPr>
              <a:t>Gelişmiş ekonomilerde işletme tarafından işletmeyle ilgili çıkar gruplarına açıklanan bilgilerin güvenilir olup olmadığı muhasebe meslek mensupları tarafından denetlenerek doğrulanmaktadır.</a:t>
            </a:r>
          </a:p>
          <a:p>
            <a:pPr algn="just">
              <a:spcBef>
                <a:spcPts val="600"/>
              </a:spcBef>
              <a:spcAft>
                <a:spcPts val="600"/>
              </a:spcAft>
            </a:pPr>
            <a:r>
              <a:rPr lang="tr-TR" altLang="tr-TR" sz="1800" dirty="0" smtClean="0">
                <a:solidFill>
                  <a:schemeClr val="bg1"/>
                </a:solidFill>
                <a:effectLst/>
                <a:latin typeface="Arial" panose="020B0604020202020204" pitchFamily="34" charset="0"/>
                <a:ea typeface="Calibri" pitchFamily="34" charset="0"/>
                <a:cs typeface="Arial" panose="020B0604020202020204" pitchFamily="34" charset="0"/>
              </a:rPr>
              <a:t>Ülkemizde, ekonomik yaşamın gelişip karmaşıklaşması da güvenilir bilgi elde etme ihtiyacını artırmış, bu ihtiyaç modern vergi sistemlerinin yanı sıra muhasebe, işletmecilik ve vergi konularında yüksek bilgi ve ihtisas sahibi olacak yeni bir mesleğin doğmasına neden olmuştur.</a:t>
            </a:r>
          </a:p>
          <a:p>
            <a:endParaRPr lang="tr-TR" altLang="tr-TR" sz="1800" dirty="0" smtClean="0">
              <a:solidFill>
                <a:schemeClr val="bg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pPr>
              <a:defRPr/>
            </a:pPr>
            <a:fld id="{D5DD3BCF-E37C-4459-86E7-CA8745F155FA}" type="slidenum">
              <a:rPr lang="tr-TR" smtClean="0"/>
              <a:pPr>
                <a:defRPr/>
              </a:pPr>
              <a:t>64</a:t>
            </a:fld>
            <a:endParaRPr lang="tr-TR" dirty="0"/>
          </a:p>
        </p:txBody>
      </p:sp>
      <p:sp>
        <p:nvSpPr>
          <p:cNvPr id="5" name="Rectangle 2"/>
          <p:cNvSpPr txBox="1">
            <a:spLocks/>
          </p:cNvSpPr>
          <p:nvPr/>
        </p:nvSpPr>
        <p:spPr bwMode="auto">
          <a:xfrm>
            <a:off x="950912" y="3810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4" tIns="45716" rIns="91434" bIns="45716" anchor="ctr">
            <a:normAutofit/>
            <a:scene3d>
              <a:camera prst="orthographicFront"/>
              <a:lightRig rig="freezing" dir="t">
                <a:rot lat="0" lon="0" rev="5640000"/>
              </a:lightRig>
            </a:scene3d>
            <a:sp3d prstMaterial="flat">
              <a:bevelT w="38100" h="38100"/>
              <a:contourClr>
                <a:schemeClr val="tx2"/>
              </a:contourClr>
            </a:sp3d>
          </a:bodyPr>
          <a:lstStyle>
            <a:lvl1pPr algn="ctr">
              <a:spcBef>
                <a:spcPct val="0"/>
              </a:spcBef>
              <a:buNone/>
              <a:defRPr kumimoji="0" sz="2800" b="1">
                <a:ln>
                  <a:noFill/>
                </a:ln>
                <a:solidFill>
                  <a:schemeClr val="accent2">
                    <a:lumMod val="50000"/>
                  </a:schemeClr>
                </a:solidFill>
                <a:effectLst>
                  <a:outerShdw blurRad="38100" dist="38100" dir="2700000" algn="tl">
                    <a:srgbClr val="000000"/>
                  </a:outerShdw>
                </a:effectLst>
                <a:latin typeface="Tahoma" pitchFamily="34" charset="0"/>
                <a:cs typeface="Tahoma" pitchFamily="34" charset="0"/>
              </a:defRPr>
            </a:lvl1pPr>
          </a:lstStyle>
          <a:p>
            <a:r>
              <a:rPr lang="tr-TR" dirty="0"/>
              <a:t>MUHASEBE VE DENETİMİN ÖNEMİ</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4" y="40466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561552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8"/>
          <p:cNvSpPr>
            <a:spLocks noGrp="1" noChangeArrowheads="1"/>
          </p:cNvSpPr>
          <p:nvPr>
            <p:ph type="title"/>
          </p:nvPr>
        </p:nvSpPr>
        <p:spPr>
          <a:xfrm>
            <a:off x="755848" y="836067"/>
            <a:ext cx="7848600" cy="720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p>
            <a:pPr algn="ctr"/>
            <a:r>
              <a:rPr lang="tr-TR" sz="2800" b="1" dirty="0">
                <a:solidFill>
                  <a:schemeClr val="accent2">
                    <a:lumMod val="50000"/>
                  </a:schemeClr>
                </a:solidFill>
                <a:effectLst>
                  <a:outerShdw blurRad="38100" dist="38100" dir="2700000" algn="tl">
                    <a:srgbClr val="000000"/>
                  </a:outerShdw>
                </a:effectLst>
                <a:latin typeface="Tahoma" pitchFamily="34" charset="0"/>
                <a:ea typeface="+mn-ea"/>
                <a:cs typeface="Tahoma" pitchFamily="34" charset="0"/>
              </a:rPr>
              <a:t>   YENİ TTK VE BAĞIMSIZ DENETİM</a:t>
            </a:r>
          </a:p>
        </p:txBody>
      </p:sp>
      <p:sp>
        <p:nvSpPr>
          <p:cNvPr id="9219" name="Rectangle 3"/>
          <p:cNvSpPr>
            <a:spLocks noGrp="1" noChangeArrowheads="1"/>
          </p:cNvSpPr>
          <p:nvPr>
            <p:ph idx="1"/>
          </p:nvPr>
        </p:nvSpPr>
        <p:spPr>
          <a:xfrm>
            <a:off x="468312" y="1989733"/>
            <a:ext cx="6047903" cy="4319587"/>
          </a:xfrm>
        </p:spPr>
        <p:txBody>
          <a:bodyPr>
            <a:normAutofit/>
          </a:bodyPr>
          <a:lstStyle/>
          <a:p>
            <a:pPr>
              <a:lnSpc>
                <a:spcPct val="80000"/>
              </a:lnSpc>
              <a:buSzPct val="100000"/>
              <a:buBlip>
                <a:blip r:embed="rId2"/>
              </a:buBlip>
            </a:pPr>
            <a:r>
              <a:rPr lang="tr-TR" altLang="tr-TR" sz="2000" b="1" dirty="0">
                <a:latin typeface="Arial" panose="020B0604020202020204" pitchFamily="34" charset="0"/>
                <a:cs typeface="Arial" panose="020B0604020202020204" pitchFamily="34" charset="0"/>
              </a:rPr>
              <a:t>14/02/2011 tarihli Resmi Gazete’de yayımlanan 6102 sayılı </a:t>
            </a:r>
            <a:r>
              <a:rPr lang="tr-TR" altLang="tr-TR" sz="2000" b="1" dirty="0" smtClean="0">
                <a:effectLst/>
                <a:latin typeface="Arial" panose="020B0604020202020204" pitchFamily="34" charset="0"/>
                <a:ea typeface="Tahoma" panose="020B0604030504040204" pitchFamily="34" charset="0"/>
                <a:cs typeface="Arial" panose="020B0604020202020204" pitchFamily="34" charset="0"/>
              </a:rPr>
              <a:t>Türk Ticaret Kanunu ve 660 sayılı KHK, ülkemiz ticari hayatına bir çok yenilikler getirmiş ve bu yeniliklerin en önemli hususlarından birisi de muhasebe ve denetim alanında olmuştur.</a:t>
            </a:r>
          </a:p>
          <a:p>
            <a:pPr eaLnBrk="1" hangingPunct="1">
              <a:lnSpc>
                <a:spcPct val="80000"/>
              </a:lnSpc>
              <a:buSzPct val="100000"/>
              <a:buFont typeface="Wingdings" pitchFamily="2" charset="2"/>
              <a:buBlip>
                <a:blip r:embed="rId2"/>
              </a:buBlip>
            </a:pPr>
            <a:endParaRPr lang="tr-TR" altLang="tr-TR" sz="2000" b="1" dirty="0" smtClean="0">
              <a:effectLst/>
              <a:latin typeface="Arial" panose="020B0604020202020204" pitchFamily="34" charset="0"/>
              <a:ea typeface="Tahoma" panose="020B0604030504040204" pitchFamily="34" charset="0"/>
              <a:cs typeface="Arial" panose="020B0604020202020204" pitchFamily="34" charset="0"/>
            </a:endParaRPr>
          </a:p>
          <a:p>
            <a:pPr eaLnBrk="1" hangingPunct="1">
              <a:lnSpc>
                <a:spcPct val="80000"/>
              </a:lnSpc>
              <a:buSzPct val="100000"/>
              <a:buFont typeface="Wingdings" pitchFamily="2" charset="2"/>
              <a:buBlip>
                <a:blip r:embed="rId2"/>
              </a:buBlip>
            </a:pPr>
            <a:r>
              <a:rPr lang="tr-TR" altLang="tr-TR" sz="2000" b="1" dirty="0" smtClean="0">
                <a:effectLst/>
                <a:latin typeface="Arial" panose="020B0604020202020204" pitchFamily="34" charset="0"/>
                <a:ea typeface="Tahoma" panose="020B0604030504040204" pitchFamily="34" charset="0"/>
                <a:cs typeface="Arial" panose="020B0604020202020204" pitchFamily="34" charset="0"/>
              </a:rPr>
              <a:t>Yeni Türk Ticaret Kanununda ticari defterler ve bağımsız denetim ile ilgili düzenlemeler yapılmıştır.</a:t>
            </a:r>
          </a:p>
          <a:p>
            <a:pPr eaLnBrk="1" hangingPunct="1">
              <a:lnSpc>
                <a:spcPct val="80000"/>
              </a:lnSpc>
              <a:buSzPct val="100000"/>
              <a:buFont typeface="Wingdings" pitchFamily="2" charset="2"/>
              <a:buBlip>
                <a:blip r:embed="rId2"/>
              </a:buBlip>
            </a:pPr>
            <a:endParaRPr lang="tr-TR" altLang="tr-TR" sz="2000" b="1" dirty="0" smtClean="0">
              <a:effectLst/>
              <a:latin typeface="Arial" panose="020B0604020202020204" pitchFamily="34" charset="0"/>
              <a:ea typeface="Tahoma" panose="020B0604030504040204" pitchFamily="34" charset="0"/>
              <a:cs typeface="Arial" panose="020B0604020202020204" pitchFamily="34" charset="0"/>
            </a:endParaRPr>
          </a:p>
          <a:p>
            <a:pPr eaLnBrk="1" hangingPunct="1">
              <a:lnSpc>
                <a:spcPct val="80000"/>
              </a:lnSpc>
              <a:buSzPct val="100000"/>
              <a:buFont typeface="Wingdings" pitchFamily="2" charset="2"/>
              <a:buBlip>
                <a:blip r:embed="rId2"/>
              </a:buBlip>
            </a:pPr>
            <a:r>
              <a:rPr lang="tr-TR" altLang="tr-TR" sz="2000" b="1" dirty="0" smtClean="0">
                <a:effectLst/>
                <a:latin typeface="Arial" panose="020B0604020202020204" pitchFamily="34" charset="0"/>
                <a:ea typeface="Tahoma" panose="020B0604030504040204" pitchFamily="34" charset="0"/>
                <a:cs typeface="Arial" panose="020B0604020202020204" pitchFamily="34" charset="0"/>
              </a:rPr>
              <a:t>Bu denetim, bağımsız denetçiler tarafından yapılmakta ve bağımsız denetçiler de 3568 sayılı Kanuna göre ruhsat almış meslek mensuplarından oluşmaktadır. </a:t>
            </a:r>
          </a:p>
        </p:txBody>
      </p:sp>
      <p:pic>
        <p:nvPicPr>
          <p:cNvPr id="9221" name="Picture 7" descr="http://www.mu-den.com.tr/uploads/urunresim/turk-ticaret-kanunu-ciltli-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988840"/>
            <a:ext cx="1800225"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751087"/>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174" y="5156795"/>
            <a:ext cx="1492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17783495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806896" y="381000"/>
            <a:ext cx="8229600" cy="9604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lstStyle/>
          <a:p>
            <a:pPr algn="ctr"/>
            <a:r>
              <a:rPr lang="tr-TR" sz="2800" b="1" dirty="0">
                <a:solidFill>
                  <a:schemeClr val="accent2">
                    <a:lumMod val="50000"/>
                  </a:schemeClr>
                </a:solidFill>
                <a:effectLst>
                  <a:outerShdw blurRad="38100" dist="38100" dir="2700000" algn="tl">
                    <a:srgbClr val="000000"/>
                  </a:outerShdw>
                </a:effectLst>
                <a:latin typeface="Tahoma" pitchFamily="34" charset="0"/>
                <a:ea typeface="+mn-ea"/>
                <a:cs typeface="Tahoma" pitchFamily="34" charset="0"/>
              </a:rPr>
              <a:t>BAĞIMSIZ DENETİM &amp; DENETÇİ</a:t>
            </a:r>
          </a:p>
        </p:txBody>
      </p:sp>
      <p:sp>
        <p:nvSpPr>
          <p:cNvPr id="10243" name="Rectangle 3"/>
          <p:cNvSpPr>
            <a:spLocks noGrp="1"/>
          </p:cNvSpPr>
          <p:nvPr>
            <p:ph idx="1"/>
          </p:nvPr>
        </p:nvSpPr>
        <p:spPr>
          <a:xfrm>
            <a:off x="395288" y="1700213"/>
            <a:ext cx="8353425" cy="4608512"/>
          </a:xfrm>
        </p:spPr>
        <p:txBody>
          <a:bodyPr/>
          <a:lstStyle/>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endParaRPr lang="tr-TR" altLang="tr-TR" sz="1800" b="1" dirty="0" smtClean="0">
              <a:effectLst/>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Wingdings 2" pitchFamily="18" charset="2"/>
              <a:buNone/>
            </a:pPr>
            <a:r>
              <a:rPr lang="tr-TR" altLang="tr-TR" sz="1800" b="1" dirty="0" smtClean="0">
                <a:effectLst/>
                <a:latin typeface="Tahoma" panose="020B0604030504040204" pitchFamily="34" charset="0"/>
                <a:ea typeface="Tahoma" panose="020B0604030504040204" pitchFamily="34" charset="0"/>
                <a:cs typeface="Tahoma" panose="020B0604030504040204" pitchFamily="34" charset="0"/>
              </a:rPr>
              <a:t>unvanını taşıyan ve Kamu Gözetimi, Muhasebe ve Denetim Standartları kurumunca yetkilendirilen kişiler veya ortakları bu kişilerden oluşan sermaye şirketi olacaktır.</a:t>
            </a:r>
          </a:p>
        </p:txBody>
      </p:sp>
      <p:sp>
        <p:nvSpPr>
          <p:cNvPr id="10246" name="Dikdörtgen 6"/>
          <p:cNvSpPr>
            <a:spLocks noChangeArrowheads="1"/>
          </p:cNvSpPr>
          <p:nvPr/>
        </p:nvSpPr>
        <p:spPr bwMode="auto">
          <a:xfrm>
            <a:off x="0" y="1628775"/>
            <a:ext cx="9144000" cy="1754326"/>
          </a:xfrm>
          <a:prstGeom prst="rect">
            <a:avLst/>
          </a:prstGeom>
          <a:solidFill>
            <a:srgbClr val="FF6161"/>
          </a:solidFill>
          <a:ln w="38100" cmpd="thickThin">
            <a:solidFill>
              <a:schemeClr val="tx1"/>
            </a:solidFill>
            <a:miter lim="800000"/>
            <a:headEnd/>
            <a:tailEnd/>
          </a:ln>
        </p:spPr>
        <p:txBody>
          <a:bodyPr>
            <a:spAutoFit/>
          </a:bodyPr>
          <a:lstStyle/>
          <a:p>
            <a:pPr algn="ctr">
              <a:buFont typeface="Wingdings 2" pitchFamily="18" charset="2"/>
              <a:buNone/>
              <a:defRPr/>
            </a:pPr>
            <a:endPar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55600" algn="ctr">
              <a:buFont typeface="Wingdings 2" pitchFamily="18" charset="2"/>
              <a:buNone/>
              <a:defRPr/>
            </a:pPr>
            <a:r>
              <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rPr>
              <a:t>Denetçiler, bağımsız denetim yapmak </a:t>
            </a:r>
            <a:r>
              <a:rPr lang="tr-TR"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üzere,</a:t>
            </a:r>
          </a:p>
          <a:p>
            <a:pPr marL="355600" algn="ctr">
              <a:buFont typeface="Wingdings 2" pitchFamily="18" charset="2"/>
              <a:buNone/>
              <a:defRPr/>
            </a:pPr>
            <a:r>
              <a:rPr lang="tr-TR"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01.06.1989 </a:t>
            </a:r>
            <a:r>
              <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rPr>
              <a:t>tarihli ve 3568 </a:t>
            </a:r>
            <a:r>
              <a:rPr lang="tr-TR"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sayılı</a:t>
            </a:r>
          </a:p>
          <a:p>
            <a:pPr marL="355600" algn="ctr">
              <a:buFont typeface="Wingdings 2" pitchFamily="18" charset="2"/>
              <a:buNone/>
              <a:defRPr/>
            </a:pPr>
            <a:r>
              <a:rPr lang="tr-TR"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Serbest </a:t>
            </a:r>
            <a:r>
              <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rPr>
              <a:t>Muhasebeci Mali Müşavirlik ve Yeminli Mali Müşavirlik Kanununa göre ruhsat almış;</a:t>
            </a:r>
          </a:p>
          <a:p>
            <a:pPr algn="ctr">
              <a:buFont typeface="Wingdings 2" pitchFamily="18" charset="2"/>
              <a:buNone/>
              <a:defRPr/>
            </a:pPr>
            <a:endPar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01" y="3760788"/>
            <a:ext cx="7831531" cy="146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868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1500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251520" y="2564904"/>
            <a:ext cx="8497192" cy="4103464"/>
          </a:xfrm>
        </p:spPr>
        <p:txBody>
          <a:bodyPr>
            <a:noAutofit/>
          </a:bodyPr>
          <a:lstStyle/>
          <a:p>
            <a:pPr algn="l">
              <a:spcBef>
                <a:spcPts val="600"/>
              </a:spcBef>
              <a:spcAft>
                <a:spcPts val="600"/>
              </a:spcAft>
              <a:defRPr/>
            </a:pPr>
            <a:r>
              <a:rPr lang="tr-TR" altLang="tr-TR" sz="2000" b="1" dirty="0" smtClean="0">
                <a:solidFill>
                  <a:schemeClr val="bg1"/>
                </a:solidFill>
                <a:effectLst/>
                <a:latin typeface="Arial" panose="020B0604020202020204" pitchFamily="34" charset="0"/>
                <a:cs typeface="Arial" panose="020B0604020202020204" pitchFamily="34" charset="0"/>
              </a:rPr>
              <a:t>10. Kalkınma Planı (2014-2018)</a:t>
            </a:r>
          </a:p>
          <a:p>
            <a:pPr algn="l">
              <a:spcBef>
                <a:spcPts val="600"/>
              </a:spcBef>
              <a:spcAft>
                <a:spcPts val="600"/>
              </a:spcAft>
              <a:defRPr/>
            </a:pPr>
            <a:r>
              <a:rPr lang="tr-TR" altLang="tr-TR" sz="2000" b="1" dirty="0" smtClean="0">
                <a:solidFill>
                  <a:schemeClr val="bg1"/>
                </a:solidFill>
                <a:effectLst/>
                <a:latin typeface="Arial" panose="020B0604020202020204" pitchFamily="34" charset="0"/>
                <a:cs typeface="Arial" panose="020B0604020202020204" pitchFamily="34" charset="0"/>
              </a:rPr>
              <a:t>Kayıt Dışı Ekonominin Azaltılması Programı Eylem Planı (2015-2017) </a:t>
            </a:r>
          </a:p>
          <a:p>
            <a:pPr algn="l">
              <a:spcBef>
                <a:spcPts val="600"/>
              </a:spcBef>
              <a:spcAft>
                <a:spcPts val="600"/>
              </a:spcAft>
              <a:defRPr/>
            </a:pPr>
            <a:r>
              <a:rPr lang="tr-TR" altLang="tr-TR" sz="2000" dirty="0" smtClean="0">
                <a:solidFill>
                  <a:schemeClr val="bg1"/>
                </a:solidFill>
                <a:effectLst/>
                <a:latin typeface="Arial" panose="020B0604020202020204" pitchFamily="34" charset="0"/>
                <a:cs typeface="Arial" panose="020B0604020202020204" pitchFamily="34" charset="0"/>
              </a:rPr>
              <a:t>Kayıt dışı ekonomiyle mücadele, toplumun tüm kesimlerinin, devletin tüm kurumlarının, vergi mükelleflerinin, meslek kuruluşlarının ve meslek mensuplarının ortaklaşa mücadelesiyle üstesinden gelinebilecek önemde bir konudur.</a:t>
            </a:r>
          </a:p>
          <a:p>
            <a:pPr algn="l">
              <a:spcBef>
                <a:spcPts val="600"/>
              </a:spcBef>
              <a:spcAft>
                <a:spcPts val="600"/>
              </a:spcAft>
              <a:defRPr/>
            </a:pPr>
            <a:r>
              <a:rPr lang="tr-TR" altLang="tr-TR" sz="2000" dirty="0" smtClean="0">
                <a:solidFill>
                  <a:schemeClr val="bg1"/>
                </a:solidFill>
                <a:effectLst/>
                <a:latin typeface="Arial" panose="020B0604020202020204" pitchFamily="34" charset="0"/>
                <a:cs typeface="Arial" panose="020B0604020202020204" pitchFamily="34" charset="0"/>
              </a:rPr>
              <a:t>Mükellefin işlemlerinin kayıtlı ekonomi içerisinde gerçekleşmesini sağlamak, bunları doğru bir şekilde raporlamak, mükellefleri kanunlardan doğan hakları ve yükümlülükleri bağlamında aydınlatmak ve bu suretle vergi kanunlarına uyumlarını sağlamak ve gönüllü uyum konusunda muhasebe meslek mensuplarının oldukça önemli bir rolü vardır.</a:t>
            </a:r>
          </a:p>
          <a:p>
            <a:pPr algn="l">
              <a:spcAft>
                <a:spcPts val="600"/>
              </a:spcAft>
              <a:defRPr/>
            </a:pPr>
            <a:endParaRPr lang="tr-TR" altLang="tr-TR" sz="2000" dirty="0" smtClean="0">
              <a:solidFill>
                <a:schemeClr val="bg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5" name="Rectangle 2"/>
          <p:cNvSpPr txBox="1">
            <a:spLocks/>
          </p:cNvSpPr>
          <p:nvPr/>
        </p:nvSpPr>
        <p:spPr bwMode="auto">
          <a:xfrm>
            <a:off x="518864" y="1052736"/>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4" tIns="45716" rIns="91434" bIns="45716" anchor="ctr">
            <a:noAutofit/>
            <a:scene3d>
              <a:camera prst="orthographicFront"/>
              <a:lightRig rig="freezing" dir="t">
                <a:rot lat="0" lon="0" rev="5640000"/>
              </a:lightRig>
            </a:scene3d>
            <a:sp3d prstMaterial="flat">
              <a:bevelT w="38100" h="38100"/>
              <a:contourClr>
                <a:schemeClr val="tx2"/>
              </a:contourClr>
            </a:sp3d>
          </a:bodyPr>
          <a:lstStyle>
            <a:lvl1pPr algn="ctr">
              <a:spcBef>
                <a:spcPct val="0"/>
              </a:spcBef>
              <a:buNone/>
              <a:defRPr kumimoji="0" sz="2800" b="1">
                <a:ln>
                  <a:noFill/>
                </a:ln>
                <a:solidFill>
                  <a:schemeClr val="accent2">
                    <a:lumMod val="50000"/>
                  </a:schemeClr>
                </a:solidFill>
                <a:effectLst>
                  <a:outerShdw blurRad="38100" dist="38100" dir="2700000" algn="tl">
                    <a:srgbClr val="000000"/>
                  </a:outerShdw>
                </a:effectLst>
                <a:latin typeface="Tahoma" pitchFamily="34" charset="0"/>
                <a:cs typeface="Tahoma" pitchFamily="34" charset="0"/>
              </a:defRPr>
            </a:lvl1pPr>
          </a:lstStyle>
          <a:p>
            <a:r>
              <a:rPr lang="tr-TR" sz="3200" dirty="0"/>
              <a:t>KAYIT </a:t>
            </a:r>
            <a:r>
              <a:rPr lang="tr-TR" sz="3200" dirty="0" smtClean="0"/>
              <a:t>DIŞI</a:t>
            </a:r>
          </a:p>
          <a:p>
            <a:r>
              <a:rPr lang="tr-TR" sz="3200" dirty="0" smtClean="0"/>
              <a:t>EKONOMİYLE MÜCADELEDE</a:t>
            </a:r>
          </a:p>
          <a:p>
            <a:r>
              <a:rPr lang="tr-TR" sz="3200" dirty="0" smtClean="0"/>
              <a:t>MESLEK </a:t>
            </a:r>
            <a:r>
              <a:rPr lang="tr-TR" sz="3200" dirty="0"/>
              <a:t>MENSUPLARININ ÖNEMİ</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30" y="980728"/>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505062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İçerik Yer Tutucusu 2"/>
          <p:cNvSpPr txBox="1">
            <a:spLocks/>
          </p:cNvSpPr>
          <p:nvPr/>
        </p:nvSpPr>
        <p:spPr>
          <a:xfrm>
            <a:off x="0" y="1936832"/>
            <a:ext cx="9144000" cy="4921168"/>
          </a:xfrm>
          <a:prstGeom prst="rect">
            <a:avLst/>
          </a:prstGeom>
          <a:gradFill>
            <a:gsLst>
              <a:gs pos="0">
                <a:srgbClr val="FFEFD1"/>
              </a:gs>
              <a:gs pos="64999">
                <a:srgbClr val="F0EBD5"/>
              </a:gs>
              <a:gs pos="100000">
                <a:srgbClr val="D1C39F"/>
              </a:gs>
            </a:gsLst>
            <a:lin ang="5400000" scaled="0"/>
          </a:grad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C00000"/>
              </a:buClr>
            </a:pPr>
            <a:r>
              <a:rPr lang="tr-TR" sz="1800" dirty="0" smtClean="0">
                <a:latin typeface="Arial" panose="020B0604020202020204" pitchFamily="34" charset="0"/>
                <a:cs typeface="Arial" panose="020B0604020202020204" pitchFamily="34" charset="0"/>
              </a:rPr>
              <a:t>Bakanlığımızın </a:t>
            </a:r>
            <a:r>
              <a:rPr lang="tr-TR" sz="1800" dirty="0">
                <a:latin typeface="Arial" panose="020B0604020202020204" pitchFamily="34" charset="0"/>
                <a:cs typeface="Arial" panose="020B0604020202020204" pitchFamily="34" charset="0"/>
              </a:rPr>
              <a:t>vergi denetimi konusundaki ağır yükünü hafifleten, vergi ve muhasebe sahasında güven ve ahlak unsurunun gelişmesini temin etme misyonunu başarıyla yerine getiren, devlet ile mükellef arasında vergi ilişkilerinde denge unsuru olmalarının yanı sıra eğitim ve tecrübeleri ile işletmelere ekonomik yön verme konusunda son derece etkin olan meslek mensuplarının görüş, öneri ve katkıları bizim için vazgeçilmez niteliktedir.</a:t>
            </a:r>
          </a:p>
          <a:p>
            <a:pPr marL="0" indent="0">
              <a:buClr>
                <a:srgbClr val="C00000"/>
              </a:buClr>
              <a:buNone/>
            </a:pPr>
            <a:r>
              <a:rPr lang="tr-TR" sz="1800" dirty="0">
                <a:latin typeface="Arial" panose="020B0604020202020204" pitchFamily="34" charset="0"/>
                <a:cs typeface="Arial" panose="020B0604020202020204" pitchFamily="34" charset="0"/>
              </a:rPr>
              <a:t> </a:t>
            </a:r>
          </a:p>
          <a:p>
            <a:pPr>
              <a:buClr>
                <a:srgbClr val="C00000"/>
              </a:buClr>
            </a:pPr>
            <a:r>
              <a:rPr lang="tr-TR" sz="1800" dirty="0">
                <a:latin typeface="Arial" panose="020B0604020202020204" pitchFamily="34" charset="0"/>
                <a:cs typeface="Arial" panose="020B0604020202020204" pitchFamily="34" charset="0"/>
              </a:rPr>
              <a:t>Geleceğin mesleği olarak kabul edilen mali müşavirlik mesleğinin ulusal ve uluslararası düzeyde yaşanan gelişmeler çerçevesinde bugünkü durumundan daha da önemli bir konuma geleceği aşikâr olup, bugün olduğu gibi gelecekte de ülke kalkınmasında vazgeçilmez bir unsur olarak yerini korumaya devam edecektir.</a:t>
            </a:r>
          </a:p>
          <a:p>
            <a:pPr marL="0" indent="0">
              <a:buClr>
                <a:srgbClr val="C00000"/>
              </a:buClr>
              <a:buNone/>
            </a:pPr>
            <a:r>
              <a:rPr lang="tr-TR" sz="1800" dirty="0">
                <a:latin typeface="Arial" panose="020B0604020202020204" pitchFamily="34" charset="0"/>
                <a:cs typeface="Arial" panose="020B0604020202020204" pitchFamily="34" charset="0"/>
              </a:rPr>
              <a:t> </a:t>
            </a:r>
          </a:p>
          <a:p>
            <a:pPr>
              <a:buClr>
                <a:srgbClr val="C00000"/>
              </a:buClr>
            </a:pPr>
            <a:r>
              <a:rPr lang="tr-TR" sz="1800" dirty="0">
                <a:latin typeface="Arial" panose="020B0604020202020204" pitchFamily="34" charset="0"/>
                <a:cs typeface="Arial" panose="020B0604020202020204" pitchFamily="34" charset="0"/>
              </a:rPr>
              <a:t>Güçlenen ülke ekonomisi ile birlikte mali müşavirlik mesleğinin de güçlenmesi </a:t>
            </a:r>
            <a:r>
              <a:rPr lang="tr-TR" sz="1800" dirty="0" smtClean="0">
                <a:latin typeface="Arial" panose="020B0604020202020204" pitchFamily="34" charset="0"/>
                <a:cs typeface="Arial" panose="020B0604020202020204" pitchFamily="34" charset="0"/>
              </a:rPr>
              <a:t>kaçınılmazdır.</a:t>
            </a:r>
            <a:endParaRPr lang="tr-TR" sz="1800" dirty="0">
              <a:latin typeface="Arial" panose="020B0604020202020204" pitchFamily="34" charset="0"/>
              <a:cs typeface="Arial" panose="020B0604020202020204" pitchFamily="34" charset="0"/>
            </a:endParaRPr>
          </a:p>
        </p:txBody>
      </p:sp>
      <p:sp>
        <p:nvSpPr>
          <p:cNvPr id="7" name="Başlık 1"/>
          <p:cNvSpPr>
            <a:spLocks noGrp="1"/>
          </p:cNvSpPr>
          <p:nvPr>
            <p:ph type="title"/>
          </p:nvPr>
        </p:nvSpPr>
        <p:spPr>
          <a:xfrm>
            <a:off x="1476672" y="908720"/>
            <a:ext cx="7271792" cy="7200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noAutofit/>
          </a:bodyPr>
          <a:lstStyle/>
          <a:p>
            <a:pPr algn="ctr"/>
            <a:r>
              <a:rPr lang="tr-TR" sz="2800" b="1" dirty="0" smtClean="0">
                <a:solidFill>
                  <a:schemeClr val="accent2">
                    <a:lumMod val="50000"/>
                  </a:schemeClr>
                </a:solidFill>
                <a:effectLst>
                  <a:outerShdw blurRad="38100" dist="38100" dir="2700000" algn="tl">
                    <a:srgbClr val="000000"/>
                  </a:outerShdw>
                </a:effectLst>
                <a:latin typeface="Tahoma" pitchFamily="34" charset="0"/>
                <a:ea typeface="+mn-ea"/>
                <a:cs typeface="Tahoma" pitchFamily="34" charset="0"/>
              </a:rPr>
              <a:t>KARİYER MESLEK VE MESLEĞİN GELECEĞİ</a:t>
            </a:r>
            <a:endParaRPr lang="tr-TR" sz="2800" b="1" dirty="0">
              <a:solidFill>
                <a:schemeClr val="accent2">
                  <a:lumMod val="50000"/>
                </a:schemeClr>
              </a:solidFill>
              <a:effectLst>
                <a:outerShdw blurRad="38100" dist="38100" dir="2700000" algn="tl">
                  <a:srgbClr val="000000"/>
                </a:outerShdw>
              </a:effectLst>
              <a:latin typeface="Tahoma" pitchFamily="34" charset="0"/>
              <a:ea typeface="+mn-ea"/>
              <a:cs typeface="Tahoma" pitchFamily="34" charset="0"/>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62" y="823095"/>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533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0" y="1268760"/>
            <a:ext cx="9144000" cy="5256584"/>
          </a:xfrm>
          <a:prstGeom prst="rect">
            <a:avLst/>
          </a:prstGeom>
          <a:solidFill>
            <a:schemeClr val="accent6">
              <a:lumMod val="20000"/>
              <a:lumOff val="80000"/>
            </a:schemeClr>
          </a:solid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61950" indent="0">
              <a:spcBef>
                <a:spcPts val="300"/>
              </a:spcBef>
              <a:spcAft>
                <a:spcPts val="300"/>
              </a:spcAft>
              <a:buNone/>
              <a:defRPr/>
            </a:pPr>
            <a:r>
              <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Meslek mensupları, vergi idaresi ile mükellef arasında denge unsuru olmalarının yanı sıra, eğitim ve tecrübeleriyle işletmelere ekonomik anlamda yön vermekte, vergi denetimi konusunda da sisteme önemli katkılar sunmaktadırlar</a:t>
            </a:r>
            <a:r>
              <a:rPr lang="tr-TR" alt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p>
          <a:p>
            <a:pPr marL="361950" indent="0">
              <a:spcBef>
                <a:spcPts val="300"/>
              </a:spcBef>
              <a:spcAft>
                <a:spcPts val="300"/>
              </a:spcAft>
              <a:buNone/>
              <a:defRPr/>
            </a:pPr>
            <a:endPar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Vergilendirmenin</a:t>
            </a:r>
            <a:r>
              <a:rPr lang="tr-TR" sz="1600" b="1" dirty="0">
                <a:solidFill>
                  <a:srgbClr val="0070C0"/>
                </a:solidFill>
                <a:latin typeface="Tahoma" panose="020B0604030504040204" pitchFamily="34" charset="0"/>
                <a:ea typeface="Tahoma" panose="020B0604030504040204" pitchFamily="34" charset="0"/>
                <a:cs typeface="Tahoma" panose="020B0604030504040204" pitchFamily="34" charset="0"/>
              </a:rPr>
              <a:t>, adalet, doğruluk ve eşitlik yönü güçlenmektedir.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a:solidFill>
                  <a:srgbClr val="0070C0"/>
                </a:solidFill>
                <a:latin typeface="Tahoma" panose="020B0604030504040204" pitchFamily="34" charset="0"/>
                <a:ea typeface="Tahoma" panose="020B0604030504040204" pitchFamily="34" charset="0"/>
                <a:cs typeface="Tahoma" panose="020B0604030504040204" pitchFamily="34" charset="0"/>
              </a:rPr>
              <a:t>Vergiye gönüllü uyum, olumlu bir şekilde artmaktadır.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a:solidFill>
                  <a:srgbClr val="0070C0"/>
                </a:solidFill>
                <a:latin typeface="Tahoma" panose="020B0604030504040204" pitchFamily="34" charset="0"/>
                <a:ea typeface="Tahoma" panose="020B0604030504040204" pitchFamily="34" charset="0"/>
                <a:cs typeface="Tahoma" panose="020B0604030504040204" pitchFamily="34" charset="0"/>
              </a:rPr>
              <a:t>Vergi gelirleri daha da artmaktadır.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a:solidFill>
                  <a:srgbClr val="0070C0"/>
                </a:solidFill>
                <a:latin typeface="Tahoma" panose="020B0604030504040204" pitchFamily="34" charset="0"/>
                <a:ea typeface="Tahoma" panose="020B0604030504040204" pitchFamily="34" charset="0"/>
                <a:cs typeface="Tahoma" panose="020B0604030504040204" pitchFamily="34" charset="0"/>
              </a:rPr>
              <a:t>Vergi kayıp ve kaçağı azalmaktadır.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a:solidFill>
                  <a:srgbClr val="0070C0"/>
                </a:solidFill>
                <a:latin typeface="Tahoma" panose="020B0604030504040204" pitchFamily="34" charset="0"/>
                <a:ea typeface="Tahoma" panose="020B0604030504040204" pitchFamily="34" charset="0"/>
                <a:cs typeface="Tahoma" panose="020B0604030504040204" pitchFamily="34" charset="0"/>
              </a:rPr>
              <a:t>Vergi ihtilafları azalmaktadır.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a:solidFill>
                  <a:srgbClr val="0070C0"/>
                </a:solidFill>
                <a:latin typeface="Tahoma" panose="020B0604030504040204" pitchFamily="34" charset="0"/>
                <a:ea typeface="Tahoma" panose="020B0604030504040204" pitchFamily="34" charset="0"/>
                <a:cs typeface="Tahoma" panose="020B0604030504040204" pitchFamily="34" charset="0"/>
              </a:rPr>
              <a:t>Güven duygusu güçlenmektedir.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a:solidFill>
                  <a:srgbClr val="0070C0"/>
                </a:solidFill>
                <a:latin typeface="Tahoma" panose="020B0604030504040204" pitchFamily="34" charset="0"/>
                <a:ea typeface="Tahoma" panose="020B0604030504040204" pitchFamily="34" charset="0"/>
                <a:cs typeface="Tahoma" panose="020B0604030504040204" pitchFamily="34" charset="0"/>
              </a:rPr>
              <a:t>Haksız rekabet önlenmektedir.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a:solidFill>
                  <a:srgbClr val="0070C0"/>
                </a:solidFill>
                <a:latin typeface="Tahoma" panose="020B0604030504040204" pitchFamily="34" charset="0"/>
                <a:ea typeface="Tahoma" panose="020B0604030504040204" pitchFamily="34" charset="0"/>
                <a:cs typeface="Tahoma" panose="020B0604030504040204" pitchFamily="34" charset="0"/>
              </a:rPr>
              <a:t>Kayıtlı ekonomi olumlu bir şekilde </a:t>
            </a:r>
            <a:r>
              <a:rPr lang="tr-TR" sz="1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etkilenmektedir.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Bağımsız </a:t>
            </a:r>
            <a:r>
              <a:rPr lang="tr-TR" sz="1600" b="1" dirty="0">
                <a:solidFill>
                  <a:srgbClr val="0070C0"/>
                </a:solidFill>
                <a:latin typeface="Tahoma" pitchFamily="34" charset="0"/>
                <a:ea typeface="Tahoma" pitchFamily="34" charset="0"/>
                <a:cs typeface="Tahoma" pitchFamily="34" charset="0"/>
              </a:rPr>
              <a:t>denetim ile birlikte, defterlerin serbest muhasebeci mali müşavirler tarafından tutulması, müşavirlik hizmetleri, yeminli mali müşavirlerin yapmış oldukları tam tasdik işlemleri, eskisinden daha da önemli bir duruma gelmiştir.</a:t>
            </a:r>
          </a:p>
          <a:p>
            <a:pPr marL="1260475" indent="-457200">
              <a:spcBef>
                <a:spcPts val="300"/>
              </a:spcBef>
              <a:spcAft>
                <a:spcPts val="300"/>
              </a:spcAft>
              <a:buClr>
                <a:srgbClr val="C00000"/>
              </a:buClr>
              <a:buSzPct val="100000"/>
              <a:buFont typeface="Wingdings" panose="05000000000000000000" pitchFamily="2" charset="2"/>
              <a:buChar char="v"/>
              <a:defRPr/>
            </a:pPr>
            <a:r>
              <a:rPr lang="tr-TR" sz="1600" b="1" dirty="0">
                <a:solidFill>
                  <a:srgbClr val="0070C0"/>
                </a:solidFill>
                <a:latin typeface="Tahoma" pitchFamily="34" charset="0"/>
                <a:ea typeface="Tahoma" pitchFamily="34" charset="0"/>
                <a:cs typeface="Tahoma" pitchFamily="34" charset="0"/>
              </a:rPr>
              <a:t>Meslek mensuplarının mesleki alanda daha da uzmanlaşmaları, ülkemizin ekonomik gelişmesinde çok büyük katkı sağlayacaktır.</a:t>
            </a:r>
            <a:endParaRPr lang="tr-TR" altLang="tr-TR"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1260475" indent="-457200">
              <a:spcBef>
                <a:spcPts val="300"/>
              </a:spcBef>
              <a:spcAft>
                <a:spcPts val="300"/>
              </a:spcAft>
              <a:buClr>
                <a:srgbClr val="C00000"/>
              </a:buClr>
              <a:buSzPct val="100000"/>
              <a:buFont typeface="Wingdings" panose="05000000000000000000" pitchFamily="2" charset="2"/>
              <a:buChar char="v"/>
              <a:defRPr/>
            </a:pPr>
            <a:endParaRPr lang="tr-TR" sz="1600" b="1" dirty="0">
              <a:solidFill>
                <a:srgbClr val="0070C0"/>
              </a:solidFill>
              <a:latin typeface="Tahoma" pitchFamily="34" charset="0"/>
              <a:ea typeface="Tahoma" pitchFamily="34" charset="0"/>
              <a:cs typeface="Tahoma" pitchFamily="34" charset="0"/>
            </a:endParaRPr>
          </a:p>
        </p:txBody>
      </p:sp>
      <p:sp>
        <p:nvSpPr>
          <p:cNvPr id="7" name="Başlık 1"/>
          <p:cNvSpPr>
            <a:spLocks noGrp="1"/>
          </p:cNvSpPr>
          <p:nvPr>
            <p:ph type="title"/>
          </p:nvPr>
        </p:nvSpPr>
        <p:spPr>
          <a:xfrm>
            <a:off x="971600" y="433859"/>
            <a:ext cx="7271792" cy="7200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nchor="ctr">
            <a:normAutofit/>
          </a:bodyPr>
          <a:lstStyle/>
          <a:p>
            <a:pPr algn="ctr"/>
            <a:r>
              <a:rPr lang="tr-TR" sz="4000" b="1" dirty="0" smtClean="0">
                <a:solidFill>
                  <a:schemeClr val="accent2">
                    <a:lumMod val="50000"/>
                  </a:schemeClr>
                </a:solidFill>
                <a:effectLst>
                  <a:outerShdw blurRad="38100" dist="38100" dir="2700000" algn="tl">
                    <a:srgbClr val="000000"/>
                  </a:outerShdw>
                </a:effectLst>
                <a:latin typeface="Tahoma" pitchFamily="34" charset="0"/>
                <a:ea typeface="+mn-ea"/>
                <a:cs typeface="Tahoma" pitchFamily="34" charset="0"/>
              </a:rPr>
              <a:t>SONUÇ</a:t>
            </a:r>
            <a:endParaRPr lang="tr-TR" sz="4000" b="1" dirty="0">
              <a:solidFill>
                <a:schemeClr val="accent2">
                  <a:lumMod val="50000"/>
                </a:schemeClr>
              </a:solidFill>
              <a:effectLst>
                <a:outerShdw blurRad="38100" dist="38100" dir="2700000" algn="tl">
                  <a:srgbClr val="000000"/>
                </a:outerShdw>
              </a:effectLst>
              <a:latin typeface="Tahoma" pitchFamily="34" charset="0"/>
              <a:ea typeface="+mn-ea"/>
              <a:cs typeface="Tahoma" pitchFamily="34" charset="0"/>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46" y="391047"/>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9393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http://www.gib.gov.tr/fileadmin/template/main/images/tanitim/yenibin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5127053"/>
            <a:ext cx="2225797" cy="161431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2204864"/>
            <a:ext cx="9144000" cy="2677656"/>
          </a:xfrm>
          <a:prstGeom prst="rect">
            <a:avLst/>
          </a:prstGeom>
          <a:solidFill>
            <a:srgbClr val="E4A6F0"/>
          </a:solidFill>
          <a:ln w="38100">
            <a:solidFill>
              <a:schemeClr val="tx1"/>
            </a:solidFill>
          </a:ln>
        </p:spPr>
        <p:txBody>
          <a:bodyPr wrap="square">
            <a:spAutoFit/>
          </a:bodyPr>
          <a:lstStyle/>
          <a:p>
            <a:pPr algn="ctr">
              <a:spcBef>
                <a:spcPct val="0"/>
              </a:spcBef>
              <a:defRPr/>
            </a:pPr>
            <a:endParaRPr lang="tr-TR" sz="2400" b="1" dirty="0" smtClean="0">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r>
              <a:rPr lang="tr-TR" sz="2400" b="1" dirty="0" smtClean="0">
                <a:latin typeface="Tahoma" panose="020B0604030504040204" pitchFamily="34" charset="0"/>
                <a:ea typeface="Tahoma" panose="020B0604030504040204" pitchFamily="34" charset="0"/>
                <a:cs typeface="Tahoma" panose="020B0604030504040204" pitchFamily="34" charset="0"/>
              </a:rPr>
              <a:t>Ekonomik </a:t>
            </a:r>
            <a:r>
              <a:rPr lang="tr-TR" sz="2400" b="1" dirty="0">
                <a:latin typeface="Tahoma" panose="020B0604030504040204" pitchFamily="34" charset="0"/>
                <a:ea typeface="Tahoma" panose="020B0604030504040204" pitchFamily="34" charset="0"/>
                <a:cs typeface="Tahoma" panose="020B0604030504040204" pitchFamily="34" charset="0"/>
              </a:rPr>
              <a:t>aktiviteleri </a:t>
            </a:r>
            <a:r>
              <a:rPr lang="tr-TR" sz="2400" b="1" dirty="0" smtClean="0">
                <a:latin typeface="Tahoma" panose="020B0604030504040204" pitchFamily="34" charset="0"/>
                <a:ea typeface="Tahoma" panose="020B0604030504040204" pitchFamily="34" charset="0"/>
                <a:cs typeface="Tahoma" panose="020B0604030504040204" pitchFamily="34" charset="0"/>
              </a:rPr>
              <a:t>kavrayarak</a:t>
            </a:r>
          </a:p>
          <a:p>
            <a:pPr algn="ctr">
              <a:spcBef>
                <a:spcPct val="0"/>
              </a:spcBef>
              <a:defRPr/>
            </a:pPr>
            <a:r>
              <a:rPr lang="tr-TR" sz="2400" b="1" dirty="0" smtClean="0">
                <a:latin typeface="Tahoma" panose="020B0604030504040204" pitchFamily="34" charset="0"/>
                <a:ea typeface="Tahoma" panose="020B0604030504040204" pitchFamily="34" charset="0"/>
                <a:cs typeface="Tahoma" panose="020B0604030504040204" pitchFamily="34" charset="0"/>
              </a:rPr>
              <a:t>kayıtlı </a:t>
            </a:r>
            <a:r>
              <a:rPr lang="tr-TR" sz="2400" b="1" dirty="0">
                <a:latin typeface="Tahoma" panose="020B0604030504040204" pitchFamily="34" charset="0"/>
                <a:ea typeface="Tahoma" panose="020B0604030504040204" pitchFamily="34" charset="0"/>
                <a:cs typeface="Tahoma" panose="020B0604030504040204" pitchFamily="34" charset="0"/>
              </a:rPr>
              <a:t>ekonomiyi teşvik </a:t>
            </a:r>
            <a:r>
              <a:rPr lang="tr-TR" sz="2400" b="1" dirty="0" smtClean="0">
                <a:latin typeface="Tahoma" panose="020B0604030504040204" pitchFamily="34" charset="0"/>
                <a:ea typeface="Tahoma" panose="020B0604030504040204" pitchFamily="34" charset="0"/>
                <a:cs typeface="Tahoma" panose="020B0604030504040204" pitchFamily="34" charset="0"/>
              </a:rPr>
              <a:t>eden;</a:t>
            </a:r>
          </a:p>
          <a:p>
            <a:pPr algn="ctr">
              <a:spcBef>
                <a:spcPct val="0"/>
              </a:spcBef>
              <a:defRPr/>
            </a:pPr>
            <a:r>
              <a:rPr lang="tr-TR" sz="2400" b="1" dirty="0" smtClean="0">
                <a:latin typeface="Tahoma" panose="020B0604030504040204" pitchFamily="34" charset="0"/>
                <a:ea typeface="Tahoma" panose="020B0604030504040204" pitchFamily="34" charset="0"/>
                <a:cs typeface="Tahoma" panose="020B0604030504040204" pitchFamily="34" charset="0"/>
              </a:rPr>
              <a:t>mükellef </a:t>
            </a:r>
            <a:r>
              <a:rPr lang="tr-TR" sz="2400" b="1" dirty="0">
                <a:latin typeface="Tahoma" panose="020B0604030504040204" pitchFamily="34" charset="0"/>
                <a:ea typeface="Tahoma" panose="020B0604030504040204" pitchFamily="34" charset="0"/>
                <a:cs typeface="Tahoma" panose="020B0604030504040204" pitchFamily="34" charset="0"/>
              </a:rPr>
              <a:t>haklarını </a:t>
            </a:r>
            <a:r>
              <a:rPr lang="tr-TR" sz="2400" b="1" dirty="0" smtClean="0">
                <a:latin typeface="Tahoma" panose="020B0604030504040204" pitchFamily="34" charset="0"/>
                <a:ea typeface="Tahoma" panose="020B0604030504040204" pitchFamily="34" charset="0"/>
                <a:cs typeface="Tahoma" panose="020B0604030504040204" pitchFamily="34" charset="0"/>
              </a:rPr>
              <a:t>gözeterek gönüllü </a:t>
            </a:r>
            <a:r>
              <a:rPr lang="tr-TR" sz="2400" b="1" dirty="0">
                <a:latin typeface="Tahoma" panose="020B0604030504040204" pitchFamily="34" charset="0"/>
                <a:ea typeface="Tahoma" panose="020B0604030504040204" pitchFamily="34" charset="0"/>
                <a:cs typeface="Tahoma" panose="020B0604030504040204" pitchFamily="34" charset="0"/>
              </a:rPr>
              <a:t>uyumu </a:t>
            </a:r>
            <a:r>
              <a:rPr lang="tr-TR" sz="2400" b="1" dirty="0" smtClean="0">
                <a:latin typeface="Tahoma" panose="020B0604030504040204" pitchFamily="34" charset="0"/>
                <a:ea typeface="Tahoma" panose="020B0604030504040204" pitchFamily="34" charset="0"/>
                <a:cs typeface="Tahoma" panose="020B0604030504040204" pitchFamily="34" charset="0"/>
              </a:rPr>
              <a:t>sağlayan ve kaliteli </a:t>
            </a:r>
            <a:r>
              <a:rPr lang="tr-TR" sz="2400" b="1" dirty="0">
                <a:latin typeface="Tahoma" panose="020B0604030504040204" pitchFamily="34" charset="0"/>
                <a:ea typeface="Tahoma" panose="020B0604030504040204" pitchFamily="34" charset="0"/>
                <a:cs typeface="Tahoma" panose="020B0604030504040204" pitchFamily="34" charset="0"/>
              </a:rPr>
              <a:t>hizmet </a:t>
            </a:r>
            <a:r>
              <a:rPr lang="tr-TR" sz="2400" b="1" dirty="0" smtClean="0">
                <a:latin typeface="Tahoma" panose="020B0604030504040204" pitchFamily="34" charset="0"/>
                <a:ea typeface="Tahoma" panose="020B0604030504040204" pitchFamily="34" charset="0"/>
                <a:cs typeface="Tahoma" panose="020B0604030504040204" pitchFamily="34" charset="0"/>
              </a:rPr>
              <a:t>sunarak</a:t>
            </a:r>
          </a:p>
          <a:p>
            <a:pPr algn="ctr">
              <a:spcBef>
                <a:spcPct val="0"/>
              </a:spcBef>
              <a:defRPr/>
            </a:pPr>
            <a:r>
              <a:rPr lang="tr-TR" sz="2400" b="1" dirty="0" smtClean="0">
                <a:latin typeface="Tahoma" panose="020B0604030504040204" pitchFamily="34" charset="0"/>
                <a:ea typeface="Tahoma" panose="020B0604030504040204" pitchFamily="34" charset="0"/>
                <a:cs typeface="Tahoma" panose="020B0604030504040204" pitchFamily="34" charset="0"/>
              </a:rPr>
              <a:t>vergi </a:t>
            </a:r>
            <a:r>
              <a:rPr lang="tr-TR" sz="2400" b="1" dirty="0">
                <a:latin typeface="Tahoma" panose="020B0604030504040204" pitchFamily="34" charset="0"/>
                <a:ea typeface="Tahoma" panose="020B0604030504040204" pitchFamily="34" charset="0"/>
                <a:cs typeface="Tahoma" panose="020B0604030504040204" pitchFamily="34" charset="0"/>
              </a:rPr>
              <a:t>ve diğer gelirleri toplayan örnek bir </a:t>
            </a:r>
            <a:r>
              <a:rPr lang="tr-TR" sz="2400" b="1" dirty="0" smtClean="0">
                <a:latin typeface="Tahoma" panose="020B0604030504040204" pitchFamily="34" charset="0"/>
                <a:ea typeface="Tahoma" panose="020B0604030504040204" pitchFamily="34" charset="0"/>
                <a:cs typeface="Tahoma" panose="020B0604030504040204" pitchFamily="34" charset="0"/>
              </a:rPr>
              <a:t>idare olmak</a:t>
            </a:r>
          </a:p>
          <a:p>
            <a:pPr algn="ctr">
              <a:spcBef>
                <a:spcPct val="0"/>
              </a:spcBef>
              <a:defRPr/>
            </a:pPr>
            <a:endParaRPr lang="tr-TR"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Başlık 1"/>
          <p:cNvSpPr>
            <a:spLocks noGrp="1"/>
          </p:cNvSpPr>
          <p:nvPr>
            <p:ph type="title"/>
          </p:nvPr>
        </p:nvSpPr>
        <p:spPr>
          <a:xfrm>
            <a:off x="734888" y="764704"/>
            <a:ext cx="8013576" cy="936104"/>
          </a:xfrm>
        </p:spPr>
        <p:txBody>
          <a:bodyPr>
            <a:noAutofit/>
          </a:body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GELİR İDARESİ BAŞKANLIĞININ</a:t>
            </a:r>
            <a:b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tr-TR" sz="3200" b="1" u="sng"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VİZYONU</a:t>
            </a:r>
            <a:endParaRPr lang="tr-TR" sz="3200" b="1" u="sng"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52" name="Picture 4" descr="http://www.ozelsevgihastanesi.com.tr/sayfalar/hkys/res/kal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226" y="5055045"/>
            <a:ext cx="2146694" cy="161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350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12" y="-27384"/>
            <a:ext cx="9180512" cy="2554545"/>
          </a:xfrm>
          <a:prstGeom prst="rect">
            <a:avLst/>
          </a:prstGeom>
          <a:gradFill>
            <a:gsLst>
              <a:gs pos="0">
                <a:schemeClr val="tx2">
                  <a:lumMod val="7500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Dikdörtgen 6"/>
          <p:cNvSpPr/>
          <p:nvPr/>
        </p:nvSpPr>
        <p:spPr>
          <a:xfrm>
            <a:off x="-36512" y="1844824"/>
            <a:ext cx="9180512" cy="3170099"/>
          </a:xfrm>
          <a:prstGeom prst="rect">
            <a:avLst/>
          </a:prstGeom>
          <a:solidFill>
            <a:srgbClr val="FF2F2F"/>
          </a:solidFill>
        </p:spPr>
        <p:txBody>
          <a:bodyPr wrap="square">
            <a:spAutoFit/>
          </a:bodyPr>
          <a:lstStyle/>
          <a:p>
            <a:pPr algn="ctr">
              <a:defRPr/>
            </a:pPr>
            <a:endPar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r>
              <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TEŞEKKÜR EDERİM</a:t>
            </a:r>
          </a:p>
          <a:p>
            <a:pPr algn="ctr">
              <a:defRPr/>
            </a:pPr>
            <a:r>
              <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2017 ……….</a:t>
            </a:r>
          </a:p>
          <a:p>
            <a:pPr algn="ctr">
              <a:defRPr/>
            </a:pPr>
            <a:endPar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Dikdörtgen 9"/>
          <p:cNvSpPr/>
          <p:nvPr/>
        </p:nvSpPr>
        <p:spPr>
          <a:xfrm>
            <a:off x="-36512" y="3838396"/>
            <a:ext cx="9180512" cy="3046988"/>
          </a:xfrm>
          <a:prstGeom prst="rect">
            <a:avLst/>
          </a:prstGeom>
          <a:gradFill>
            <a:gsLst>
              <a:gs pos="0">
                <a:schemeClr val="tx2">
                  <a:lumMod val="7500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149080"/>
            <a:ext cx="1008112" cy="662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Dikdörtgen 13"/>
          <p:cNvSpPr/>
          <p:nvPr/>
        </p:nvSpPr>
        <p:spPr>
          <a:xfrm>
            <a:off x="1907704" y="4390072"/>
            <a:ext cx="5328592" cy="1631216"/>
          </a:xfrm>
          <a:prstGeom prst="rect">
            <a:avLst/>
          </a:prstGeom>
        </p:spPr>
        <p:txBody>
          <a:bodyPr wrap="square">
            <a:spAutoFit/>
          </a:bodyPr>
          <a:lstStyle/>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tabLst>
                <a:tab pos="2513013" algn="l"/>
              </a:tabLst>
              <a:defRPr/>
            </a:pP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Mustafa AKPINAR</a:t>
            </a:r>
          </a:p>
          <a:p>
            <a:pPr algn="ctr">
              <a:tabLst>
                <a:tab pos="2513013" algn="l"/>
              </a:tabLst>
              <a:defRPr/>
            </a:pP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Grup Başkanı</a:t>
            </a:r>
          </a:p>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5" name="Text Box 11"/>
          <p:cNvSpPr txBox="1">
            <a:spLocks noChangeArrowheads="1"/>
          </p:cNvSpPr>
          <p:nvPr/>
        </p:nvSpPr>
        <p:spPr bwMode="auto">
          <a:xfrm>
            <a:off x="2555776" y="5766355"/>
            <a:ext cx="3959225" cy="830997"/>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rgbClr val="CC3300"/>
                </a:solidFill>
                <a:latin typeface="Tahoma" pitchFamily="34" charset="0"/>
              </a:defRPr>
            </a:lvl1pPr>
            <a:lvl2pPr marL="742950" indent="-285750" eaLnBrk="0" hangingPunct="0">
              <a:defRPr sz="3600">
                <a:solidFill>
                  <a:srgbClr val="CC3300"/>
                </a:solidFill>
                <a:latin typeface="Tahoma" pitchFamily="34" charset="0"/>
              </a:defRPr>
            </a:lvl2pPr>
            <a:lvl3pPr marL="1143000" indent="-228600" eaLnBrk="0" hangingPunct="0">
              <a:defRPr sz="3600">
                <a:solidFill>
                  <a:srgbClr val="CC3300"/>
                </a:solidFill>
                <a:latin typeface="Tahoma" pitchFamily="34" charset="0"/>
              </a:defRPr>
            </a:lvl3pPr>
            <a:lvl4pPr marL="1600200" indent="-228600" eaLnBrk="0" hangingPunct="0">
              <a:defRPr sz="3600">
                <a:solidFill>
                  <a:srgbClr val="CC3300"/>
                </a:solidFill>
                <a:latin typeface="Tahoma" pitchFamily="34" charset="0"/>
              </a:defRPr>
            </a:lvl4pPr>
            <a:lvl5pPr marL="2057400" indent="-228600" eaLnBrk="0" hangingPunct="0">
              <a:defRPr sz="3600">
                <a:solidFill>
                  <a:srgbClr val="CC3300"/>
                </a:solidFill>
                <a:latin typeface="Tahoma" pitchFamily="34" charset="0"/>
              </a:defRPr>
            </a:lvl5pPr>
            <a:lvl6pPr marL="2514600" indent="-228600" algn="ctr" eaLnBrk="0" fontAlgn="base" hangingPunct="0">
              <a:spcBef>
                <a:spcPct val="0"/>
              </a:spcBef>
              <a:spcAft>
                <a:spcPct val="0"/>
              </a:spcAft>
              <a:defRPr sz="3600">
                <a:solidFill>
                  <a:srgbClr val="CC3300"/>
                </a:solidFill>
                <a:latin typeface="Tahoma" pitchFamily="34" charset="0"/>
              </a:defRPr>
            </a:lvl6pPr>
            <a:lvl7pPr marL="2971800" indent="-228600" algn="ctr" eaLnBrk="0" fontAlgn="base" hangingPunct="0">
              <a:spcBef>
                <a:spcPct val="0"/>
              </a:spcBef>
              <a:spcAft>
                <a:spcPct val="0"/>
              </a:spcAft>
              <a:defRPr sz="3600">
                <a:solidFill>
                  <a:srgbClr val="CC3300"/>
                </a:solidFill>
                <a:latin typeface="Tahoma" pitchFamily="34" charset="0"/>
              </a:defRPr>
            </a:lvl7pPr>
            <a:lvl8pPr marL="3429000" indent="-228600" algn="ctr" eaLnBrk="0" fontAlgn="base" hangingPunct="0">
              <a:spcBef>
                <a:spcPct val="0"/>
              </a:spcBef>
              <a:spcAft>
                <a:spcPct val="0"/>
              </a:spcAft>
              <a:defRPr sz="3600">
                <a:solidFill>
                  <a:srgbClr val="CC3300"/>
                </a:solidFill>
                <a:latin typeface="Tahoma" pitchFamily="34" charset="0"/>
              </a:defRPr>
            </a:lvl8pPr>
            <a:lvl9pPr marL="3886200" indent="-228600" algn="ctr" eaLnBrk="0" fontAlgn="base" hangingPunct="0">
              <a:spcBef>
                <a:spcPct val="0"/>
              </a:spcBef>
              <a:spcAft>
                <a:spcPct val="0"/>
              </a:spcAft>
              <a:defRPr sz="3600">
                <a:solidFill>
                  <a:srgbClr val="CC3300"/>
                </a:solidFill>
                <a:latin typeface="Tahoma" pitchFamily="34" charset="0"/>
              </a:defRPr>
            </a:lvl9pPr>
          </a:lstStyle>
          <a:p>
            <a:pPr algn="l" eaLnBrk="1" hangingPunct="1">
              <a:spcBef>
                <a:spcPts val="0"/>
              </a:spcBef>
              <a:defRPr/>
            </a:pPr>
            <a:r>
              <a:rPr lang="tr-TR" sz="1600" b="1" dirty="0" smtClean="0">
                <a:solidFill>
                  <a:schemeClr val="tx1"/>
                </a:solidFill>
                <a:latin typeface="Arial" panose="020B0604020202020204" pitchFamily="34" charset="0"/>
                <a:cs typeface="Arial" panose="020B0604020202020204" pitchFamily="34" charset="0"/>
              </a:rPr>
              <a:t>Telefon	: 0.312.415 3245 - 3884</a:t>
            </a:r>
          </a:p>
          <a:p>
            <a:pPr eaLnBrk="1" hangingPunct="1">
              <a:defRPr/>
            </a:pPr>
            <a:r>
              <a:rPr lang="tr-TR" sz="1600" b="1" dirty="0" smtClean="0">
                <a:solidFill>
                  <a:schemeClr val="tx1"/>
                </a:solidFill>
                <a:latin typeface="Arial" panose="020B0604020202020204" pitchFamily="34" charset="0"/>
                <a:cs typeface="Arial" panose="020B0604020202020204" pitchFamily="34" charset="0"/>
              </a:rPr>
              <a:t>E-mail</a:t>
            </a:r>
            <a:r>
              <a:rPr lang="tr-TR" sz="1600" b="1" dirty="0">
                <a:solidFill>
                  <a:schemeClr val="tx1"/>
                </a:solidFill>
                <a:latin typeface="Arial" panose="020B0604020202020204" pitchFamily="34" charset="0"/>
                <a:cs typeface="Arial" panose="020B0604020202020204" pitchFamily="34" charset="0"/>
              </a:rPr>
              <a:t>	: makpinar@gelirler.gov.tr</a:t>
            </a:r>
          </a:p>
          <a:p>
            <a:pPr eaLnBrk="1" hangingPunct="1">
              <a:defRPr/>
            </a:pPr>
            <a:r>
              <a:rPr lang="tr-TR" sz="1600" b="1" dirty="0" smtClean="0">
                <a:solidFill>
                  <a:schemeClr val="tx1"/>
                </a:solidFill>
                <a:latin typeface="Arial" panose="020B0604020202020204" pitchFamily="34" charset="0"/>
                <a:cs typeface="Arial" panose="020B0604020202020204" pitchFamily="34" charset="0"/>
              </a:rPr>
              <a:t>Web</a:t>
            </a:r>
            <a:r>
              <a:rPr lang="tr-TR" sz="1600" b="1" dirty="0">
                <a:solidFill>
                  <a:schemeClr val="tx1"/>
                </a:solidFill>
                <a:latin typeface="Arial" panose="020B0604020202020204" pitchFamily="34" charset="0"/>
                <a:cs typeface="Arial" panose="020B0604020202020204" pitchFamily="34" charset="0"/>
              </a:rPr>
              <a:t>	: http://</a:t>
            </a:r>
            <a:r>
              <a:rPr lang="tr-TR" sz="1600" b="1" dirty="0" smtClean="0">
                <a:solidFill>
                  <a:schemeClr val="tx1"/>
                </a:solidFill>
                <a:latin typeface="Arial" panose="020B0604020202020204" pitchFamily="34" charset="0"/>
                <a:cs typeface="Arial" panose="020B0604020202020204" pitchFamily="34" charset="0"/>
              </a:rPr>
              <a:t>www.gib.gov.tr</a:t>
            </a: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5"/>
            <a:ext cx="9180513" cy="818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0060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Başlık 1"/>
          <p:cNvSpPr>
            <a:spLocks noGrp="1"/>
          </p:cNvSpPr>
          <p:nvPr>
            <p:ph type="title"/>
          </p:nvPr>
        </p:nvSpPr>
        <p:spPr>
          <a:xfrm>
            <a:off x="539552" y="908720"/>
            <a:ext cx="8013576" cy="432048"/>
          </a:xfrm>
        </p:spPr>
        <p:txBody>
          <a:bodyPr>
            <a:noAutofit/>
          </a:body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TEMEL DEĞERLERİMİZ</a:t>
            </a:r>
            <a:endParaRPr lang="tr-TR"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Dikdörtgen 1"/>
          <p:cNvSpPr/>
          <p:nvPr/>
        </p:nvSpPr>
        <p:spPr>
          <a:xfrm>
            <a:off x="1259632" y="1700808"/>
            <a:ext cx="6552728" cy="4524315"/>
          </a:xfrm>
          <a:prstGeom prst="rect">
            <a:avLst/>
          </a:prstGeom>
        </p:spPr>
        <p:txBody>
          <a:bodyPr wrap="square">
            <a:spAutoFit/>
          </a:bodyPr>
          <a:lstStyle/>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Adalet,</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Çözüm Odaklılık,</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Esneklik,</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Etkinlik,</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Güvenilirlik,</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Katılımcılık,</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Saydamlık,</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Sorumluluk Bilinci,</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Sürekli Gelişim,</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Tarafsızlık,</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Verimlilik,</a:t>
            </a:r>
          </a:p>
          <a:p>
            <a:pPr marL="725488" indent="-725488">
              <a:spcBef>
                <a:spcPct val="0"/>
              </a:spcBef>
              <a:buClr>
                <a:schemeClr val="accent2">
                  <a:lumMod val="75000"/>
                </a:schemeClr>
              </a:buClr>
              <a:buFont typeface="Wingdings" panose="05000000000000000000" pitchFamily="2" charset="2"/>
              <a:buChar char="v"/>
              <a:defRPr/>
            </a:pPr>
            <a:r>
              <a:rPr lang="tr-TR" sz="2400" dirty="0" smtClean="0">
                <a:latin typeface="Arial" panose="020B0604020202020204" pitchFamily="34" charset="0"/>
                <a:cs typeface="Arial" panose="020B0604020202020204" pitchFamily="34" charset="0"/>
              </a:rPr>
              <a:t>Yetkinlik,</a:t>
            </a:r>
            <a:endParaRPr lang="tr-TR" sz="2400" b="1" dirty="0">
              <a:latin typeface="Arial" panose="020B0604020202020204" pitchFamily="34" charset="0"/>
              <a:cs typeface="Arial" panose="020B0604020202020204" pitchFamily="34"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863" y="2132856"/>
            <a:ext cx="240353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4932040" y="5909210"/>
            <a:ext cx="4147298" cy="400110"/>
          </a:xfrm>
          <a:prstGeom prst="rect">
            <a:avLst/>
          </a:prstGeom>
        </p:spPr>
        <p:txBody>
          <a:bodyPr wrap="square">
            <a:spAutoFit/>
          </a:bodyPr>
          <a:lstStyle/>
          <a:p>
            <a:r>
              <a:rPr 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GELİR İDARESİ BAŞKANLIĞI</a:t>
            </a:r>
            <a:endParaRPr lang="tr-TR" sz="2000" dirty="0"/>
          </a:p>
        </p:txBody>
      </p:sp>
    </p:spTree>
    <p:extLst>
      <p:ext uri="{BB962C8B-B14F-4D97-AF65-F5344CB8AC3E}">
        <p14:creationId xmlns:p14="http://schemas.microsoft.com/office/powerpoint/2010/main" val="3877539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29600" cy="4968552"/>
          </a:xfrm>
        </p:spPr>
        <p:txBody>
          <a:bodyPr>
            <a:noAutofit/>
          </a:bodyPr>
          <a:lstStyle/>
          <a:p>
            <a:pPr>
              <a:buClr>
                <a:srgbClr val="C00000"/>
              </a:buClr>
              <a:buSzPct val="100000"/>
              <a:buFont typeface="Wingdings" panose="05000000000000000000" pitchFamily="2" charset="2"/>
              <a:buChar char="Ø"/>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lvl="1" indent="0" algn="ctr">
              <a:buClr>
                <a:srgbClr val="C00000"/>
              </a:buClr>
              <a:buSzPct val="100000"/>
              <a:buNone/>
            </a:pPr>
            <a:r>
              <a:rPr lang="tr-TR" sz="20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5345 Sayılı Gelir İdaresi Başkanlığının Teşkilat ve Görevleri Hakkında Kanunu’nun 10’uncu maddesi</a:t>
            </a:r>
          </a:p>
          <a:p>
            <a:pPr marL="355600" indent="-355600">
              <a:spcBef>
                <a:spcPts val="600"/>
              </a:spcBef>
              <a:spcAft>
                <a:spcPts val="600"/>
              </a:spcAft>
              <a:buClr>
                <a:srgbClr val="C00000"/>
              </a:buClr>
              <a:buSzPct val="100000"/>
              <a:buFont typeface="Wingdings" panose="05000000000000000000" pitchFamily="2" charset="2"/>
              <a:buChar char="Ø"/>
            </a:pP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Vergi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bilincinin artırılması için gerekli çalışmaları </a:t>
            </a: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yapmak,</a:t>
            </a:r>
          </a:p>
          <a:p>
            <a:pPr marL="355600" indent="-355600">
              <a:spcBef>
                <a:spcPts val="600"/>
              </a:spcBef>
              <a:spcAft>
                <a:spcPts val="600"/>
              </a:spcAft>
              <a:buClr>
                <a:srgbClr val="C00000"/>
              </a:buClr>
              <a:buSzPct val="100000"/>
              <a:buFont typeface="Wingdings" panose="05000000000000000000" pitchFamily="2" charset="2"/>
              <a:buChar char="Ø"/>
            </a:pP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Mükellefleri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vergi mevzuatından doğan hakları ve </a:t>
            </a: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ödevleri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konusunda </a:t>
            </a: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bilgilendirmek,</a:t>
            </a:r>
          </a:p>
          <a:p>
            <a:pPr marL="355600" indent="-355600">
              <a:spcBef>
                <a:spcPts val="600"/>
              </a:spcBef>
              <a:spcAft>
                <a:spcPts val="600"/>
              </a:spcAft>
              <a:buClr>
                <a:srgbClr val="C00000"/>
              </a:buClr>
              <a:buSzPct val="100000"/>
              <a:buFont typeface="Wingdings" panose="05000000000000000000" pitchFamily="2" charset="2"/>
              <a:buChar char="Ø"/>
            </a:pP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Mükelleflere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yönelik hizmetlerin ve her türlü iletişimin, hızlı ve etkin bir şekilde yürütülmesi için gerekli tedbirleri </a:t>
            </a: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almak,</a:t>
            </a:r>
          </a:p>
          <a:p>
            <a:pPr marL="355600" indent="-355600">
              <a:spcBef>
                <a:spcPts val="600"/>
              </a:spcBef>
              <a:spcAft>
                <a:spcPts val="600"/>
              </a:spcAft>
              <a:buClr>
                <a:srgbClr val="C00000"/>
              </a:buClr>
              <a:buSzPct val="100000"/>
              <a:buFont typeface="Wingdings" panose="05000000000000000000" pitchFamily="2" charset="2"/>
              <a:buChar char="Ø"/>
            </a:pP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Mükellef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haklarının korunmasını sağlamak ve buna ilişkin gerekli alt yapıyı </a:t>
            </a: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hazırlamak,</a:t>
            </a:r>
          </a:p>
          <a:p>
            <a:pPr marL="355600" indent="-355600">
              <a:spcBef>
                <a:spcPts val="600"/>
              </a:spcBef>
              <a:spcAft>
                <a:spcPts val="600"/>
              </a:spcAft>
              <a:buClr>
                <a:srgbClr val="C00000"/>
              </a:buClr>
              <a:buSzPct val="100000"/>
              <a:buFont typeface="Wingdings" panose="05000000000000000000" pitchFamily="2" charset="2"/>
              <a:buChar char="Ø"/>
            </a:pP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Mükellef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şikayetlerini değerlendirmek ve bu konuda gerekli </a:t>
            </a: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tedbirler,</a:t>
            </a:r>
          </a:p>
          <a:p>
            <a:pPr marL="355600" indent="-355600">
              <a:spcBef>
                <a:spcPts val="600"/>
              </a:spcBef>
              <a:spcAft>
                <a:spcPts val="600"/>
              </a:spcAft>
              <a:buClr>
                <a:srgbClr val="C00000"/>
              </a:buClr>
              <a:buSzPct val="100000"/>
              <a:buFont typeface="Wingdings" panose="05000000000000000000" pitchFamily="2" charset="2"/>
              <a:buChar char="Ø"/>
            </a:pP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Mükellef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memnuniyetini ölçmek ve </a:t>
            </a: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değerlendirmek,</a:t>
            </a:r>
          </a:p>
          <a:p>
            <a:pPr marL="355600" indent="-355600">
              <a:spcBef>
                <a:spcPts val="600"/>
              </a:spcBef>
              <a:spcAft>
                <a:spcPts val="600"/>
              </a:spcAft>
              <a:buClr>
                <a:srgbClr val="C00000"/>
              </a:buClr>
              <a:buSzPct val="100000"/>
              <a:buFont typeface="Wingdings" panose="05000000000000000000" pitchFamily="2" charset="2"/>
              <a:buChar char="Ø"/>
            </a:pP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Vergi </a:t>
            </a:r>
            <a:r>
              <a:rPr lang="tr-TR" sz="1600" b="1" dirty="0">
                <a:solidFill>
                  <a:srgbClr val="C00000"/>
                </a:solidFill>
                <a:latin typeface="Tahoma" panose="020B0604030504040204" pitchFamily="34" charset="0"/>
                <a:ea typeface="Tahoma" panose="020B0604030504040204" pitchFamily="34" charset="0"/>
                <a:cs typeface="Tahoma" panose="020B0604030504040204" pitchFamily="34" charset="0"/>
              </a:rPr>
              <a:t>mevzuatının adil uygulanmasını sağlamak için gerekli tedbirleri </a:t>
            </a:r>
            <a:r>
              <a:rPr lang="tr-T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almak</a:t>
            </a:r>
            <a:r>
              <a:rPr lang="tr-TR" sz="1600" dirty="0">
                <a:latin typeface="Tahoma" panose="020B0604030504040204" pitchFamily="34" charset="0"/>
                <a:ea typeface="Tahoma" panose="020B0604030504040204" pitchFamily="34" charset="0"/>
                <a:cs typeface="Tahoma" panose="020B0604030504040204" pitchFamily="34" charset="0"/>
              </a:rPr>
              <a:t>,</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707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Başlık 1"/>
          <p:cNvSpPr>
            <a:spLocks noGrp="1"/>
          </p:cNvSpPr>
          <p:nvPr>
            <p:ph type="title"/>
          </p:nvPr>
        </p:nvSpPr>
        <p:spPr>
          <a:xfrm>
            <a:off x="734888" y="764704"/>
            <a:ext cx="8013576" cy="936104"/>
          </a:xfrm>
        </p:spPr>
        <p:txBody>
          <a:bodyPr>
            <a:noAutofit/>
          </a:bodyPr>
          <a:lstStyle/>
          <a:p>
            <a:pPr algn="ctr"/>
            <a:r>
              <a:rPr lang="tr-TR" sz="3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MÜKELLEF HİZMETLERİ DAİRE BAŞKANLIĞI</a:t>
            </a:r>
            <a:endParaRPr lang="tr-TR" sz="3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2" descr="http://www.gib.gov.tr/fileadmin/haberler/muhim_gmsi/clip_image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332" y="2492896"/>
            <a:ext cx="1440160" cy="106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29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Özel 21">
      <a:dk1>
        <a:sysClr val="windowText" lastClr="000000"/>
      </a:dk1>
      <a:lt1>
        <a:sysClr val="window" lastClr="FFFFFF"/>
      </a:lt1>
      <a:dk2>
        <a:srgbClr val="04617B"/>
      </a:dk2>
      <a:lt2>
        <a:srgbClr val="DBF5F9"/>
      </a:lt2>
      <a:accent1>
        <a:srgbClr val="B4ECFC"/>
      </a:accent1>
      <a:accent2>
        <a:srgbClr val="FF0000"/>
      </a:accent2>
      <a:accent3>
        <a:srgbClr val="FFFFFF"/>
      </a:accent3>
      <a:accent4>
        <a:srgbClr val="FFFFFF"/>
      </a:accent4>
      <a:accent5>
        <a:srgbClr val="20C8F7"/>
      </a:accent5>
      <a:accent6>
        <a:srgbClr val="A5C249"/>
      </a:accent6>
      <a:hlink>
        <a:srgbClr val="F49100"/>
      </a:hlink>
      <a:folHlink>
        <a:srgbClr val="FF000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Özel 21">
      <a:dk1>
        <a:sysClr val="windowText" lastClr="000000"/>
      </a:dk1>
      <a:lt1>
        <a:sysClr val="window" lastClr="FFFFFF"/>
      </a:lt1>
      <a:dk2>
        <a:srgbClr val="04617B"/>
      </a:dk2>
      <a:lt2>
        <a:srgbClr val="DBF5F9"/>
      </a:lt2>
      <a:accent1>
        <a:srgbClr val="B4ECFC"/>
      </a:accent1>
      <a:accent2>
        <a:srgbClr val="FF0000"/>
      </a:accent2>
      <a:accent3>
        <a:srgbClr val="FFFFFF"/>
      </a:accent3>
      <a:accent4>
        <a:srgbClr val="FFFFFF"/>
      </a:accent4>
      <a:accent5>
        <a:srgbClr val="20C8F7"/>
      </a:accent5>
      <a:accent6>
        <a:srgbClr val="A5C249"/>
      </a:accent6>
      <a:hlink>
        <a:srgbClr val="F49100"/>
      </a:hlink>
      <a:folHlink>
        <a:srgbClr val="FF000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6525</TotalTime>
  <Words>4370</Words>
  <Application>Microsoft Office PowerPoint</Application>
  <PresentationFormat>Ekran Gösterisi (4:3)</PresentationFormat>
  <Paragraphs>617</Paragraphs>
  <Slides>70</Slides>
  <Notes>5</Notes>
  <HiddenSlides>0</HiddenSlides>
  <MMClips>0</MMClips>
  <ScaleCrop>false</ScaleCrop>
  <HeadingPairs>
    <vt:vector size="4" baseType="variant">
      <vt:variant>
        <vt:lpstr>Tema</vt:lpstr>
      </vt:variant>
      <vt:variant>
        <vt:i4>2</vt:i4>
      </vt:variant>
      <vt:variant>
        <vt:lpstr>Slayt Başlıkları</vt:lpstr>
      </vt:variant>
      <vt:variant>
        <vt:i4>70</vt:i4>
      </vt:variant>
    </vt:vector>
  </HeadingPairs>
  <TitlesOfParts>
    <vt:vector size="72" baseType="lpstr">
      <vt:lpstr>Akış</vt:lpstr>
      <vt:lpstr>1_Akış</vt:lpstr>
      <vt:lpstr>PowerPoint Sunusu</vt:lpstr>
      <vt:lpstr>       SUNUM PLANI</vt:lpstr>
      <vt:lpstr>       GİRİŞ</vt:lpstr>
      <vt:lpstr>       GELİR İDARESİ BAŞKANLIĞI</vt:lpstr>
      <vt:lpstr>       GELİR İDARESİ BAŞKANLIĞI</vt:lpstr>
      <vt:lpstr>       GELİR İDARESİ BAŞKANLIĞININ MİSYONU</vt:lpstr>
      <vt:lpstr>       GELİR İDARESİ BAŞKANLIĞININ VİZYONU</vt:lpstr>
      <vt:lpstr>       TEMEL DEĞERLERİMİZ</vt:lpstr>
      <vt:lpstr>       MÜKELLEF HİZMETLERİ DAİRE BAŞKANLIĞI</vt:lpstr>
      <vt:lpstr>1- Vergi Bilincini Geliştirme ve Kalite Sistemleri Müdürlüğü 2- Vergi İletişim Merkezi Müdürlüğü (VİMER) 3- Toplumsal İletişim, Tanıtım ve Organizasyon Müdürlüğü 4- Mükellef Hizmetleri Uygulama ve Geliştirme Müdürlüğü 5- Vergiye Gönüllü Uyum Müdürlüğü</vt:lpstr>
      <vt:lpstr>       DENETİM VE UYUM YÖNETİMİ DAİRE BAŞKANLIĞI</vt:lpstr>
      <vt:lpstr>       DENETİM VE UYUM YÖNETİMİ DAİRE BAŞKANLIĞI</vt:lpstr>
      <vt:lpstr>       MÜKELLEF &amp; VERGİ SORUMLUSU</vt:lpstr>
      <vt:lpstr>       MESLEK MENSUBU</vt:lpstr>
      <vt:lpstr>       MÜKELLEF HAKLARI &amp; YÜKÜMLÜLÜK</vt:lpstr>
      <vt:lpstr>       MÜKELLEF HAKLARI BİLDİRGESİ</vt:lpstr>
      <vt:lpstr>       MÜKELLEF HAKLARI BİLDİRGESİ</vt:lpstr>
      <vt:lpstr>PowerPoint Sunusu</vt:lpstr>
      <vt:lpstr>PowerPoint Sunusu</vt:lpstr>
      <vt:lpstr>PowerPoint Sunusu</vt:lpstr>
      <vt:lpstr>    Mükelleflerin vergi kanunlarının uygulanması sırasında karşılaştıkları özel durumlar ve işlemlerle ilgili olarak sahip oldukları haklardır.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YEMİNLİ MALİ MÜŞAVİRLİK  MESLEĞİNİN KONUSU</vt:lpstr>
      <vt:lpstr>SERBEST MUHASEBECİ MALİ MÜŞAVİRLİK MESLEĞİNİN KONUSU</vt:lpstr>
      <vt:lpstr>PowerPoint Sunusu</vt:lpstr>
      <vt:lpstr>PowerPoint Sunusu</vt:lpstr>
      <vt:lpstr>PowerPoint Sunusu</vt:lpstr>
      <vt:lpstr>      YMM TASDİK SÖZLEŞMELERİ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TASDİK VE TASDİKTEN DOĞAN SORUMLULUK</vt:lpstr>
      <vt:lpstr>TASDİK VE TASDİKTEN DOĞAN SORUMLULUK</vt:lpstr>
      <vt:lpstr>PowerPoint Sunusu</vt:lpstr>
      <vt:lpstr>PowerPoint Sunusu</vt:lpstr>
      <vt:lpstr>PowerPoint Sunusu</vt:lpstr>
      <vt:lpstr>PowerPoint Sunusu</vt:lpstr>
      <vt:lpstr>PowerPoint Sunusu</vt:lpstr>
      <vt:lpstr>PowerPoint Sunusu</vt:lpstr>
      <vt:lpstr>PowerPoint Sunusu</vt:lpstr>
      <vt:lpstr>PowerPoint Sunusu</vt:lpstr>
      <vt:lpstr>   YENİ TTK VE BAĞIMSIZ DENETİM</vt:lpstr>
      <vt:lpstr>BAĞIMSIZ DENETİM &amp; DENETÇİ</vt:lpstr>
      <vt:lpstr>PowerPoint Sunusu</vt:lpstr>
      <vt:lpstr>KARİYER MESLEK VE MESLEĞİN GELECEĞİ</vt:lpstr>
      <vt:lpstr>SONUÇ</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GGM</dc:creator>
  <cp:lastModifiedBy>Administrator</cp:lastModifiedBy>
  <cp:revision>1424</cp:revision>
  <cp:lastPrinted>2015-02-03T13:32:33Z</cp:lastPrinted>
  <dcterms:created xsi:type="dcterms:W3CDTF">2015-01-22T13:40:44Z</dcterms:created>
  <dcterms:modified xsi:type="dcterms:W3CDTF">2017-04-24T09:28:32Z</dcterms:modified>
</cp:coreProperties>
</file>