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5"/>
  </p:notesMasterIdLst>
  <p:sldIdLst>
    <p:sldId id="266" r:id="rId2"/>
    <p:sldId id="267" r:id="rId3"/>
    <p:sldId id="268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-48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9577A8-1A44-439D-A500-B0DA2B78DA79}" type="datetimeFigureOut">
              <a:rPr lang="tr-TR" smtClean="0"/>
              <a:t>17.03.2016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B46BC0-E522-43BD-BA43-B641BAF129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1279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B46BC0-E522-43BD-BA43-B641BAF12989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5666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B46BC0-E522-43BD-BA43-B641BAF12989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4396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3E7E-B15F-4AB9-B8F2-5BC61AA063D6}" type="datetimeFigureOut">
              <a:rPr lang="tr-TR" smtClean="0"/>
              <a:t>17.03.2016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7530-C30C-440E-B85C-BA6E932918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5953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3E7E-B15F-4AB9-B8F2-5BC61AA063D6}" type="datetimeFigureOut">
              <a:rPr lang="tr-TR" smtClean="0"/>
              <a:t>17.03.2016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7530-C30C-440E-B85C-BA6E932918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6527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3E7E-B15F-4AB9-B8F2-5BC61AA063D6}" type="datetimeFigureOut">
              <a:rPr lang="tr-TR" smtClean="0"/>
              <a:t>17.03.2016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7530-C30C-440E-B85C-BA6E932918F1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03914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3E7E-B15F-4AB9-B8F2-5BC61AA063D6}" type="datetimeFigureOut">
              <a:rPr lang="tr-TR" smtClean="0"/>
              <a:t>17.03.2016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7530-C30C-440E-B85C-BA6E932918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9183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3E7E-B15F-4AB9-B8F2-5BC61AA063D6}" type="datetimeFigureOut">
              <a:rPr lang="tr-TR" smtClean="0"/>
              <a:t>17.03.2016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7530-C30C-440E-B85C-BA6E932918F1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4011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3E7E-B15F-4AB9-B8F2-5BC61AA063D6}" type="datetimeFigureOut">
              <a:rPr lang="tr-TR" smtClean="0"/>
              <a:t>17.03.2016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7530-C30C-440E-B85C-BA6E932918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6772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3E7E-B15F-4AB9-B8F2-5BC61AA063D6}" type="datetimeFigureOut">
              <a:rPr lang="tr-TR" smtClean="0"/>
              <a:t>17.03.2016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7530-C30C-440E-B85C-BA6E932918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7984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3E7E-B15F-4AB9-B8F2-5BC61AA063D6}" type="datetimeFigureOut">
              <a:rPr lang="tr-TR" smtClean="0"/>
              <a:t>17.03.2016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7530-C30C-440E-B85C-BA6E932918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6611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3E7E-B15F-4AB9-B8F2-5BC61AA063D6}" type="datetimeFigureOut">
              <a:rPr lang="tr-TR" smtClean="0"/>
              <a:t>17.03.2016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7530-C30C-440E-B85C-BA6E932918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299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3E7E-B15F-4AB9-B8F2-5BC61AA063D6}" type="datetimeFigureOut">
              <a:rPr lang="tr-TR" smtClean="0"/>
              <a:t>17.03.2016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7530-C30C-440E-B85C-BA6E932918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455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3E7E-B15F-4AB9-B8F2-5BC61AA063D6}" type="datetimeFigureOut">
              <a:rPr lang="tr-TR" smtClean="0"/>
              <a:t>17.03.2016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7530-C30C-440E-B85C-BA6E932918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2979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3E7E-B15F-4AB9-B8F2-5BC61AA063D6}" type="datetimeFigureOut">
              <a:rPr lang="tr-TR" smtClean="0"/>
              <a:t>17.03.2016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7530-C30C-440E-B85C-BA6E932918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11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3E7E-B15F-4AB9-B8F2-5BC61AA063D6}" type="datetimeFigureOut">
              <a:rPr lang="tr-TR" smtClean="0"/>
              <a:t>17.03.2016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7530-C30C-440E-B85C-BA6E932918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3142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3E7E-B15F-4AB9-B8F2-5BC61AA063D6}" type="datetimeFigureOut">
              <a:rPr lang="tr-TR" smtClean="0"/>
              <a:t>17.03.2016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7530-C30C-440E-B85C-BA6E932918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075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3E7E-B15F-4AB9-B8F2-5BC61AA063D6}" type="datetimeFigureOut">
              <a:rPr lang="tr-TR" smtClean="0"/>
              <a:t>17.03.2016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7530-C30C-440E-B85C-BA6E932918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965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3E7E-B15F-4AB9-B8F2-5BC61AA063D6}" type="datetimeFigureOut">
              <a:rPr lang="tr-TR" smtClean="0"/>
              <a:t>17.03.2016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97530-C30C-440E-B85C-BA6E932918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0180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93E7E-B15F-4AB9-B8F2-5BC61AA063D6}" type="datetimeFigureOut">
              <a:rPr lang="tr-TR" smtClean="0"/>
              <a:t>17.03.2016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9A97530-C30C-440E-B85C-BA6E932918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842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-463138" y="2565070"/>
            <a:ext cx="11400311" cy="3234357"/>
          </a:xfrm>
        </p:spPr>
        <p:txBody>
          <a:bodyPr rtlCol="0">
            <a:normAutofit fontScale="90000"/>
          </a:bodyPr>
          <a:lstStyle/>
          <a:p>
            <a:pPr algn="ctr">
              <a:defRPr/>
            </a:pPr>
            <a:r>
              <a:rPr lang="tr-TR" sz="6000" b="1" cap="small" dirty="0">
                <a:solidFill>
                  <a:srgbClr val="002060"/>
                </a:solidFill>
                <a:latin typeface="Mistral" pitchFamily="66" charset="0"/>
              </a:rPr>
              <a:t>TÜRKİYE MUHASEBE UZMANLARI DERNEĞİ</a:t>
            </a:r>
            <a:r>
              <a:rPr lang="tr-TR" sz="6000" cap="small" dirty="0">
                <a:solidFill>
                  <a:srgbClr val="002060"/>
                </a:solidFill>
                <a:latin typeface="Mistral" pitchFamily="66" charset="0"/>
              </a:rPr>
              <a:t/>
            </a:r>
            <a:br>
              <a:rPr lang="tr-TR" sz="6000" cap="small" dirty="0">
                <a:solidFill>
                  <a:srgbClr val="002060"/>
                </a:solidFill>
                <a:latin typeface="Mistral" pitchFamily="66" charset="0"/>
              </a:rPr>
            </a:br>
            <a:r>
              <a:rPr lang="tr-TR" sz="4000" b="1" cap="small" dirty="0">
                <a:solidFill>
                  <a:srgbClr val="002060"/>
                </a:solidFill>
                <a:latin typeface="Mistral" pitchFamily="66" charset="0"/>
              </a:rPr>
              <a:t>EXPERT ACCOUNTANTS’ ASSOCIATION OF TURKEY</a:t>
            </a:r>
            <a:r>
              <a:rPr lang="tr-TR" sz="2200" b="1" cap="small" dirty="0">
                <a:solidFill>
                  <a:srgbClr val="002060"/>
                </a:solidFill>
                <a:latin typeface="Mistral" pitchFamily="66" charset="0"/>
              </a:rPr>
              <a:t/>
            </a:r>
            <a:br>
              <a:rPr lang="tr-TR" sz="2200" b="1" cap="small" dirty="0">
                <a:solidFill>
                  <a:srgbClr val="002060"/>
                </a:solidFill>
                <a:latin typeface="Mistral" pitchFamily="66" charset="0"/>
              </a:rPr>
            </a:br>
            <a:r>
              <a:rPr lang="tr-TR" sz="6700" b="1" cap="small" dirty="0">
                <a:solidFill>
                  <a:srgbClr val="002060"/>
                </a:solidFill>
                <a:latin typeface="Mistral" pitchFamily="66" charset="0"/>
              </a:rPr>
              <a:t>1942</a:t>
            </a:r>
            <a:r>
              <a:rPr lang="tr-TR" cap="small" dirty="0" smtClean="0"/>
              <a:t/>
            </a:r>
            <a:br>
              <a:rPr lang="tr-TR" cap="small" dirty="0" smtClean="0"/>
            </a:br>
            <a:endParaRPr lang="tr-TR" cap="small" dirty="0"/>
          </a:p>
        </p:txBody>
      </p:sp>
      <p:pic>
        <p:nvPicPr>
          <p:cNvPr id="2051" name="Resim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3819" y="420790"/>
            <a:ext cx="17272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3114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3717" y="11411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OTURUM (14.00-15.00)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42682" y="1529789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KONU: İşletme Yönetiminde Bulunan Ruhsatlı Meslek Mensupları ile İşletmelerde </a:t>
            </a:r>
          </a:p>
          <a:p>
            <a:pPr marL="0" indent="0">
              <a:buNone/>
            </a:pP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Çalışan Ruhsatlı Meslek Mensuplarının Kurumsallaşmaya Etkisi</a:t>
            </a:r>
          </a:p>
          <a:p>
            <a:pPr marL="0" indent="0">
              <a:buNone/>
            </a:pPr>
            <a:endParaRPr lang="tr-TR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OTURUM BAŞKANI:</a:t>
            </a:r>
          </a:p>
          <a:p>
            <a:pPr marL="0" indent="0">
              <a:buNone/>
            </a:pPr>
            <a:r>
              <a:rPr lang="tr-TR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Metin SAĞMANLI (Marmara </a:t>
            </a:r>
            <a:r>
              <a:rPr lang="tr-TR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Üniv</a:t>
            </a:r>
            <a:r>
              <a:rPr lang="tr-T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Öğretim Üyesi)</a:t>
            </a:r>
          </a:p>
          <a:p>
            <a:pPr marL="0" indent="0">
              <a:buNone/>
            </a:pPr>
            <a:endParaRPr lang="tr-TR" sz="23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KONUŞMACILAR:</a:t>
            </a:r>
          </a:p>
          <a:p>
            <a:pPr marL="0" indent="0">
              <a:buNone/>
            </a:pP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1-Yrd.Doç.Dr. Sezai TANRIVERDİ (Yazıcılar Holding A.Ş. Genel Müdürü)</a:t>
            </a:r>
          </a:p>
          <a:p>
            <a:pPr marL="0" indent="0">
              <a:buNone/>
            </a:pP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2-Doğu ÖZDEN (Tofaş/Koç Grubu)</a:t>
            </a:r>
          </a:p>
          <a:p>
            <a:pPr marL="0" indent="0">
              <a:buNone/>
            </a:pP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3-İsmail ERAT (SMMM Demirören Grubu)</a:t>
            </a:r>
          </a:p>
          <a:p>
            <a:pPr marL="0" indent="0">
              <a:buNone/>
            </a:pP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4-Gürdoğan YURTSEVER (TİDE Başkanı)</a:t>
            </a:r>
          </a:p>
          <a:p>
            <a:pPr marL="0" indent="0">
              <a:buNone/>
            </a:pPr>
            <a:endParaRPr lang="tr-TR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Tartışma (15.00-15.15)</a:t>
            </a:r>
            <a:endParaRPr lang="tr-TR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64" y="210452"/>
            <a:ext cx="1123950" cy="11239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164" y="210452"/>
            <a:ext cx="1123950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369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OTURUM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(15.15-15.45)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02155" y="1838425"/>
            <a:ext cx="11205912" cy="47260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KONU: SMMM, YMM ve Denetim Hizmetlerinin Ekonomik Gelişme ile Sermaye </a:t>
            </a:r>
          </a:p>
          <a:p>
            <a:pPr marL="0" indent="0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Piyasasına Etkisi</a:t>
            </a:r>
          </a:p>
          <a:p>
            <a:pPr marL="0" indent="0">
              <a:buNone/>
            </a:pP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OTURUM BAŞKANI:</a:t>
            </a:r>
          </a:p>
          <a:p>
            <a:pPr marL="0" indent="0">
              <a:buNone/>
            </a:pP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Cemal İBİŞ (Marmara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Üniv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Öğretim Üyesi)</a:t>
            </a:r>
          </a:p>
          <a:p>
            <a:pPr marL="0" indent="0">
              <a:buNone/>
            </a:pP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KONUŞMACILAR: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1-Doç.Dr.Serhat YANIK (İst.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Üniv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Öğretim Üyesi)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2-Uğur YAYLAÖNÜ (SPK Muhasebe Standartları Daire Bşk.)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3-Nazım Hikmet (YMM Grant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Thornton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İcra Kurulu Başkanı)</a:t>
            </a:r>
          </a:p>
          <a:p>
            <a:pPr marL="0" indent="0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Tartışma (15.45-16.00)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64" y="210452"/>
            <a:ext cx="1123950" cy="11239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155" y="210452"/>
            <a:ext cx="1123950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111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OTURUM (16.00-17.00)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9507" y="1930401"/>
            <a:ext cx="10674417" cy="44415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KONU: Vergi Denetiminde Şüphecilik ve Mesleki Yargı</a:t>
            </a:r>
          </a:p>
          <a:p>
            <a:pPr marL="0" indent="0">
              <a:buNone/>
            </a:pPr>
            <a:endParaRPr lang="tr-TR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OTURUM BAŞKANI:</a:t>
            </a: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Hüseyin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erviz PUR (İYMMO Sekreteri)</a:t>
            </a:r>
          </a:p>
          <a:p>
            <a:pPr marL="0" indent="0">
              <a:buNone/>
            </a:pPr>
            <a:endParaRPr lang="tr-TR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KONUŞMACILAR:</a:t>
            </a: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1-Serdar TAŞDÖKEN (Vergi Denetim Kurulu Vergi Müfettişi)</a:t>
            </a: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2-Doç.Dr.Hakan TAŞTAN (Okan </a:t>
            </a: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Üniv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Öğretim Üyesi)</a:t>
            </a: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3-Dr.Murat Ceyhan (SMMM TMUD Genel Sekreteri)</a:t>
            </a: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Tartışma (17.00-17.15)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155" y="210452"/>
            <a:ext cx="1123950" cy="11239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5064" y="210452"/>
            <a:ext cx="1123950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502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OTURUM (16.00-17.00)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8383" y="1733551"/>
            <a:ext cx="10943923" cy="47250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KONU: Kurumların Meslek Mensuplarından Beklentileri ve Bağımsız Denetçi Raporunun Yeniden Yapılandırılması</a:t>
            </a:r>
          </a:p>
          <a:p>
            <a:pPr marL="0" indent="0">
              <a:buNone/>
            </a:pP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OTURUM BAŞKANI: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Fatih YILMAZ (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İstanbul.Üniv.Öğretim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Üyesi)</a:t>
            </a:r>
          </a:p>
          <a:p>
            <a:pPr marL="0" indent="0">
              <a:buNone/>
            </a:pP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KONUŞMACILAR: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1-Mehmet ŞİRİN (KGK Daire Bşk.)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2-Murat GÖKTAŞ (İstanbul İl SGK Müdürü)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3-Mustafa Umut ÖZGÜL (Gümrük ve Ticaret Bakanlığı Daire Başkanı)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KAPANIŞ KONUŞMASI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155" y="210452"/>
            <a:ext cx="1123950" cy="11239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5322" y="210452"/>
            <a:ext cx="1123950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960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ctrTitle"/>
          </p:nvPr>
        </p:nvSpPr>
        <p:spPr>
          <a:xfrm>
            <a:off x="249382" y="2640220"/>
            <a:ext cx="11483439" cy="3798887"/>
          </a:xfrm>
        </p:spPr>
        <p:txBody>
          <a:bodyPr/>
          <a:lstStyle/>
          <a:p>
            <a:pPr algn="ctr" eaLnBrk="1" hangingPunct="1"/>
            <a:r>
              <a:rPr lang="tr-TR" altLang="tr-TR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55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VI.Türkiye</a:t>
            </a:r>
            <a:r>
              <a:rPr lang="tr-TR" altLang="tr-TR" sz="5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5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5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5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Muhasebe </a:t>
            </a:r>
            <a:r>
              <a:rPr lang="tr-TR" altLang="tr-TR" sz="5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Uzmanlığı Kongresi</a:t>
            </a:r>
            <a:br>
              <a:rPr lang="tr-TR" altLang="tr-TR" sz="5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5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tr-TR" altLang="tr-TR" sz="5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55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17/18.Mart.2016</a:t>
            </a:r>
            <a:r>
              <a:rPr lang="tr-TR" altLang="tr-TR" sz="5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5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altLang="tr-TR" sz="55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5" name="Resim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7501" y="313913"/>
            <a:ext cx="17272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113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/>
          <p:cNvSpPr>
            <a:spLocks noGrp="1"/>
          </p:cNvSpPr>
          <p:nvPr>
            <p:ph type="ctrTitle"/>
          </p:nvPr>
        </p:nvSpPr>
        <p:spPr>
          <a:xfrm>
            <a:off x="344384" y="285750"/>
            <a:ext cx="11435938" cy="6357938"/>
          </a:xfrm>
        </p:spPr>
        <p:txBody>
          <a:bodyPr/>
          <a:lstStyle/>
          <a:p>
            <a:pPr algn="ctr">
              <a:defRPr/>
            </a:pPr>
            <a:r>
              <a:rPr lang="tr-TR" sz="2800" b="1" dirty="0">
                <a:latin typeface="Times New Roman" pitchFamily="18" charset="0"/>
              </a:rPr>
              <a:t/>
            </a:r>
            <a:br>
              <a:rPr lang="tr-TR" sz="2800" b="1" dirty="0">
                <a:latin typeface="Times New Roman" pitchFamily="18" charset="0"/>
              </a:rPr>
            </a:br>
            <a:r>
              <a:rPr lang="tr-TR" sz="2800" b="1" dirty="0">
                <a:latin typeface="Times New Roman" pitchFamily="18" charset="0"/>
              </a:rPr>
              <a:t/>
            </a:r>
            <a:br>
              <a:rPr lang="tr-TR" sz="2800" b="1" dirty="0">
                <a:latin typeface="Times New Roman" pitchFamily="18" charset="0"/>
              </a:rPr>
            </a:br>
            <a:r>
              <a:rPr lang="tr-TR" sz="2800" b="1" dirty="0">
                <a:latin typeface="Times New Roman" pitchFamily="18" charset="0"/>
              </a:rPr>
              <a:t/>
            </a:r>
            <a:br>
              <a:rPr lang="tr-TR" sz="2800" b="1" dirty="0">
                <a:latin typeface="Times New Roman" pitchFamily="18" charset="0"/>
              </a:rPr>
            </a:br>
            <a:r>
              <a:rPr lang="tr-TR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2030 </a:t>
            </a:r>
            <a:r>
              <a:rPr lang="tr-TR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YILINDA </a:t>
            </a:r>
            <a:r>
              <a:rPr lang="tr-TR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MUHASEBE </a:t>
            </a:r>
            <a:r>
              <a:rPr lang="tr-TR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UZMANLARININ GELECEĞİ </a:t>
            </a:r>
            <a:br>
              <a:rPr lang="tr-TR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EKONOMİK GELİŞMELERDEKİ </a:t>
            </a:r>
            <a:r>
              <a:rPr lang="tr-TR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ROLÜ  </a:t>
            </a:r>
            <a:r>
              <a:rPr lang="tr-TR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b="1" dirty="0" smtClean="0">
                <a:solidFill>
                  <a:srgbClr val="002060"/>
                </a:solidFill>
                <a:latin typeface="Times New Roman" pitchFamily="18" charset="0"/>
              </a:rPr>
              <a:t>konulu </a:t>
            </a:r>
            <a:r>
              <a:rPr lang="tr-TR" sz="3600" b="1" dirty="0">
                <a:solidFill>
                  <a:srgbClr val="002060"/>
                </a:solidFill>
                <a:latin typeface="Times New Roman" pitchFamily="18" charset="0"/>
              </a:rPr>
              <a:t/>
            </a:r>
            <a:br>
              <a:rPr lang="tr-TR" sz="3600" b="1" dirty="0">
                <a:solidFill>
                  <a:srgbClr val="002060"/>
                </a:solidFill>
                <a:latin typeface="Times New Roman" pitchFamily="18" charset="0"/>
              </a:rPr>
            </a:br>
            <a:r>
              <a:rPr lang="tr-TR" sz="3600" b="1" dirty="0" smtClean="0">
                <a:solidFill>
                  <a:srgbClr val="002060"/>
                </a:solidFill>
                <a:latin typeface="Times New Roman" pitchFamily="18" charset="0"/>
              </a:rPr>
              <a:t>VI. Türkiye Muhasebe </a:t>
            </a:r>
            <a:r>
              <a:rPr lang="tr-TR" sz="3600" b="1" dirty="0">
                <a:solidFill>
                  <a:srgbClr val="002060"/>
                </a:solidFill>
                <a:latin typeface="Times New Roman" pitchFamily="18" charset="0"/>
              </a:rPr>
              <a:t>Uzmanlığı Kongresine Hoş Geldiniz.</a:t>
            </a:r>
            <a:br>
              <a:rPr lang="tr-TR" sz="3600" b="1" dirty="0">
                <a:solidFill>
                  <a:srgbClr val="002060"/>
                </a:solidFill>
                <a:latin typeface="Times New Roman" pitchFamily="18" charset="0"/>
              </a:rPr>
            </a:br>
            <a:r>
              <a:rPr lang="tr-TR" sz="4000" b="1" dirty="0">
                <a:solidFill>
                  <a:srgbClr val="002060"/>
                </a:solidFill>
                <a:latin typeface="Times New Roman" pitchFamily="18" charset="0"/>
              </a:rPr>
              <a:t/>
            </a:r>
            <a:br>
              <a:rPr lang="tr-TR" sz="4000" b="1" dirty="0">
                <a:solidFill>
                  <a:srgbClr val="002060"/>
                </a:solidFill>
                <a:latin typeface="Times New Roman" pitchFamily="18" charset="0"/>
              </a:rPr>
            </a:br>
            <a:r>
              <a:rPr lang="tr-TR" sz="4000" b="1" dirty="0">
                <a:solidFill>
                  <a:srgbClr val="002060"/>
                </a:solidFill>
                <a:latin typeface="Times New Roman" pitchFamily="18" charset="0"/>
              </a:rPr>
              <a:t>TMUD YÖNETİM KURULU</a:t>
            </a:r>
            <a:endParaRPr lang="tr-TR" sz="4000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pic>
        <p:nvPicPr>
          <p:cNvPr id="4099" name="Resim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1699" y="285750"/>
            <a:ext cx="1225550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9700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01271" y="-788894"/>
            <a:ext cx="9135035" cy="2380410"/>
          </a:xfrm>
        </p:spPr>
        <p:txBody>
          <a:bodyPr>
            <a:normAutofit/>
          </a:bodyPr>
          <a:lstStyle/>
          <a:p>
            <a:pPr algn="ctr"/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17-18 Mart 2016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2030 YILINDA MUHASEBE UZMANLARININ GELECEĞİ 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EKONOMİK GELİŞMELERDEKİ ROLÜ 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GÜN</a:t>
            </a:r>
            <a:endParaRPr lang="tr-TR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67891" y="1819835"/>
            <a:ext cx="10818795" cy="4625789"/>
          </a:xfrm>
        </p:spPr>
        <p:txBody>
          <a:bodyPr>
            <a:normAutofit/>
          </a:bodyPr>
          <a:lstStyle/>
          <a:p>
            <a:pPr algn="l"/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AÇILIŞ (13.00-14.00)</a:t>
            </a:r>
          </a:p>
          <a:p>
            <a:pPr algn="l"/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AÇILIŞ KONUŞMASI</a:t>
            </a:r>
          </a:p>
          <a:p>
            <a:pPr algn="l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Nazım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EKREN (İstanbul Ticaret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Üniv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Rektörü)</a:t>
            </a:r>
          </a:p>
          <a:p>
            <a:pPr algn="l"/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Sabri Tümer (TMUD Başkanı)</a:t>
            </a:r>
          </a:p>
          <a:p>
            <a:pPr algn="l"/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PROTOKOL KONUŞMALARI</a:t>
            </a:r>
          </a:p>
          <a:p>
            <a:pPr algn="l"/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1-Maliye Bakanı NACİ AĞBAL (Teşrifleri Halinde)</a:t>
            </a:r>
          </a:p>
          <a:p>
            <a:pPr algn="l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2-Seyit Ahmet BAŞ Maliye Bakanlığı Müsteşarı (Teşrifleri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Halinde)</a:t>
            </a:r>
          </a:p>
          <a:p>
            <a:pPr algn="l"/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3-İmdat ERSOY (KGK Başkan Vekili)</a:t>
            </a:r>
          </a:p>
          <a:p>
            <a:pPr algn="l"/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4-Nail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ANLI (TÜRMOB Genel Başkanı)</a:t>
            </a:r>
          </a:p>
          <a:p>
            <a:pPr algn="l"/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SUNUM BİLDİRİSİ</a:t>
            </a:r>
          </a:p>
          <a:p>
            <a:pPr algn="l"/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Masum Türker 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FCM-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Akdeniz Muhasebeciler Federasyonu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Başkanı)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tr-TR" sz="18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64" y="210452"/>
            <a:ext cx="1123950" cy="11239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00" y="210452"/>
            <a:ext cx="1123950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734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OTURUM (14.00 - 15.30)</a:t>
            </a:r>
            <a:b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1031" y="1733551"/>
            <a:ext cx="9839125" cy="464799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KONU: SMMM </a:t>
            </a:r>
            <a:r>
              <a:rPr lang="tr-TR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YMM’de Denetim Faaliyetlerinde Sorumluluk Kuralları </a:t>
            </a:r>
            <a:r>
              <a:rPr lang="tr-TR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Çerçevesi</a:t>
            </a:r>
            <a:endParaRPr lang="tr-T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OTURUM BAŞKANI:</a:t>
            </a: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Sezai ONARAL (İstanbul YMMO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Başkanı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tr-TR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KONUŞMACILAR:</a:t>
            </a: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1-Mustafa AKPINAR (Maliye Bakanlığı Gelir İdaresi Grup Başkanı)</a:t>
            </a: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2-Vehbi KARABIYIK (İstanbul YMMO Başkan Yardımcısı)</a:t>
            </a: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3-Arif AYTULUN (YMM-TMUD Başkan Yardımcısı)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4-Seda AKKUŞ (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Ernest&amp;Young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Sorumlu Ortak)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Tartışma (15.30-15.45)</a:t>
            </a:r>
          </a:p>
          <a:p>
            <a:pPr marL="0" indent="0">
              <a:buNone/>
            </a:pP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64" y="210452"/>
            <a:ext cx="1123950" cy="11239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31" y="210452"/>
            <a:ext cx="1123950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419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OTURUM (16.00-17.00)</a:t>
            </a:r>
            <a:b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04261" y="1733551"/>
            <a:ext cx="10087275" cy="46768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KONU:SMMM ve YMM’de Denetim Hizmeti Veren Meslek Mensuplarının Hakları Yetkileri ve Vizyonları</a:t>
            </a:r>
            <a:endParaRPr lang="tr-TR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OTURUM BAŞKANI: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Yahya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ARIKAN (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İSMMMO Bşk.)</a:t>
            </a:r>
          </a:p>
          <a:p>
            <a:pPr marL="0" indent="0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KONUŞMACILAR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1-Talha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APAK (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YMM)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2-Erol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DEMİREL (İstanbul SMMMO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Sekreteri)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3-Ahmet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KARTAL (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YMM Mazars Denge Yöneticisi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4-Yrd.Doç.Dr. Ali Altuğ BİÇER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(İstanbul Ticaret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Üniv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Öğretim Üyesi)</a:t>
            </a:r>
          </a:p>
          <a:p>
            <a:pPr marL="0" indent="0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Tartışma (17.00-17.15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tr-TR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64" y="210452"/>
            <a:ext cx="1123950" cy="11239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10452"/>
            <a:ext cx="1123950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14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OTURUM (17.30-18.30)</a:t>
            </a:r>
            <a:b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3137" y="1733549"/>
            <a:ext cx="11306977" cy="478275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KONU</a:t>
            </a:r>
            <a:r>
              <a:rPr lang="tr-TR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SMMM </a:t>
            </a:r>
            <a:r>
              <a:rPr lang="tr-TR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YMM’de Denetim Hizmetlerinin İş Hayatında Yarattığı </a:t>
            </a:r>
            <a:endParaRPr lang="tr-TR" sz="24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Katma </a:t>
            </a:r>
            <a:r>
              <a:rPr lang="tr-TR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Değer (</a:t>
            </a:r>
            <a:r>
              <a:rPr lang="tr-TR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Kârlılık, Verimlilik </a:t>
            </a:r>
            <a:r>
              <a:rPr lang="tr-TR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Sürdürülebilirliğin Güvenliği)</a:t>
            </a:r>
            <a:endParaRPr lang="tr-TR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OTURUM BAŞKANI:</a:t>
            </a: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Halil BAŞAĞAÇ (Ankara YMMO Başkanı)</a:t>
            </a:r>
          </a:p>
          <a:p>
            <a:pPr marL="0" indent="0">
              <a:buNone/>
            </a:pPr>
            <a:endParaRPr lang="tr-TR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KONUŞMACILAR: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1-Prof.Dr. Sudi APAK (Beykent Üniversitesi)</a:t>
            </a: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2-Faruk TOKGÖZ (Mersin SMMMO Başkanı)</a:t>
            </a: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3-Hüseyin GÜRER (Deloitte Türkiye Başkanı)</a:t>
            </a: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4-Mehmet Ali KAYA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(Vergi Denetim Kurulu İstanbul Transfer Fiyatlandırması Grup Başkanı)</a:t>
            </a:r>
          </a:p>
          <a:p>
            <a:pPr marL="0" indent="0">
              <a:buNone/>
            </a:pP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Tartışma (18.30-18.45)</a:t>
            </a:r>
          </a:p>
          <a:p>
            <a:pPr marL="0" indent="0">
              <a:buNone/>
            </a:pP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64" y="210452"/>
            <a:ext cx="1123950" cy="11239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0452"/>
            <a:ext cx="1123950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169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51329" y="0"/>
            <a:ext cx="10515600" cy="1511394"/>
          </a:xfrm>
        </p:spPr>
        <p:txBody>
          <a:bodyPr>
            <a:normAutofit/>
          </a:bodyPr>
          <a:lstStyle/>
          <a:p>
            <a:pPr algn="ctr"/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GÜN</a:t>
            </a:r>
            <a:b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OTURUM (09.30-10.30)</a:t>
            </a:r>
            <a:b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51329" y="1712448"/>
            <a:ext cx="11114489" cy="48124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 : Bağımsız Denetim ile Vergi Denetimi Arasındaki Geçiçler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OTURUM BAŞKANI:</a:t>
            </a:r>
          </a:p>
          <a:p>
            <a:pPr marL="0" indent="0">
              <a:buNone/>
            </a:pP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Recep PEKDEMİR (İst. </a:t>
            </a: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Üniv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Öğretim Üyesi)</a:t>
            </a:r>
          </a:p>
          <a:p>
            <a:pPr marL="0" indent="0">
              <a:buNone/>
            </a:pPr>
            <a:endParaRPr lang="tr-TR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KONUŞMACILAR: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1-Yrd.Doç.Dr. İpek TÜRKER (İstanbul </a:t>
            </a: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Üniv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Öğretim Üyesi)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-Dr.Ahmet KAVAK (YMM PWC Yönetici)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3-İsmail ÜNAL (KPMG –Sorumlu Ortak)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Tartışma (10.30-10.45)</a:t>
            </a:r>
          </a:p>
          <a:p>
            <a:pPr marL="0" indent="0">
              <a:buNone/>
            </a:pP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64" y="210452"/>
            <a:ext cx="1123950" cy="11239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655" y="210452"/>
            <a:ext cx="1123950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550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2682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OTURUM (11.00-12.30)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29903" y="1325563"/>
            <a:ext cx="10328379" cy="534417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KONU: SMMM, YMM ve Denetim Hizmetlerinin Geleceği </a:t>
            </a:r>
          </a:p>
          <a:p>
            <a:pPr marL="0" indent="0">
              <a:buNone/>
            </a:pPr>
            <a:r>
              <a:rPr lang="tr-TR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(Mesleği Geleceğe Hazırlamak, Meslek Kalitesi ve Meslek Adaylarına Koçluk)</a:t>
            </a:r>
          </a:p>
          <a:p>
            <a:pPr marL="0" indent="0">
              <a:buNone/>
            </a:pPr>
            <a:endParaRPr lang="tr-TR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OTURUM BAŞKANI:</a:t>
            </a:r>
          </a:p>
          <a:p>
            <a:pPr marL="0" indent="0">
              <a:buNone/>
            </a:pP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Ahmet Hayri DURMUŞ (İstanbul Ticaret </a:t>
            </a: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Üniv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Öğretim Üyesi)</a:t>
            </a:r>
          </a:p>
          <a:p>
            <a:pPr marL="0" indent="0">
              <a:buNone/>
            </a:pPr>
            <a:endParaRPr lang="tr-TR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KONUŞMACILAR:</a:t>
            </a: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1-Faruk GÖZÜBÜYÜK (Maliye Bakan. Gelir </a:t>
            </a: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İdr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Bşk. Daire Bşk.)</a:t>
            </a: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2-Derviş ALTINOK (KGK Araştırma ve Analiz Daire Başkanı.)</a:t>
            </a: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3-Feyzullah TOPÇU (İzmir SMMMO Başkanı)</a:t>
            </a: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4-Kemal TIĞOĞULLARI (Bursa YMMO Başkan Yrd.)</a:t>
            </a:r>
          </a:p>
          <a:p>
            <a:pPr marL="0" indent="0"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Tartışma (12.30-12.45)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Yemek (13.00-14.00)</a:t>
            </a:r>
            <a:endParaRPr lang="tr-T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164" y="210452"/>
            <a:ext cx="1123950" cy="11239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51" y="210452"/>
            <a:ext cx="1123950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895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356</TotalTime>
  <Words>700</Words>
  <Application>Microsoft Office PowerPoint</Application>
  <PresentationFormat>Özel</PresentationFormat>
  <Paragraphs>133</Paragraphs>
  <Slides>13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Facet</vt:lpstr>
      <vt:lpstr>TÜRKİYE MUHASEBE UZMANLARI DERNEĞİ EXPERT ACCOUNTANTS’ ASSOCIATION OF TURKEY 1942 </vt:lpstr>
      <vt:lpstr>   VI.Türkiye  Muhasebe Uzmanlığı Kongresi   17/18.Mart.2016 </vt:lpstr>
      <vt:lpstr>   2030 YILINDA  MUHASEBE UZMANLARININ GELECEĞİ  VE EKONOMİK GELİŞMELERDEKİ ROLÜ   konulu  VI. Türkiye Muhasebe Uzmanlığı Kongresine Hoş Geldiniz.  TMUD YÖNETİM KURULU</vt:lpstr>
      <vt:lpstr>17-18 Mart 2016 2030 YILINDA MUHASEBE UZMANLARININ GELECEĞİ  VE EKONOMİK GELİŞMELERDEKİ ROLÜ  1. GÜN</vt:lpstr>
      <vt:lpstr>1. OTURUM (14.00 - 15.30) </vt:lpstr>
      <vt:lpstr>2. OTURUM (16.00-17.00) </vt:lpstr>
      <vt:lpstr>3. OTURUM (17.30-18.30) </vt:lpstr>
      <vt:lpstr>2. GÜN 1. OTURUM (09.30-10.30) </vt:lpstr>
      <vt:lpstr>2. OTURUM (11.00-12.30)</vt:lpstr>
      <vt:lpstr>3. OTURUM (14.00-15.00)</vt:lpstr>
      <vt:lpstr>4. OTURUM (15.15-15.45)</vt:lpstr>
      <vt:lpstr>5. OTURUM (16.00-17.00)</vt:lpstr>
      <vt:lpstr>6. OTURUM (16.00-17.00)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17-18. Mart 2016 2030 YILINDA MUHASEBE UZMANLARININ GELECEĞİ VE EKONOMİK GELİŞMELERDEKİ ROLÜ  1. GÜN</dc:title>
  <dc:creator>Oguzhan AYDOGDU (BilgeAdam)</dc:creator>
  <cp:lastModifiedBy>user</cp:lastModifiedBy>
  <cp:revision>41</cp:revision>
  <dcterms:created xsi:type="dcterms:W3CDTF">2016-03-09T11:01:07Z</dcterms:created>
  <dcterms:modified xsi:type="dcterms:W3CDTF">2016-03-17T10:46:53Z</dcterms:modified>
</cp:coreProperties>
</file>