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5" r:id="rId3"/>
    <p:sldId id="258" r:id="rId4"/>
    <p:sldId id="260" r:id="rId5"/>
    <p:sldId id="264" r:id="rId6"/>
    <p:sldId id="266" r:id="rId7"/>
    <p:sldId id="257" r:id="rId8"/>
    <p:sldId id="267" r:id="rId9"/>
    <p:sldId id="263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49" d="100"/>
          <a:sy n="49" d="100"/>
        </p:scale>
        <p:origin x="-90" y="-24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E7BBB-D4C6-4CE4-BE73-B77866C372BE}" type="datetimeFigureOut">
              <a:rPr lang="tr-TR" smtClean="0"/>
              <a:t>18.03.2016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73FDB-3894-42A0-A77F-C66700F8FD8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14280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E7BBB-D4C6-4CE4-BE73-B77866C372BE}" type="datetimeFigureOut">
              <a:rPr lang="tr-TR" smtClean="0"/>
              <a:t>18.03.2016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73FDB-3894-42A0-A77F-C66700F8FD8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5100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E7BBB-D4C6-4CE4-BE73-B77866C372BE}" type="datetimeFigureOut">
              <a:rPr lang="tr-TR" smtClean="0"/>
              <a:t>18.03.2016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73FDB-3894-42A0-A77F-C66700F8FD8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61030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E7BBB-D4C6-4CE4-BE73-B77866C372BE}" type="datetimeFigureOut">
              <a:rPr lang="tr-TR" smtClean="0"/>
              <a:t>18.03.2016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73FDB-3894-42A0-A77F-C66700F8FD87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855626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E7BBB-D4C6-4CE4-BE73-B77866C372BE}" type="datetimeFigureOut">
              <a:rPr lang="tr-TR" smtClean="0"/>
              <a:t>18.03.2016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73FDB-3894-42A0-A77F-C66700F8FD8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13010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E7BBB-D4C6-4CE4-BE73-B77866C372BE}" type="datetimeFigureOut">
              <a:rPr lang="tr-TR" smtClean="0"/>
              <a:t>18.03.2016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73FDB-3894-42A0-A77F-C66700F8FD8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12817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E7BBB-D4C6-4CE4-BE73-B77866C372BE}" type="datetimeFigureOut">
              <a:rPr lang="tr-TR" smtClean="0"/>
              <a:t>18.03.2016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73FDB-3894-42A0-A77F-C66700F8FD8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20072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E7BBB-D4C6-4CE4-BE73-B77866C372BE}" type="datetimeFigureOut">
              <a:rPr lang="tr-TR" smtClean="0"/>
              <a:t>18.03.2016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73FDB-3894-42A0-A77F-C66700F8FD8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78268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E7BBB-D4C6-4CE4-BE73-B77866C372BE}" type="datetimeFigureOut">
              <a:rPr lang="tr-TR" smtClean="0"/>
              <a:t>18.03.2016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73FDB-3894-42A0-A77F-C66700F8FD8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80485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E7BBB-D4C6-4CE4-BE73-B77866C372BE}" type="datetimeFigureOut">
              <a:rPr lang="tr-TR" smtClean="0"/>
              <a:t>18.03.2016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73FDB-3894-42A0-A77F-C66700F8FD8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02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E7BBB-D4C6-4CE4-BE73-B77866C372BE}" type="datetimeFigureOut">
              <a:rPr lang="tr-TR" smtClean="0"/>
              <a:t>18.03.2016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73FDB-3894-42A0-A77F-C66700F8FD8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67748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E7BBB-D4C6-4CE4-BE73-B77866C372BE}" type="datetimeFigureOut">
              <a:rPr lang="tr-TR" smtClean="0"/>
              <a:t>18.03.2016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73FDB-3894-42A0-A77F-C66700F8FD8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58310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E7BBB-D4C6-4CE4-BE73-B77866C372BE}" type="datetimeFigureOut">
              <a:rPr lang="tr-TR" smtClean="0"/>
              <a:t>18.03.2016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73FDB-3894-42A0-A77F-C66700F8FD8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04270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E7BBB-D4C6-4CE4-BE73-B77866C372BE}" type="datetimeFigureOut">
              <a:rPr lang="tr-TR" smtClean="0"/>
              <a:t>18.03.2016</a:t>
            </a:fld>
            <a:endParaRPr lang="tr-T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73FDB-3894-42A0-A77F-C66700F8FD8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0329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E7BBB-D4C6-4CE4-BE73-B77866C372BE}" type="datetimeFigureOut">
              <a:rPr lang="tr-TR" smtClean="0"/>
              <a:t>18.03.2016</a:t>
            </a:fld>
            <a:endParaRPr lang="tr-T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73FDB-3894-42A0-A77F-C66700F8FD8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54468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E7BBB-D4C6-4CE4-BE73-B77866C372BE}" type="datetimeFigureOut">
              <a:rPr lang="tr-TR" smtClean="0"/>
              <a:t>18.03.2016</a:t>
            </a:fld>
            <a:endParaRPr lang="tr-T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73FDB-3894-42A0-A77F-C66700F8FD8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5231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E7BBB-D4C6-4CE4-BE73-B77866C372BE}" type="datetimeFigureOut">
              <a:rPr lang="tr-TR" smtClean="0"/>
              <a:t>18.03.2016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73FDB-3894-42A0-A77F-C66700F8FD8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88229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D42E7BBB-D4C6-4CE4-BE73-B77866C372BE}" type="datetimeFigureOut">
              <a:rPr lang="tr-TR" smtClean="0"/>
              <a:t>18.03.2016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073FDB-3894-42A0-A77F-C66700F8FD8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988327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154955" y="616527"/>
            <a:ext cx="8825658" cy="3329581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Sermaye Piyasası </a:t>
            </a:r>
            <a:br>
              <a:rPr lang="tr-TR" dirty="0" smtClean="0"/>
            </a:br>
            <a:r>
              <a:rPr lang="tr-TR" dirty="0" smtClean="0"/>
              <a:t>ve </a:t>
            </a:r>
            <a:br>
              <a:rPr lang="tr-TR" dirty="0" smtClean="0"/>
            </a:br>
            <a:r>
              <a:rPr lang="tr-TR" dirty="0" smtClean="0"/>
              <a:t>Meslek </a:t>
            </a:r>
            <a:r>
              <a:rPr lang="tr-TR" dirty="0" smtClean="0"/>
              <a:t>İlişkisi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154955" y="4289006"/>
            <a:ext cx="8825658" cy="1789675"/>
          </a:xfrm>
        </p:spPr>
        <p:txBody>
          <a:bodyPr>
            <a:noAutofit/>
          </a:bodyPr>
          <a:lstStyle/>
          <a:p>
            <a:endParaRPr lang="tr-TR" b="1" dirty="0" smtClean="0"/>
          </a:p>
          <a:p>
            <a:r>
              <a:rPr lang="tr-TR" b="1" dirty="0" smtClean="0"/>
              <a:t>Doç. Dr. Serhat Yanık</a:t>
            </a:r>
          </a:p>
          <a:p>
            <a:endParaRPr lang="tr-TR" b="1" dirty="0"/>
          </a:p>
          <a:p>
            <a:r>
              <a:rPr lang="tr-TR" b="1" dirty="0" smtClean="0"/>
              <a:t>İstanbul Üniversitesi Siyasal Bilgiler Fakültesi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2091071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Sermaye Piyasalarının Gelişmesi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/>
              <a:t>Finansal Entegrasyon</a:t>
            </a:r>
          </a:p>
          <a:p>
            <a:endParaRPr lang="tr-TR" dirty="0"/>
          </a:p>
          <a:p>
            <a:r>
              <a:rPr lang="tr-TR" dirty="0"/>
              <a:t>Finans Sektörünün Dünyada ve Türkiye’de </a:t>
            </a:r>
            <a:r>
              <a:rPr lang="tr-TR" dirty="0" smtClean="0"/>
              <a:t>Gelişmesi</a:t>
            </a:r>
          </a:p>
          <a:p>
            <a:endParaRPr lang="tr-TR" dirty="0"/>
          </a:p>
          <a:p>
            <a:r>
              <a:rPr lang="tr-TR" dirty="0" smtClean="0"/>
              <a:t>Borçlanma </a:t>
            </a:r>
            <a:r>
              <a:rPr lang="tr-TR" dirty="0"/>
              <a:t>Araçlarının Çeşitlenmesi ve Yaygınlaşması</a:t>
            </a:r>
          </a:p>
          <a:p>
            <a:endParaRPr lang="tr-TR" dirty="0"/>
          </a:p>
          <a:p>
            <a:r>
              <a:rPr lang="tr-TR" dirty="0"/>
              <a:t>Halka Açılma Olanaklarının Artması ve Yaygınlaşması</a:t>
            </a:r>
          </a:p>
          <a:p>
            <a:endParaRPr lang="tr-TR" dirty="0"/>
          </a:p>
          <a:p>
            <a:r>
              <a:rPr lang="tr-TR" dirty="0"/>
              <a:t>Global Ticaret </a:t>
            </a:r>
            <a:r>
              <a:rPr lang="tr-TR" dirty="0" smtClean="0"/>
              <a:t>Olanakları</a:t>
            </a:r>
          </a:p>
          <a:p>
            <a:endParaRPr lang="tr-TR" dirty="0"/>
          </a:p>
          <a:p>
            <a:r>
              <a:rPr lang="tr-TR" dirty="0" smtClean="0"/>
              <a:t>UFRS Uygulamalarının Kabul Görmesi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58862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Kaliteli Finansal Bilgi İhtiyacı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930236" y="1700935"/>
            <a:ext cx="6442363" cy="4689474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Şeffaflık</a:t>
            </a:r>
          </a:p>
          <a:p>
            <a:endParaRPr lang="tr-TR" dirty="0" smtClean="0"/>
          </a:p>
          <a:p>
            <a:r>
              <a:rPr lang="tr-TR" dirty="0" smtClean="0"/>
              <a:t>İhtiyaca uygun, doğru ve güvenilir bilgi</a:t>
            </a:r>
          </a:p>
          <a:p>
            <a:endParaRPr lang="tr-TR" dirty="0" smtClean="0"/>
          </a:p>
          <a:p>
            <a:pPr lvl="0"/>
            <a:r>
              <a:rPr lang="tr-TR" dirty="0" err="1" smtClean="0"/>
              <a:t>Karşılaştırılabilirlik</a:t>
            </a:r>
            <a:endParaRPr lang="tr-TR" dirty="0" smtClean="0"/>
          </a:p>
          <a:p>
            <a:pPr lvl="0"/>
            <a:endParaRPr lang="tr-TR" dirty="0" smtClean="0"/>
          </a:p>
          <a:p>
            <a:pPr lvl="0"/>
            <a:r>
              <a:rPr lang="tr-TR" dirty="0" err="1" smtClean="0"/>
              <a:t>Doğrulanabilirlik</a:t>
            </a:r>
            <a:endParaRPr lang="tr-TR" dirty="0" smtClean="0"/>
          </a:p>
          <a:p>
            <a:pPr lvl="0"/>
            <a:endParaRPr lang="tr-TR" dirty="0" smtClean="0"/>
          </a:p>
          <a:p>
            <a:pPr lvl="0"/>
            <a:r>
              <a:rPr lang="tr-TR" dirty="0" smtClean="0"/>
              <a:t>Zamanında</a:t>
            </a:r>
            <a:r>
              <a:rPr lang="tr-TR" baseline="0" dirty="0" smtClean="0"/>
              <a:t> Sunum</a:t>
            </a:r>
          </a:p>
          <a:p>
            <a:pPr lvl="0"/>
            <a:endParaRPr lang="tr-TR" baseline="0" dirty="0" smtClean="0"/>
          </a:p>
          <a:p>
            <a:pPr lvl="0"/>
            <a:r>
              <a:rPr lang="tr-TR" baseline="0" dirty="0" err="1" smtClean="0"/>
              <a:t>Anlaşılabilirlik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04027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03118" y="365127"/>
            <a:ext cx="10515600" cy="954520"/>
          </a:xfrm>
        </p:spPr>
        <p:txBody>
          <a:bodyPr/>
          <a:lstStyle/>
          <a:p>
            <a:pPr algn="ctr"/>
            <a:r>
              <a:rPr lang="tr-TR" dirty="0" smtClean="0"/>
              <a:t>Kurumlar ve Meslek İlişkisi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890403" y="1773670"/>
            <a:ext cx="6307283" cy="4554394"/>
          </a:xfrm>
        </p:spPr>
        <p:txBody>
          <a:bodyPr>
            <a:noAutofit/>
          </a:bodyPr>
          <a:lstStyle/>
          <a:p>
            <a:r>
              <a:rPr lang="tr-TR" dirty="0" smtClean="0"/>
              <a:t>Teftiş Kurulu</a:t>
            </a:r>
          </a:p>
          <a:p>
            <a:endParaRPr lang="tr-TR" dirty="0" smtClean="0"/>
          </a:p>
          <a:p>
            <a:r>
              <a:rPr lang="tr-TR" dirty="0" smtClean="0"/>
              <a:t>İç Denetim ve </a:t>
            </a:r>
            <a:r>
              <a:rPr lang="tr-TR" dirty="0"/>
              <a:t>İ</a:t>
            </a:r>
            <a:r>
              <a:rPr lang="tr-TR" dirty="0" smtClean="0"/>
              <a:t>ç Kontrol Birimi</a:t>
            </a:r>
          </a:p>
          <a:p>
            <a:endParaRPr lang="tr-TR" dirty="0" smtClean="0"/>
          </a:p>
          <a:p>
            <a:r>
              <a:rPr lang="tr-TR" dirty="0" smtClean="0"/>
              <a:t>Denetim komitesi</a:t>
            </a:r>
          </a:p>
          <a:p>
            <a:endParaRPr lang="tr-TR" dirty="0"/>
          </a:p>
          <a:p>
            <a:r>
              <a:rPr lang="tr-TR" dirty="0" smtClean="0"/>
              <a:t>Kurumsal Yönetim Komitesi</a:t>
            </a:r>
          </a:p>
          <a:p>
            <a:endParaRPr lang="tr-TR" dirty="0"/>
          </a:p>
          <a:p>
            <a:r>
              <a:rPr lang="tr-TR" dirty="0" smtClean="0"/>
              <a:t>Riskin Erken Teşhis Komitesi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12165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77875"/>
          </a:xfrm>
        </p:spPr>
        <p:txBody>
          <a:bodyPr/>
          <a:lstStyle/>
          <a:p>
            <a:r>
              <a:rPr lang="tr-TR" b="1" dirty="0" smtClean="0"/>
              <a:t>Kurumsal Yönetim Komitesi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143000"/>
            <a:ext cx="10515600" cy="538249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dirty="0"/>
          </a:p>
          <a:p>
            <a:r>
              <a:rPr lang="tr-TR" dirty="0" smtClean="0"/>
              <a:t>Komite </a:t>
            </a:r>
            <a:r>
              <a:rPr lang="tr-TR" dirty="0"/>
              <a:t>Başkanı bağımsız Yönetim Kurulu Üyeleri arasından </a:t>
            </a:r>
            <a:r>
              <a:rPr lang="tr-TR" dirty="0" smtClean="0"/>
              <a:t>seçilir</a:t>
            </a:r>
          </a:p>
          <a:p>
            <a:endParaRPr lang="tr-TR" dirty="0" smtClean="0"/>
          </a:p>
          <a:p>
            <a:r>
              <a:rPr lang="tr-TR" dirty="0" smtClean="0"/>
              <a:t>Komitede</a:t>
            </a:r>
            <a:r>
              <a:rPr lang="tr-TR" dirty="0"/>
              <a:t>, muhasebe, finans, denetim, hukuk, yönetim vb. alanlarda en az sekiz yıllık iş tecrübesine sahip uzman kişiler görev alabilir.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86460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46111" y="265682"/>
            <a:ext cx="9404723" cy="825364"/>
          </a:xfrm>
        </p:spPr>
        <p:txBody>
          <a:bodyPr/>
          <a:lstStyle/>
          <a:p>
            <a:pPr algn="ctr"/>
            <a:r>
              <a:rPr lang="tr-TR" dirty="0" smtClean="0"/>
              <a:t>Yeni Ufuklar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04293" y="1091046"/>
            <a:ext cx="8946541" cy="5673435"/>
          </a:xfrm>
        </p:spPr>
        <p:txBody>
          <a:bodyPr>
            <a:noAutofit/>
          </a:bodyPr>
          <a:lstStyle/>
          <a:p>
            <a:pPr marL="0" fontAlgn="b">
              <a:spcBef>
                <a:spcPts val="0"/>
              </a:spcBef>
            </a:pPr>
            <a:r>
              <a:rPr lang="tr-TR" sz="2400" dirty="0">
                <a:latin typeface="Arial" panose="020B0604020202020204" pitchFamily="34" charset="0"/>
              </a:rPr>
              <a:t>Kredi </a:t>
            </a:r>
            <a:r>
              <a:rPr lang="tr-TR" sz="2400" dirty="0" smtClean="0">
                <a:latin typeface="Arial" panose="020B0604020202020204" pitchFamily="34" charset="0"/>
              </a:rPr>
              <a:t>Komitesi</a:t>
            </a:r>
          </a:p>
          <a:p>
            <a:pPr marL="0" fontAlgn="b">
              <a:spcBef>
                <a:spcPts val="0"/>
              </a:spcBef>
            </a:pPr>
            <a:endParaRPr lang="tr-TR" sz="2400" dirty="0">
              <a:latin typeface="Arial" panose="020B0604020202020204" pitchFamily="34" charset="0"/>
            </a:endParaRPr>
          </a:p>
          <a:p>
            <a:pPr marL="0" fontAlgn="b">
              <a:spcBef>
                <a:spcPts val="0"/>
              </a:spcBef>
            </a:pPr>
            <a:r>
              <a:rPr lang="tr-TR" sz="2400" dirty="0">
                <a:latin typeface="Arial" panose="020B0604020202020204" pitchFamily="34" charset="0"/>
              </a:rPr>
              <a:t>Ücretlendirme </a:t>
            </a:r>
            <a:r>
              <a:rPr lang="tr-TR" sz="2400" dirty="0" smtClean="0">
                <a:latin typeface="Arial" panose="020B0604020202020204" pitchFamily="34" charset="0"/>
              </a:rPr>
              <a:t>Komitesi</a:t>
            </a:r>
          </a:p>
          <a:p>
            <a:pPr marL="0" fontAlgn="b">
              <a:spcBef>
                <a:spcPts val="0"/>
              </a:spcBef>
            </a:pPr>
            <a:endParaRPr lang="tr-TR" sz="2400" dirty="0">
              <a:latin typeface="Arial" panose="020B0604020202020204" pitchFamily="34" charset="0"/>
            </a:endParaRPr>
          </a:p>
          <a:p>
            <a:pPr marL="0" fontAlgn="b">
              <a:spcBef>
                <a:spcPts val="0"/>
              </a:spcBef>
            </a:pPr>
            <a:r>
              <a:rPr lang="tr-TR" sz="2400" dirty="0">
                <a:latin typeface="Arial" panose="020B0604020202020204" pitchFamily="34" charset="0"/>
              </a:rPr>
              <a:t>Risk </a:t>
            </a:r>
            <a:r>
              <a:rPr lang="tr-TR" sz="2400" dirty="0" smtClean="0">
                <a:latin typeface="Arial" panose="020B0604020202020204" pitchFamily="34" charset="0"/>
              </a:rPr>
              <a:t>Komitesi</a:t>
            </a:r>
          </a:p>
          <a:p>
            <a:pPr marL="0" fontAlgn="b">
              <a:spcBef>
                <a:spcPts val="0"/>
              </a:spcBef>
            </a:pPr>
            <a:endParaRPr lang="tr-TR" sz="2400" dirty="0">
              <a:latin typeface="Arial" panose="020B0604020202020204" pitchFamily="34" charset="0"/>
            </a:endParaRPr>
          </a:p>
          <a:p>
            <a:pPr marL="0" fontAlgn="b">
              <a:spcBef>
                <a:spcPts val="0"/>
              </a:spcBef>
            </a:pPr>
            <a:r>
              <a:rPr lang="tr-TR" sz="2400" dirty="0">
                <a:latin typeface="Arial" panose="020B0604020202020204" pitchFamily="34" charset="0"/>
              </a:rPr>
              <a:t>Kredi Riski </a:t>
            </a:r>
            <a:r>
              <a:rPr lang="tr-TR" sz="2400" dirty="0" smtClean="0">
                <a:latin typeface="Arial" panose="020B0604020202020204" pitchFamily="34" charset="0"/>
              </a:rPr>
              <a:t>Komitesi</a:t>
            </a:r>
          </a:p>
          <a:p>
            <a:pPr marL="0" fontAlgn="b">
              <a:spcBef>
                <a:spcPts val="0"/>
              </a:spcBef>
            </a:pPr>
            <a:endParaRPr lang="tr-TR" sz="2400" dirty="0">
              <a:latin typeface="Arial" panose="020B0604020202020204" pitchFamily="34" charset="0"/>
            </a:endParaRPr>
          </a:p>
          <a:p>
            <a:pPr marL="0" fontAlgn="b">
              <a:spcBef>
                <a:spcPts val="0"/>
              </a:spcBef>
            </a:pPr>
            <a:r>
              <a:rPr lang="tr-TR" sz="2400" dirty="0">
                <a:latin typeface="Arial" panose="020B0604020202020204" pitchFamily="34" charset="0"/>
              </a:rPr>
              <a:t>Piyasa Riski </a:t>
            </a:r>
            <a:r>
              <a:rPr lang="tr-TR" sz="2400" dirty="0" smtClean="0">
                <a:latin typeface="Arial" panose="020B0604020202020204" pitchFamily="34" charset="0"/>
              </a:rPr>
              <a:t>Komitesi</a:t>
            </a:r>
          </a:p>
          <a:p>
            <a:pPr marL="0" fontAlgn="b">
              <a:spcBef>
                <a:spcPts val="0"/>
              </a:spcBef>
            </a:pPr>
            <a:endParaRPr lang="tr-TR" sz="2400" dirty="0">
              <a:latin typeface="Arial" panose="020B0604020202020204" pitchFamily="34" charset="0"/>
            </a:endParaRPr>
          </a:p>
          <a:p>
            <a:pPr marL="0" fontAlgn="b">
              <a:spcBef>
                <a:spcPts val="0"/>
              </a:spcBef>
            </a:pPr>
            <a:r>
              <a:rPr lang="tr-TR" sz="2400" dirty="0" err="1">
                <a:latin typeface="Arial" panose="020B0604020202020204" pitchFamily="34" charset="0"/>
              </a:rPr>
              <a:t>Operasyonel</a:t>
            </a:r>
            <a:r>
              <a:rPr lang="tr-TR" sz="2400" dirty="0">
                <a:latin typeface="Arial" panose="020B0604020202020204" pitchFamily="34" charset="0"/>
              </a:rPr>
              <a:t> Risk </a:t>
            </a:r>
            <a:r>
              <a:rPr lang="tr-TR" sz="2400" dirty="0" smtClean="0">
                <a:latin typeface="Arial" panose="020B0604020202020204" pitchFamily="34" charset="0"/>
              </a:rPr>
              <a:t>Komitesi</a:t>
            </a:r>
          </a:p>
          <a:p>
            <a:pPr marL="0" fontAlgn="b">
              <a:spcBef>
                <a:spcPts val="0"/>
              </a:spcBef>
            </a:pPr>
            <a:endParaRPr lang="tr-TR" sz="2400" dirty="0">
              <a:latin typeface="Arial" panose="020B0604020202020204" pitchFamily="34" charset="0"/>
            </a:endParaRPr>
          </a:p>
          <a:p>
            <a:pPr marL="0" fontAlgn="b">
              <a:spcBef>
                <a:spcPts val="0"/>
              </a:spcBef>
            </a:pPr>
            <a:r>
              <a:rPr lang="tr-TR" sz="2400" dirty="0">
                <a:latin typeface="Arial" panose="020B0604020202020204" pitchFamily="34" charset="0"/>
              </a:rPr>
              <a:t>Aktif - Pasif </a:t>
            </a:r>
            <a:r>
              <a:rPr lang="tr-TR" sz="2400" dirty="0" smtClean="0">
                <a:latin typeface="Arial" panose="020B0604020202020204" pitchFamily="34" charset="0"/>
              </a:rPr>
              <a:t>Komitesi</a:t>
            </a:r>
          </a:p>
          <a:p>
            <a:pPr marL="0" fontAlgn="b">
              <a:spcBef>
                <a:spcPts val="0"/>
              </a:spcBef>
            </a:pPr>
            <a:endParaRPr lang="tr-TR" sz="2400" dirty="0">
              <a:latin typeface="Arial" panose="020B0604020202020204" pitchFamily="34" charset="0"/>
            </a:endParaRPr>
          </a:p>
          <a:p>
            <a:pPr marL="0" fontAlgn="b">
              <a:spcBef>
                <a:spcPts val="0"/>
              </a:spcBef>
            </a:pPr>
            <a:r>
              <a:rPr lang="tr-TR" sz="2400" dirty="0">
                <a:latin typeface="Arial" panose="020B0604020202020204" pitchFamily="34" charset="0"/>
              </a:rPr>
              <a:t>Sürdürülebilirlik Komitesi</a:t>
            </a:r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881002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2012372" y="509156"/>
            <a:ext cx="7661564" cy="5663044"/>
          </a:xfrm>
        </p:spPr>
        <p:txBody>
          <a:bodyPr>
            <a:normAutofit fontScale="77500" lnSpcReduction="20000"/>
          </a:bodyPr>
          <a:lstStyle/>
          <a:p>
            <a:pPr marL="0" fontAlgn="b">
              <a:spcBef>
                <a:spcPts val="0"/>
              </a:spcBef>
            </a:pPr>
            <a:r>
              <a:rPr lang="tr-TR" dirty="0" smtClean="0">
                <a:latin typeface="Arial" panose="020B0604020202020204" pitchFamily="34" charset="0"/>
              </a:rPr>
              <a:t>Etik ve Doğruluk Komitesi</a:t>
            </a:r>
          </a:p>
          <a:p>
            <a:pPr marL="0" fontAlgn="b">
              <a:spcBef>
                <a:spcPts val="0"/>
              </a:spcBef>
            </a:pPr>
            <a:endParaRPr lang="tr-TR" sz="5400" b="0" i="0" u="none" strike="noStrike" dirty="0" smtClean="0">
              <a:effectLst/>
              <a:latin typeface="Arial" panose="020B0604020202020204" pitchFamily="34" charset="0"/>
            </a:endParaRPr>
          </a:p>
          <a:p>
            <a:pPr marL="0" fontAlgn="b">
              <a:spcBef>
                <a:spcPts val="0"/>
              </a:spcBef>
            </a:pPr>
            <a:r>
              <a:rPr lang="tr-TR" dirty="0" smtClean="0">
                <a:latin typeface="Arial" panose="020B0604020202020204" pitchFamily="34" charset="0"/>
              </a:rPr>
              <a:t>Personel Komitesi</a:t>
            </a:r>
          </a:p>
          <a:p>
            <a:pPr marL="0" fontAlgn="b">
              <a:spcBef>
                <a:spcPts val="0"/>
              </a:spcBef>
            </a:pPr>
            <a:endParaRPr lang="tr-TR" sz="5400" b="0" i="0" u="none" strike="noStrike" dirty="0" smtClean="0">
              <a:effectLst/>
              <a:latin typeface="Arial" panose="020B0604020202020204" pitchFamily="34" charset="0"/>
            </a:endParaRPr>
          </a:p>
          <a:p>
            <a:pPr marL="0" fontAlgn="b">
              <a:spcBef>
                <a:spcPts val="0"/>
              </a:spcBef>
            </a:pPr>
            <a:r>
              <a:rPr lang="tr-TR" dirty="0" smtClean="0">
                <a:latin typeface="Arial" panose="020B0604020202020204" pitchFamily="34" charset="0"/>
              </a:rPr>
              <a:t>Tüketici Komitesi</a:t>
            </a:r>
          </a:p>
          <a:p>
            <a:pPr marL="0" fontAlgn="b">
              <a:spcBef>
                <a:spcPts val="0"/>
              </a:spcBef>
            </a:pPr>
            <a:endParaRPr lang="tr-TR" sz="5400" b="0" i="0" u="none" strike="noStrike" dirty="0" smtClean="0">
              <a:effectLst/>
              <a:latin typeface="Arial" panose="020B0604020202020204" pitchFamily="34" charset="0"/>
            </a:endParaRPr>
          </a:p>
          <a:p>
            <a:pPr marL="0" fontAlgn="b">
              <a:spcBef>
                <a:spcPts val="0"/>
              </a:spcBef>
            </a:pPr>
            <a:r>
              <a:rPr lang="tr-TR" dirty="0" smtClean="0">
                <a:latin typeface="Arial" panose="020B0604020202020204" pitchFamily="34" charset="0"/>
              </a:rPr>
              <a:t>Kredi Portföy Yönetimi ve Tahsilat Komitesi</a:t>
            </a:r>
          </a:p>
          <a:p>
            <a:pPr marL="0" fontAlgn="b">
              <a:spcBef>
                <a:spcPts val="0"/>
              </a:spcBef>
            </a:pPr>
            <a:endParaRPr lang="tr-TR" sz="5400" b="0" i="0" u="none" strike="noStrike" dirty="0" smtClean="0">
              <a:effectLst/>
              <a:latin typeface="Arial" panose="020B0604020202020204" pitchFamily="34" charset="0"/>
            </a:endParaRPr>
          </a:p>
          <a:p>
            <a:pPr marL="0" fontAlgn="b">
              <a:spcBef>
                <a:spcPts val="0"/>
              </a:spcBef>
            </a:pPr>
            <a:r>
              <a:rPr lang="tr-TR" dirty="0" smtClean="0">
                <a:latin typeface="Arial" panose="020B0604020202020204" pitchFamily="34" charset="0"/>
              </a:rPr>
              <a:t>Varlık Tahsis Komitesi</a:t>
            </a:r>
          </a:p>
          <a:p>
            <a:pPr marL="0" fontAlgn="b">
              <a:spcBef>
                <a:spcPts val="0"/>
              </a:spcBef>
            </a:pPr>
            <a:endParaRPr lang="tr-TR" sz="5400" b="0" i="0" u="none" strike="noStrike" dirty="0" smtClean="0">
              <a:effectLst/>
              <a:latin typeface="Arial" panose="020B0604020202020204" pitchFamily="34" charset="0"/>
            </a:endParaRPr>
          </a:p>
          <a:p>
            <a:pPr marL="0" fontAlgn="b">
              <a:spcBef>
                <a:spcPts val="0"/>
              </a:spcBef>
            </a:pPr>
            <a:r>
              <a:rPr lang="tr-TR" dirty="0" smtClean="0">
                <a:latin typeface="Arial" panose="020B0604020202020204" pitchFamily="34" charset="0"/>
              </a:rPr>
              <a:t>Müşteri Memnuniyeti Komitesi</a:t>
            </a:r>
          </a:p>
          <a:p>
            <a:pPr marL="0" fontAlgn="b">
              <a:spcBef>
                <a:spcPts val="0"/>
              </a:spcBef>
            </a:pPr>
            <a:endParaRPr lang="tr-TR" sz="5400" b="0" i="0" u="none" strike="noStrike" dirty="0" smtClean="0">
              <a:effectLst/>
              <a:latin typeface="Arial" panose="020B0604020202020204" pitchFamily="34" charset="0"/>
            </a:endParaRPr>
          </a:p>
          <a:p>
            <a:pPr marL="0" fontAlgn="b">
              <a:spcBef>
                <a:spcPts val="0"/>
              </a:spcBef>
            </a:pPr>
            <a:r>
              <a:rPr lang="tr-TR" dirty="0" smtClean="0">
                <a:latin typeface="Arial" panose="020B0604020202020204" pitchFamily="34" charset="0"/>
              </a:rPr>
              <a:t>İş Modeli Komitesi</a:t>
            </a:r>
          </a:p>
          <a:p>
            <a:pPr marL="0" fontAlgn="b">
              <a:spcBef>
                <a:spcPts val="0"/>
              </a:spcBef>
            </a:pPr>
            <a:endParaRPr lang="tr-TR" sz="5400" b="0" i="0" u="none" strike="noStrike" dirty="0" smtClean="0">
              <a:effectLst/>
              <a:latin typeface="Arial" panose="020B0604020202020204" pitchFamily="34" charset="0"/>
            </a:endParaRPr>
          </a:p>
          <a:p>
            <a:pPr marL="0" fontAlgn="b">
              <a:spcBef>
                <a:spcPts val="0"/>
              </a:spcBef>
            </a:pPr>
            <a:r>
              <a:rPr lang="tr-TR" dirty="0" smtClean="0">
                <a:latin typeface="Arial" panose="020B0604020202020204" pitchFamily="34" charset="0"/>
              </a:rPr>
              <a:t>Bilgi Güvenliği Komitesi</a:t>
            </a:r>
            <a:endParaRPr lang="tr-TR" sz="5400" b="0" i="0" u="none" strike="noStrike" dirty="0" smtClean="0"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1760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Rating</a:t>
            </a:r>
            <a:r>
              <a:rPr lang="tr-TR" dirty="0" smtClean="0"/>
              <a:t> Şirketleri</a:t>
            </a:r>
          </a:p>
          <a:p>
            <a:endParaRPr lang="tr-TR" dirty="0" smtClean="0"/>
          </a:p>
          <a:p>
            <a:r>
              <a:rPr lang="tr-TR" dirty="0" smtClean="0"/>
              <a:t>Kurumsal Derecelendirme Şirketleri</a:t>
            </a:r>
          </a:p>
          <a:p>
            <a:endParaRPr lang="tr-TR" dirty="0" smtClean="0"/>
          </a:p>
          <a:p>
            <a:r>
              <a:rPr lang="tr-TR" dirty="0" smtClean="0"/>
              <a:t>Değerleme Hizmeti Sunan Kurumlar </a:t>
            </a:r>
          </a:p>
          <a:p>
            <a:endParaRPr lang="tr-TR" dirty="0"/>
          </a:p>
          <a:p>
            <a:r>
              <a:rPr lang="tr-TR" dirty="0" smtClean="0"/>
              <a:t>Bağımsız Denetim Şirketleri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83296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Sorunlar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03312" y="2052918"/>
            <a:ext cx="10555288" cy="4195481"/>
          </a:xfrm>
        </p:spPr>
        <p:txBody>
          <a:bodyPr/>
          <a:lstStyle/>
          <a:p>
            <a:r>
              <a:rPr lang="tr-TR" dirty="0" smtClean="0"/>
              <a:t>Finansal Raporlara Karşı Güven Eksikliği</a:t>
            </a:r>
          </a:p>
          <a:p>
            <a:endParaRPr lang="tr-TR" dirty="0" smtClean="0"/>
          </a:p>
          <a:p>
            <a:r>
              <a:rPr lang="tr-TR" dirty="0" smtClean="0"/>
              <a:t>Kayıt Dışı Uygulamalara Yeterli Yaptırım Olmaması</a:t>
            </a:r>
          </a:p>
          <a:p>
            <a:endParaRPr lang="tr-TR" dirty="0" smtClean="0"/>
          </a:p>
          <a:p>
            <a:r>
              <a:rPr lang="tr-TR" dirty="0" smtClean="0"/>
              <a:t>Varlık Barışı gibi uygulamalar İle Kayıt Dışılığın Desteklenmesi </a:t>
            </a:r>
          </a:p>
          <a:p>
            <a:endParaRPr lang="tr-TR" dirty="0"/>
          </a:p>
          <a:p>
            <a:r>
              <a:rPr lang="tr-TR" dirty="0" smtClean="0"/>
              <a:t>Kamu Kurumlarında İç Denetim ve Kontrol Birimlerinin Kurulması ve Meslek Mensuplarına Açılması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67103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">
  <a:themeElements>
    <a:clrScheme name="İy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İy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194</TotalTime>
  <Words>210</Words>
  <Application>Microsoft Office PowerPoint</Application>
  <PresentationFormat>Özel</PresentationFormat>
  <Paragraphs>90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İyon</vt:lpstr>
      <vt:lpstr>Sermaye Piyasası  ve  Meslek İlişkisi</vt:lpstr>
      <vt:lpstr>Sermaye Piyasalarının Gelişmesi</vt:lpstr>
      <vt:lpstr>Kaliteli Finansal Bilgi İhtiyacı </vt:lpstr>
      <vt:lpstr>Kurumlar ve Meslek İlişkisi</vt:lpstr>
      <vt:lpstr>Kurumsal Yönetim Komitesi</vt:lpstr>
      <vt:lpstr>Yeni Ufuklar</vt:lpstr>
      <vt:lpstr>PowerPoint Sunusu</vt:lpstr>
      <vt:lpstr>PowerPoint Sunusu</vt:lpstr>
      <vt:lpstr>Sorunlar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işletme</dc:creator>
  <cp:lastModifiedBy>user</cp:lastModifiedBy>
  <cp:revision>27</cp:revision>
  <dcterms:created xsi:type="dcterms:W3CDTF">2016-03-17T19:22:01Z</dcterms:created>
  <dcterms:modified xsi:type="dcterms:W3CDTF">2016-03-18T13:51:20Z</dcterms:modified>
</cp:coreProperties>
</file>