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Lst>
  <p:notesMasterIdLst>
    <p:notesMasterId r:id="rId30"/>
  </p:notesMasterIdLst>
  <p:handoutMasterIdLst>
    <p:handoutMasterId r:id="rId31"/>
  </p:handoutMasterIdLst>
  <p:sldIdLst>
    <p:sldId id="648" r:id="rId3"/>
    <p:sldId id="639" r:id="rId4"/>
    <p:sldId id="1258" r:id="rId5"/>
    <p:sldId id="1251" r:id="rId6"/>
    <p:sldId id="1252" r:id="rId7"/>
    <p:sldId id="1253" r:id="rId8"/>
    <p:sldId id="1274" r:id="rId9"/>
    <p:sldId id="1273" r:id="rId10"/>
    <p:sldId id="1279" r:id="rId11"/>
    <p:sldId id="1236" r:id="rId12"/>
    <p:sldId id="1237" r:id="rId13"/>
    <p:sldId id="1238" r:id="rId14"/>
    <p:sldId id="1239" r:id="rId15"/>
    <p:sldId id="1240" r:id="rId16"/>
    <p:sldId id="1241" r:id="rId17"/>
    <p:sldId id="1242" r:id="rId18"/>
    <p:sldId id="1245" r:id="rId19"/>
    <p:sldId id="1276" r:id="rId20"/>
    <p:sldId id="1261" r:id="rId21"/>
    <p:sldId id="1263" r:id="rId22"/>
    <p:sldId id="1264" r:id="rId23"/>
    <p:sldId id="1277" r:id="rId24"/>
    <p:sldId id="1281" r:id="rId25"/>
    <p:sldId id="1278" r:id="rId26"/>
    <p:sldId id="1282" r:id="rId27"/>
    <p:sldId id="1118" r:id="rId28"/>
    <p:sldId id="970" r:id="rId29"/>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3FC"/>
    <a:srgbClr val="FFE1E1"/>
    <a:srgbClr val="CFDE9E"/>
    <a:srgbClr val="E9FCD0"/>
    <a:srgbClr val="FFEBAB"/>
    <a:srgbClr val="05708D"/>
    <a:srgbClr val="FFB7B7"/>
    <a:srgbClr val="056D89"/>
    <a:srgbClr val="0796BD"/>
    <a:srgbClr val="DFE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8978" autoAdjust="0"/>
  </p:normalViewPr>
  <p:slideViewPr>
    <p:cSldViewPr>
      <p:cViewPr>
        <p:scale>
          <a:sx n="70" d="100"/>
          <a:sy n="70" d="100"/>
        </p:scale>
        <p:origin x="-1254" y="-78"/>
      </p:cViewPr>
      <p:guideLst>
        <p:guide orient="horz" pos="2160"/>
        <p:guide pos="2880"/>
      </p:guideLst>
    </p:cSldViewPr>
  </p:slideViewPr>
  <p:outlineViewPr>
    <p:cViewPr>
      <p:scale>
        <a:sx n="33" d="100"/>
        <a:sy n="33" d="100"/>
      </p:scale>
      <p:origin x="0" y="10788"/>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46" d="100"/>
          <a:sy n="46" d="100"/>
        </p:scale>
        <p:origin x="-2780" y="-76"/>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4F2DC864-C08B-4FC1-9DC4-AA85102081E4}" type="datetimeFigureOut">
              <a:rPr lang="tr-TR" smtClean="0"/>
              <a:t>17.03.2016</a:t>
            </a:fld>
            <a:endParaRPr lang="tr-TR" dirty="0"/>
          </a:p>
        </p:txBody>
      </p:sp>
      <p:sp>
        <p:nvSpPr>
          <p:cNvPr id="4" name="Altbilgi Yer Tutucusu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15679559-9F83-442F-BF36-EC48DE900AC5}" type="slidenum">
              <a:rPr lang="tr-TR" smtClean="0"/>
              <a:t>‹#›</a:t>
            </a:fld>
            <a:endParaRPr lang="tr-TR" dirty="0"/>
          </a:p>
        </p:txBody>
      </p:sp>
    </p:spTree>
    <p:extLst>
      <p:ext uri="{BB962C8B-B14F-4D97-AF65-F5344CB8AC3E}">
        <p14:creationId xmlns:p14="http://schemas.microsoft.com/office/powerpoint/2010/main" val="5778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0F41FCC9-F434-4127-8DCD-7784A5E462DB}" type="datetimeFigureOut">
              <a:rPr lang="tr-TR" smtClean="0"/>
              <a:t>17.03.2016</a:t>
            </a:fld>
            <a:endParaRPr lang="tr-TR" dirty="0"/>
          </a:p>
        </p:txBody>
      </p:sp>
      <p:sp>
        <p:nvSpPr>
          <p:cNvPr id="4" name="Slayt Görüntüsü Yer Tutucusu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DDE99450-0B80-4BDF-8107-1233E1229599}" type="slidenum">
              <a:rPr lang="tr-TR" smtClean="0"/>
              <a:t>‹#›</a:t>
            </a:fld>
            <a:endParaRPr lang="tr-TR" dirty="0"/>
          </a:p>
        </p:txBody>
      </p:sp>
    </p:spTree>
    <p:extLst>
      <p:ext uri="{BB962C8B-B14F-4D97-AF65-F5344CB8AC3E}">
        <p14:creationId xmlns:p14="http://schemas.microsoft.com/office/powerpoint/2010/main" val="163601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a:ln/>
        </p:spPr>
      </p:sp>
      <p:sp>
        <p:nvSpPr>
          <p:cNvPr id="7987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itchFamily="34" charset="0"/>
            </a:endParaRPr>
          </a:p>
        </p:txBody>
      </p:sp>
      <p:sp>
        <p:nvSpPr>
          <p:cNvPr id="7987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CABDEB-96FE-4CE1-BEBA-82240EC1B689}" type="slidenum">
              <a:rPr lang="tr-TR" altLang="tr-TR" sz="1200" smtClean="0">
                <a:latin typeface="Arial" pitchFamily="34" charset="0"/>
              </a:rPr>
              <a:pPr eaLnBrk="1" hangingPunct="1"/>
              <a:t>1</a:t>
            </a:fld>
            <a:endParaRPr lang="tr-TR" altLang="tr-TR" sz="1200"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a:ln/>
        </p:spPr>
      </p:sp>
      <p:sp>
        <p:nvSpPr>
          <p:cNvPr id="43011" name="Not Yer Tutucusu 2"/>
          <p:cNvSpPr>
            <a:spLocks noGrp="1"/>
          </p:cNvSpPr>
          <p:nvPr>
            <p:ph type="body" idx="1"/>
          </p:nvPr>
        </p:nvSpPr>
        <p:spPr>
          <a:noFill/>
        </p:spPr>
        <p:txBody>
          <a:bodyPr/>
          <a:lstStyle/>
          <a:p>
            <a:endParaRPr lang="tr-TR" altLang="tr-TR" dirty="0" smtClean="0"/>
          </a:p>
        </p:txBody>
      </p:sp>
      <p:sp>
        <p:nvSpPr>
          <p:cNvPr id="43012" name="Slayt Numarası Yer Tutucusu 3"/>
          <p:cNvSpPr>
            <a:spLocks noGrp="1"/>
          </p:cNvSpPr>
          <p:nvPr>
            <p:ph type="sldNum" sz="quarter" idx="5"/>
          </p:nvPr>
        </p:nvSpPr>
        <p:spPr>
          <a:noFill/>
        </p:spPr>
        <p:txBody>
          <a:bodyPr/>
          <a:lstStyle>
            <a:lvl1pPr defTabSz="947738" eaLnBrk="0" hangingPunct="0">
              <a:defRPr sz="3600">
                <a:solidFill>
                  <a:srgbClr val="CC3300"/>
                </a:solidFill>
                <a:latin typeface="Tahoma" pitchFamily="34" charset="0"/>
              </a:defRPr>
            </a:lvl1pPr>
            <a:lvl2pPr marL="742950" indent="-285750" defTabSz="947738" eaLnBrk="0" hangingPunct="0">
              <a:defRPr sz="3600">
                <a:solidFill>
                  <a:srgbClr val="CC3300"/>
                </a:solidFill>
                <a:latin typeface="Tahoma" pitchFamily="34" charset="0"/>
              </a:defRPr>
            </a:lvl2pPr>
            <a:lvl3pPr marL="1143000" indent="-228600" defTabSz="947738" eaLnBrk="0" hangingPunct="0">
              <a:defRPr sz="3600">
                <a:solidFill>
                  <a:srgbClr val="CC3300"/>
                </a:solidFill>
                <a:latin typeface="Tahoma" pitchFamily="34" charset="0"/>
              </a:defRPr>
            </a:lvl3pPr>
            <a:lvl4pPr marL="1600200" indent="-228600" defTabSz="947738" eaLnBrk="0" hangingPunct="0">
              <a:defRPr sz="3600">
                <a:solidFill>
                  <a:srgbClr val="CC3300"/>
                </a:solidFill>
                <a:latin typeface="Tahoma" pitchFamily="34" charset="0"/>
              </a:defRPr>
            </a:lvl4pPr>
            <a:lvl5pPr marL="2057400" indent="-228600" defTabSz="947738" eaLnBrk="0" hangingPunct="0">
              <a:defRPr sz="3600">
                <a:solidFill>
                  <a:srgbClr val="CC3300"/>
                </a:solidFill>
                <a:latin typeface="Tahoma" pitchFamily="34" charset="0"/>
              </a:defRPr>
            </a:lvl5pPr>
            <a:lvl6pPr marL="2514600" indent="-228600" algn="ctr" defTabSz="947738" eaLnBrk="0" fontAlgn="base" hangingPunct="0">
              <a:spcBef>
                <a:spcPct val="0"/>
              </a:spcBef>
              <a:spcAft>
                <a:spcPct val="0"/>
              </a:spcAft>
              <a:defRPr sz="3600">
                <a:solidFill>
                  <a:srgbClr val="CC3300"/>
                </a:solidFill>
                <a:latin typeface="Tahoma" pitchFamily="34" charset="0"/>
              </a:defRPr>
            </a:lvl6pPr>
            <a:lvl7pPr marL="2971800" indent="-228600" algn="ctr" defTabSz="947738" eaLnBrk="0" fontAlgn="base" hangingPunct="0">
              <a:spcBef>
                <a:spcPct val="0"/>
              </a:spcBef>
              <a:spcAft>
                <a:spcPct val="0"/>
              </a:spcAft>
              <a:defRPr sz="3600">
                <a:solidFill>
                  <a:srgbClr val="CC3300"/>
                </a:solidFill>
                <a:latin typeface="Tahoma" pitchFamily="34" charset="0"/>
              </a:defRPr>
            </a:lvl7pPr>
            <a:lvl8pPr marL="3429000" indent="-228600" algn="ctr" defTabSz="947738" eaLnBrk="0" fontAlgn="base" hangingPunct="0">
              <a:spcBef>
                <a:spcPct val="0"/>
              </a:spcBef>
              <a:spcAft>
                <a:spcPct val="0"/>
              </a:spcAft>
              <a:defRPr sz="3600">
                <a:solidFill>
                  <a:srgbClr val="CC3300"/>
                </a:solidFill>
                <a:latin typeface="Tahoma" pitchFamily="34" charset="0"/>
              </a:defRPr>
            </a:lvl8pPr>
            <a:lvl9pPr marL="3886200" indent="-228600" algn="ctr" defTabSz="947738" eaLnBrk="0" fontAlgn="base" hangingPunct="0">
              <a:spcBef>
                <a:spcPct val="0"/>
              </a:spcBef>
              <a:spcAft>
                <a:spcPct val="0"/>
              </a:spcAft>
              <a:defRPr sz="3600">
                <a:solidFill>
                  <a:srgbClr val="CC3300"/>
                </a:solidFill>
                <a:latin typeface="Tahoma" pitchFamily="34" charset="0"/>
              </a:defRPr>
            </a:lvl9pPr>
          </a:lstStyle>
          <a:p>
            <a:pPr eaLnBrk="1" hangingPunct="1"/>
            <a:fld id="{873836EF-60D1-4993-A39E-65AB5F176A05}" type="slidenum">
              <a:rPr lang="tr-TR" altLang="tr-TR" sz="1200" smtClean="0">
                <a:solidFill>
                  <a:prstClr val="black"/>
                </a:solidFill>
                <a:latin typeface="Calibri" pitchFamily="34" charset="0"/>
              </a:rPr>
              <a:pPr eaLnBrk="1" hangingPunct="1"/>
              <a:t>10</a:t>
            </a:fld>
            <a:endParaRPr lang="tr-TR" altLang="tr-TR" sz="1200" dirty="0"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a:ln/>
        </p:spPr>
      </p:sp>
      <p:sp>
        <p:nvSpPr>
          <p:cNvPr id="44035" name="Not Yer Tutucusu 2"/>
          <p:cNvSpPr>
            <a:spLocks noGrp="1"/>
          </p:cNvSpPr>
          <p:nvPr>
            <p:ph type="body" idx="1"/>
          </p:nvPr>
        </p:nvSpPr>
        <p:spPr>
          <a:noFill/>
        </p:spPr>
        <p:txBody>
          <a:bodyPr/>
          <a:lstStyle/>
          <a:p>
            <a:endParaRPr lang="tr-TR" altLang="tr-TR" dirty="0" smtClean="0"/>
          </a:p>
        </p:txBody>
      </p:sp>
      <p:sp>
        <p:nvSpPr>
          <p:cNvPr id="44036" name="Slayt Numarası Yer Tutucusu 3"/>
          <p:cNvSpPr>
            <a:spLocks noGrp="1"/>
          </p:cNvSpPr>
          <p:nvPr>
            <p:ph type="sldNum" sz="quarter" idx="5"/>
          </p:nvPr>
        </p:nvSpPr>
        <p:spPr>
          <a:noFill/>
        </p:spPr>
        <p:txBody>
          <a:bodyPr/>
          <a:lstStyle>
            <a:lvl1pPr defTabSz="947738" eaLnBrk="0" hangingPunct="0">
              <a:defRPr sz="3600">
                <a:solidFill>
                  <a:srgbClr val="CC3300"/>
                </a:solidFill>
                <a:latin typeface="Tahoma" pitchFamily="34" charset="0"/>
              </a:defRPr>
            </a:lvl1pPr>
            <a:lvl2pPr marL="742950" indent="-285750" defTabSz="947738" eaLnBrk="0" hangingPunct="0">
              <a:defRPr sz="3600">
                <a:solidFill>
                  <a:srgbClr val="CC3300"/>
                </a:solidFill>
                <a:latin typeface="Tahoma" pitchFamily="34" charset="0"/>
              </a:defRPr>
            </a:lvl2pPr>
            <a:lvl3pPr marL="1143000" indent="-228600" defTabSz="947738" eaLnBrk="0" hangingPunct="0">
              <a:defRPr sz="3600">
                <a:solidFill>
                  <a:srgbClr val="CC3300"/>
                </a:solidFill>
                <a:latin typeface="Tahoma" pitchFamily="34" charset="0"/>
              </a:defRPr>
            </a:lvl3pPr>
            <a:lvl4pPr marL="1600200" indent="-228600" defTabSz="947738" eaLnBrk="0" hangingPunct="0">
              <a:defRPr sz="3600">
                <a:solidFill>
                  <a:srgbClr val="CC3300"/>
                </a:solidFill>
                <a:latin typeface="Tahoma" pitchFamily="34" charset="0"/>
              </a:defRPr>
            </a:lvl4pPr>
            <a:lvl5pPr marL="2057400" indent="-228600" defTabSz="947738" eaLnBrk="0" hangingPunct="0">
              <a:defRPr sz="3600">
                <a:solidFill>
                  <a:srgbClr val="CC3300"/>
                </a:solidFill>
                <a:latin typeface="Tahoma" pitchFamily="34" charset="0"/>
              </a:defRPr>
            </a:lvl5pPr>
            <a:lvl6pPr marL="2514600" indent="-228600" algn="ctr" defTabSz="947738" eaLnBrk="0" fontAlgn="base" hangingPunct="0">
              <a:spcBef>
                <a:spcPct val="0"/>
              </a:spcBef>
              <a:spcAft>
                <a:spcPct val="0"/>
              </a:spcAft>
              <a:defRPr sz="3600">
                <a:solidFill>
                  <a:srgbClr val="CC3300"/>
                </a:solidFill>
                <a:latin typeface="Tahoma" pitchFamily="34" charset="0"/>
              </a:defRPr>
            </a:lvl6pPr>
            <a:lvl7pPr marL="2971800" indent="-228600" algn="ctr" defTabSz="947738" eaLnBrk="0" fontAlgn="base" hangingPunct="0">
              <a:spcBef>
                <a:spcPct val="0"/>
              </a:spcBef>
              <a:spcAft>
                <a:spcPct val="0"/>
              </a:spcAft>
              <a:defRPr sz="3600">
                <a:solidFill>
                  <a:srgbClr val="CC3300"/>
                </a:solidFill>
                <a:latin typeface="Tahoma" pitchFamily="34" charset="0"/>
              </a:defRPr>
            </a:lvl7pPr>
            <a:lvl8pPr marL="3429000" indent="-228600" algn="ctr" defTabSz="947738" eaLnBrk="0" fontAlgn="base" hangingPunct="0">
              <a:spcBef>
                <a:spcPct val="0"/>
              </a:spcBef>
              <a:spcAft>
                <a:spcPct val="0"/>
              </a:spcAft>
              <a:defRPr sz="3600">
                <a:solidFill>
                  <a:srgbClr val="CC3300"/>
                </a:solidFill>
                <a:latin typeface="Tahoma" pitchFamily="34" charset="0"/>
              </a:defRPr>
            </a:lvl8pPr>
            <a:lvl9pPr marL="3886200" indent="-228600" algn="ctr" defTabSz="947738" eaLnBrk="0" fontAlgn="base" hangingPunct="0">
              <a:spcBef>
                <a:spcPct val="0"/>
              </a:spcBef>
              <a:spcAft>
                <a:spcPct val="0"/>
              </a:spcAft>
              <a:defRPr sz="3600">
                <a:solidFill>
                  <a:srgbClr val="CC3300"/>
                </a:solidFill>
                <a:latin typeface="Tahoma" pitchFamily="34" charset="0"/>
              </a:defRPr>
            </a:lvl9pPr>
          </a:lstStyle>
          <a:p>
            <a:pPr eaLnBrk="1" hangingPunct="1"/>
            <a:fld id="{034C8EA2-D2F6-423C-B0DC-31EE507A5CE2}" type="slidenum">
              <a:rPr lang="tr-TR" altLang="tr-TR" sz="1200" smtClean="0">
                <a:solidFill>
                  <a:prstClr val="black"/>
                </a:solidFill>
                <a:latin typeface="Calibri" pitchFamily="34" charset="0"/>
              </a:rPr>
              <a:pPr eaLnBrk="1" hangingPunct="1"/>
              <a:t>13</a:t>
            </a:fld>
            <a:endParaRPr lang="tr-TR" altLang="tr-TR" sz="1200" dirty="0"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a:ln/>
        </p:spPr>
      </p:sp>
      <p:sp>
        <p:nvSpPr>
          <p:cNvPr id="45059" name="Not Yer Tutucusu 2"/>
          <p:cNvSpPr>
            <a:spLocks noGrp="1"/>
          </p:cNvSpPr>
          <p:nvPr>
            <p:ph type="body" idx="1"/>
          </p:nvPr>
        </p:nvSpPr>
        <p:spPr>
          <a:noFill/>
        </p:spPr>
        <p:txBody>
          <a:bodyPr/>
          <a:lstStyle/>
          <a:p>
            <a:endParaRPr lang="tr-TR" altLang="tr-TR" dirty="0" smtClean="0"/>
          </a:p>
        </p:txBody>
      </p:sp>
      <p:sp>
        <p:nvSpPr>
          <p:cNvPr id="45060" name="Slayt Numarası Yer Tutucusu 3"/>
          <p:cNvSpPr>
            <a:spLocks noGrp="1"/>
          </p:cNvSpPr>
          <p:nvPr>
            <p:ph type="sldNum" sz="quarter" idx="5"/>
          </p:nvPr>
        </p:nvSpPr>
        <p:spPr>
          <a:noFill/>
        </p:spPr>
        <p:txBody>
          <a:bodyPr/>
          <a:lstStyle>
            <a:lvl1pPr defTabSz="947738" eaLnBrk="0" hangingPunct="0">
              <a:defRPr sz="3600">
                <a:solidFill>
                  <a:srgbClr val="CC3300"/>
                </a:solidFill>
                <a:latin typeface="Tahoma" pitchFamily="34" charset="0"/>
              </a:defRPr>
            </a:lvl1pPr>
            <a:lvl2pPr marL="742950" indent="-285750" defTabSz="947738" eaLnBrk="0" hangingPunct="0">
              <a:defRPr sz="3600">
                <a:solidFill>
                  <a:srgbClr val="CC3300"/>
                </a:solidFill>
                <a:latin typeface="Tahoma" pitchFamily="34" charset="0"/>
              </a:defRPr>
            </a:lvl2pPr>
            <a:lvl3pPr marL="1143000" indent="-228600" defTabSz="947738" eaLnBrk="0" hangingPunct="0">
              <a:defRPr sz="3600">
                <a:solidFill>
                  <a:srgbClr val="CC3300"/>
                </a:solidFill>
                <a:latin typeface="Tahoma" pitchFamily="34" charset="0"/>
              </a:defRPr>
            </a:lvl3pPr>
            <a:lvl4pPr marL="1600200" indent="-228600" defTabSz="947738" eaLnBrk="0" hangingPunct="0">
              <a:defRPr sz="3600">
                <a:solidFill>
                  <a:srgbClr val="CC3300"/>
                </a:solidFill>
                <a:latin typeface="Tahoma" pitchFamily="34" charset="0"/>
              </a:defRPr>
            </a:lvl4pPr>
            <a:lvl5pPr marL="2057400" indent="-228600" defTabSz="947738" eaLnBrk="0" hangingPunct="0">
              <a:defRPr sz="3600">
                <a:solidFill>
                  <a:srgbClr val="CC3300"/>
                </a:solidFill>
                <a:latin typeface="Tahoma" pitchFamily="34" charset="0"/>
              </a:defRPr>
            </a:lvl5pPr>
            <a:lvl6pPr marL="2514600" indent="-228600" algn="ctr" defTabSz="947738" eaLnBrk="0" fontAlgn="base" hangingPunct="0">
              <a:spcBef>
                <a:spcPct val="0"/>
              </a:spcBef>
              <a:spcAft>
                <a:spcPct val="0"/>
              </a:spcAft>
              <a:defRPr sz="3600">
                <a:solidFill>
                  <a:srgbClr val="CC3300"/>
                </a:solidFill>
                <a:latin typeface="Tahoma" pitchFamily="34" charset="0"/>
              </a:defRPr>
            </a:lvl6pPr>
            <a:lvl7pPr marL="2971800" indent="-228600" algn="ctr" defTabSz="947738" eaLnBrk="0" fontAlgn="base" hangingPunct="0">
              <a:spcBef>
                <a:spcPct val="0"/>
              </a:spcBef>
              <a:spcAft>
                <a:spcPct val="0"/>
              </a:spcAft>
              <a:defRPr sz="3600">
                <a:solidFill>
                  <a:srgbClr val="CC3300"/>
                </a:solidFill>
                <a:latin typeface="Tahoma" pitchFamily="34" charset="0"/>
              </a:defRPr>
            </a:lvl7pPr>
            <a:lvl8pPr marL="3429000" indent="-228600" algn="ctr" defTabSz="947738" eaLnBrk="0" fontAlgn="base" hangingPunct="0">
              <a:spcBef>
                <a:spcPct val="0"/>
              </a:spcBef>
              <a:spcAft>
                <a:spcPct val="0"/>
              </a:spcAft>
              <a:defRPr sz="3600">
                <a:solidFill>
                  <a:srgbClr val="CC3300"/>
                </a:solidFill>
                <a:latin typeface="Tahoma" pitchFamily="34" charset="0"/>
              </a:defRPr>
            </a:lvl8pPr>
            <a:lvl9pPr marL="3886200" indent="-228600" algn="ctr" defTabSz="947738" eaLnBrk="0" fontAlgn="base" hangingPunct="0">
              <a:spcBef>
                <a:spcPct val="0"/>
              </a:spcBef>
              <a:spcAft>
                <a:spcPct val="0"/>
              </a:spcAft>
              <a:defRPr sz="3600">
                <a:solidFill>
                  <a:srgbClr val="CC3300"/>
                </a:solidFill>
                <a:latin typeface="Tahoma" pitchFamily="34" charset="0"/>
              </a:defRPr>
            </a:lvl9pPr>
          </a:lstStyle>
          <a:p>
            <a:pPr eaLnBrk="1" hangingPunct="1"/>
            <a:fld id="{8E6F113A-6F9A-43CA-8B2D-9C25B006DDE4}" type="slidenum">
              <a:rPr lang="tr-TR" altLang="tr-TR" sz="1200" smtClean="0">
                <a:solidFill>
                  <a:prstClr val="black"/>
                </a:solidFill>
                <a:latin typeface="Calibri" pitchFamily="34" charset="0"/>
              </a:rPr>
              <a:pPr eaLnBrk="1" hangingPunct="1"/>
              <a:t>14</a:t>
            </a:fld>
            <a:endParaRPr lang="tr-TR" altLang="tr-TR" sz="1200" dirty="0" smtClean="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a:ln/>
        </p:spPr>
      </p:sp>
      <p:sp>
        <p:nvSpPr>
          <p:cNvPr id="7987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itchFamily="34" charset="0"/>
            </a:endParaRPr>
          </a:p>
        </p:txBody>
      </p:sp>
      <p:sp>
        <p:nvSpPr>
          <p:cNvPr id="7987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CABDEB-96FE-4CE1-BEBA-82240EC1B689}" type="slidenum">
              <a:rPr lang="tr-TR" altLang="tr-TR" sz="1200" smtClean="0">
                <a:latin typeface="Arial" pitchFamily="34" charset="0"/>
              </a:rPr>
              <a:pPr eaLnBrk="1" hangingPunct="1"/>
              <a:t>27</a:t>
            </a:fld>
            <a:endParaRPr lang="tr-TR" altLang="tr-TR" sz="1200"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A9B10DC-0795-45A7-90C6-993D04B032A0}" type="datetime1">
              <a:rPr lang="tr-TR" smtClean="0"/>
              <a:t>17.03.2016</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99D56224-EDF4-41A5-898E-58FB9640026A}"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865A7E7-99B0-40B0-9C97-CD628A64D025}" type="datetime1">
              <a:rPr lang="tr-TR" smtClean="0"/>
              <a:t>17.03.2016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175C741-CD03-4750-ADC7-8D6CDAF3C87E}" type="datetime1">
              <a:rPr lang="tr-TR" smtClean="0"/>
              <a:t>17.03.2016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Başlık Slaydı">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2130425"/>
            <a:ext cx="7772400" cy="1470025"/>
          </a:xfrm>
        </p:spPr>
        <p:txBody>
          <a:bodyPr/>
          <a:lstStyle>
            <a:lvl1pPr>
              <a:defRPr smtClean="0"/>
            </a:lvl1pPr>
          </a:lstStyle>
          <a:p>
            <a:pPr lvl="0"/>
            <a:r>
              <a:rPr lang="tr-TR" noProof="0" smtClean="0"/>
              <a:t>Asıl başlık stili için tıklatın</a:t>
            </a:r>
          </a:p>
        </p:txBody>
      </p:sp>
      <p:sp>
        <p:nvSpPr>
          <p:cNvPr id="111619" name="Rectangle 3"/>
          <p:cNvSpPr>
            <a:spLocks noGrp="1" noChangeArrowheads="1"/>
          </p:cNvSpPr>
          <p:nvPr>
            <p:ph type="body" idx="1"/>
          </p:nvPr>
        </p:nvSpPr>
        <p:spPr>
          <a:xfrm>
            <a:off x="1371600" y="3886200"/>
            <a:ext cx="6400800" cy="1752600"/>
          </a:xfrm>
        </p:spPr>
        <p:txBody>
          <a:bodyPr/>
          <a:lstStyle>
            <a:lvl1pPr marL="0" indent="0" algn="ctr">
              <a:buFont typeface="Wingdings" pitchFamily="2" charset="2"/>
              <a:buNone/>
              <a:defRPr smtClean="0">
                <a:effectLst/>
                <a:latin typeface="Tahoma" pitchFamily="34" charset="0"/>
              </a:defRPr>
            </a:lvl1pPr>
          </a:lstStyle>
          <a:p>
            <a:pPr lvl="0"/>
            <a:r>
              <a:rPr lang="tr-TR" noProof="0" smtClean="0"/>
              <a:t>Asıl alt başlık stilini düzenlemek için tıklatın</a:t>
            </a:r>
          </a:p>
        </p:txBody>
      </p:sp>
      <p:sp>
        <p:nvSpPr>
          <p:cNvPr id="4" name="Rectangle 4"/>
          <p:cNvSpPr>
            <a:spLocks noGrp="1" noChangeArrowheads="1"/>
          </p:cNvSpPr>
          <p:nvPr>
            <p:ph type="dt" sz="quarter" idx="10"/>
          </p:nvPr>
        </p:nvSpPr>
        <p:spPr/>
        <p:txBody>
          <a:bodyPr/>
          <a:lstStyle>
            <a:lvl1pPr>
              <a:defRPr/>
            </a:lvl1pPr>
          </a:lstStyle>
          <a:p>
            <a:pPr>
              <a:defRPr/>
            </a:pPr>
            <a:endParaRPr lang="tr-TR"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D4F06FE-A3D6-4576-BA6A-388A8E31B252}" type="slidenum">
              <a:rPr lang="tr-TR">
                <a:solidFill>
                  <a:srgbClr val="000000"/>
                </a:solidFill>
              </a:rPr>
              <a:pPr>
                <a:defRPr/>
              </a:pPr>
              <a:t>‹#›</a:t>
            </a:fld>
            <a:endParaRPr lang="tr-TR" dirty="0">
              <a:solidFill>
                <a:srgbClr val="000000"/>
              </a:solidFill>
            </a:endParaRPr>
          </a:p>
        </p:txBody>
      </p:sp>
    </p:spTree>
    <p:extLst>
      <p:ext uri="{BB962C8B-B14F-4D97-AF65-F5344CB8AC3E}">
        <p14:creationId xmlns:p14="http://schemas.microsoft.com/office/powerpoint/2010/main" val="234372006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2642"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1126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 name="Rectangle 4"/>
          <p:cNvSpPr>
            <a:spLocks noGrp="1" noChangeArrowheads="1"/>
          </p:cNvSpPr>
          <p:nvPr>
            <p:ph type="dt" sz="quarter" idx="10"/>
          </p:nvPr>
        </p:nvSpPr>
        <p:spPr>
          <a:ln/>
        </p:spPr>
        <p:txBody>
          <a:bodyPr/>
          <a:lstStyle>
            <a:lvl1pPr>
              <a:defRPr/>
            </a:lvl1pPr>
          </a:lstStyle>
          <a:p>
            <a:pPr>
              <a:defRPr/>
            </a:pPr>
            <a:endParaRPr lang="tr-T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2A8F15-10C4-4C1A-A760-6DE279EBB414}" type="slidenum">
              <a:rPr lang="tr-TR">
                <a:solidFill>
                  <a:srgbClr val="000000"/>
                </a:solidFill>
              </a:rPr>
              <a:pPr>
                <a:defRPr/>
              </a:pPr>
              <a:t>‹#›</a:t>
            </a:fld>
            <a:endParaRPr lang="tr-TR" dirty="0">
              <a:solidFill>
                <a:srgbClr val="000000"/>
              </a:solidFill>
            </a:endParaRPr>
          </a:p>
        </p:txBody>
      </p:sp>
    </p:spTree>
    <p:extLst>
      <p:ext uri="{BB962C8B-B14F-4D97-AF65-F5344CB8AC3E}">
        <p14:creationId xmlns:p14="http://schemas.microsoft.com/office/powerpoint/2010/main" val="415259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quarter" idx="10"/>
          </p:nvPr>
        </p:nvSpPr>
        <p:spPr>
          <a:ln/>
        </p:spPr>
        <p:txBody>
          <a:bodyPr/>
          <a:lstStyle>
            <a:lvl1pPr>
              <a:defRPr/>
            </a:lvl1pPr>
          </a:lstStyle>
          <a:p>
            <a:pPr>
              <a:defRPr/>
            </a:pPr>
            <a:endParaRPr lang="tr-T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2A5DAD-B078-41E8-9744-869391AFB21F}" type="slidenum">
              <a:rPr lang="tr-TR">
                <a:solidFill>
                  <a:srgbClr val="000000"/>
                </a:solidFill>
              </a:rPr>
              <a:pPr>
                <a:defRPr/>
              </a:pPr>
              <a:t>‹#›</a:t>
            </a:fld>
            <a:endParaRPr lang="tr-TR" dirty="0">
              <a:solidFill>
                <a:srgbClr val="000000"/>
              </a:solidFill>
            </a:endParaRPr>
          </a:p>
        </p:txBody>
      </p:sp>
    </p:spTree>
    <p:extLst>
      <p:ext uri="{BB962C8B-B14F-4D97-AF65-F5344CB8AC3E}">
        <p14:creationId xmlns:p14="http://schemas.microsoft.com/office/powerpoint/2010/main" val="285707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quarter" idx="10"/>
          </p:nvPr>
        </p:nvSpPr>
        <p:spPr>
          <a:ln/>
        </p:spPr>
        <p:txBody>
          <a:bodyPr/>
          <a:lstStyle>
            <a:lvl1pPr>
              <a:defRPr/>
            </a:lvl1pPr>
          </a:lstStyle>
          <a:p>
            <a:pPr>
              <a:defRPr/>
            </a:pPr>
            <a:endParaRPr lang="tr-TR"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91EF6BE-6582-4952-946F-CB7B5B4EE0CB}" type="slidenum">
              <a:rPr lang="tr-TR">
                <a:solidFill>
                  <a:srgbClr val="000000"/>
                </a:solidFill>
              </a:rPr>
              <a:pPr>
                <a:defRPr/>
              </a:pPr>
              <a:t>‹#›</a:t>
            </a:fld>
            <a:endParaRPr lang="tr-TR" dirty="0">
              <a:solidFill>
                <a:srgbClr val="000000"/>
              </a:solidFill>
            </a:endParaRPr>
          </a:p>
        </p:txBody>
      </p:sp>
    </p:spTree>
    <p:extLst>
      <p:ext uri="{BB962C8B-B14F-4D97-AF65-F5344CB8AC3E}">
        <p14:creationId xmlns:p14="http://schemas.microsoft.com/office/powerpoint/2010/main" val="283390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981200"/>
            <a:ext cx="8229600" cy="4114800"/>
          </a:xfrm>
        </p:spPr>
        <p:txBody>
          <a:bodyPr lIns="91440" tIns="45720" rIns="91440" bIns="45720"/>
          <a:lstStyle/>
          <a:p>
            <a:pPr lvl="0"/>
            <a:endParaRPr lang="tr-TR" noProof="0" dirty="0"/>
          </a:p>
        </p:txBody>
      </p:sp>
      <p:sp>
        <p:nvSpPr>
          <p:cNvPr id="4" name="Rectangle 4"/>
          <p:cNvSpPr>
            <a:spLocks noGrp="1" noChangeArrowheads="1"/>
          </p:cNvSpPr>
          <p:nvPr>
            <p:ph type="dt" sz="quarter" idx="10"/>
          </p:nvPr>
        </p:nvSpPr>
        <p:spPr>
          <a:ln/>
        </p:spPr>
        <p:txBody>
          <a:bodyPr/>
          <a:lstStyle>
            <a:lvl1pPr>
              <a:defRPr/>
            </a:lvl1pPr>
          </a:lstStyle>
          <a:p>
            <a:pPr>
              <a:defRPr/>
            </a:pPr>
            <a:endParaRPr lang="tr-T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E303A3-4599-406D-A3F5-5AE069A56C4E}" type="slidenum">
              <a:rPr lang="tr-TR">
                <a:solidFill>
                  <a:srgbClr val="000000"/>
                </a:solidFill>
              </a:rPr>
              <a:pPr>
                <a:defRPr/>
              </a:pPr>
              <a:t>‹#›</a:t>
            </a:fld>
            <a:endParaRPr lang="tr-TR" dirty="0">
              <a:solidFill>
                <a:srgbClr val="000000"/>
              </a:solidFill>
            </a:endParaRPr>
          </a:p>
        </p:txBody>
      </p:sp>
    </p:spTree>
    <p:extLst>
      <p:ext uri="{BB962C8B-B14F-4D97-AF65-F5344CB8AC3E}">
        <p14:creationId xmlns:p14="http://schemas.microsoft.com/office/powerpoint/2010/main" val="365669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quarter" idx="10"/>
          </p:nvPr>
        </p:nvSpPr>
        <p:spPr>
          <a:ln/>
        </p:spPr>
        <p:txBody>
          <a:bodyPr/>
          <a:lstStyle>
            <a:lvl1pPr>
              <a:defRPr/>
            </a:lvl1pPr>
          </a:lstStyle>
          <a:p>
            <a:pPr>
              <a:defRPr/>
            </a:pPr>
            <a:endParaRPr lang="tr-TR"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32F161-882F-4AB8-A847-69EA8C1D5043}" type="slidenum">
              <a:rPr lang="tr-TR">
                <a:solidFill>
                  <a:srgbClr val="000000"/>
                </a:solidFill>
              </a:rPr>
              <a:pPr>
                <a:defRPr/>
              </a:pPr>
              <a:t>‹#›</a:t>
            </a:fld>
            <a:endParaRPr lang="tr-TR" dirty="0">
              <a:solidFill>
                <a:srgbClr val="000000"/>
              </a:solidFill>
            </a:endParaRPr>
          </a:p>
        </p:txBody>
      </p:sp>
    </p:spTree>
    <p:extLst>
      <p:ext uri="{BB962C8B-B14F-4D97-AF65-F5344CB8AC3E}">
        <p14:creationId xmlns:p14="http://schemas.microsoft.com/office/powerpoint/2010/main" val="367294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quarter" idx="10"/>
          </p:nvPr>
        </p:nvSpPr>
        <p:spPr>
          <a:ln/>
        </p:spPr>
        <p:txBody>
          <a:bodyPr/>
          <a:lstStyle>
            <a:lvl1pPr>
              <a:defRPr/>
            </a:lvl1pPr>
          </a:lstStyle>
          <a:p>
            <a:pPr>
              <a:defRPr/>
            </a:pPr>
            <a:endParaRPr lang="tr-TR"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97E9DC-1091-4653-BE72-AB690B7F2341}" type="slidenum">
              <a:rPr lang="tr-TR">
                <a:solidFill>
                  <a:srgbClr val="000000"/>
                </a:solidFill>
              </a:rPr>
              <a:pPr>
                <a:defRPr/>
              </a:pPr>
              <a:t>‹#›</a:t>
            </a:fld>
            <a:endParaRPr lang="tr-TR" dirty="0">
              <a:solidFill>
                <a:srgbClr val="000000"/>
              </a:solidFill>
            </a:endParaRPr>
          </a:p>
        </p:txBody>
      </p:sp>
    </p:spTree>
    <p:extLst>
      <p:ext uri="{BB962C8B-B14F-4D97-AF65-F5344CB8AC3E}">
        <p14:creationId xmlns:p14="http://schemas.microsoft.com/office/powerpoint/2010/main" val="263903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49F2BA4-42C6-4AF3-B6D8-A8C58CBB1C4B}" type="datetime1">
              <a:rPr lang="tr-TR" smtClean="0"/>
              <a:t>17.03.2016</a:t>
            </a:fld>
            <a:endParaRPr lang="tr-TR" dirty="0"/>
          </a:p>
        </p:txBody>
      </p:sp>
      <p:sp>
        <p:nvSpPr>
          <p:cNvPr id="5" name="Footer Placeholder 4"/>
          <p:cNvSpPr>
            <a:spLocks noGrp="1"/>
          </p:cNvSpPr>
          <p:nvPr>
            <p:ph type="ftr" sz="quarter" idx="11"/>
          </p:nvPr>
        </p:nvSpPr>
        <p:spPr/>
        <p:txBody>
          <a:bodyPr/>
          <a:lstStyle/>
          <a:p>
            <a:endParaRPr lang="tr-T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7AD80DB6-C733-4D55-ACC7-32B1D5C155F1}" type="datetime1">
              <a:rPr lang="tr-TR" smtClean="0"/>
              <a:t>17.03.2016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9D56224-EDF4-41A5-898E-58FB9640026A}"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C5EB92B-A326-4FA5-8C6D-C69928301E11}" type="datetime1">
              <a:rPr lang="tr-TR" smtClean="0"/>
              <a:t>17.03.2016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7202E3D7-89EE-416A-AFE9-2D0DDD2E0A90}" type="datetime1">
              <a:rPr lang="tr-TR" smtClean="0"/>
              <a:t>17.03.2016</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E06386A5-F6BA-450B-8A3F-36EC710B7481}" type="datetime1">
              <a:rPr lang="tr-TR" smtClean="0"/>
              <a:t>17.03.2016</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A0333-B2EC-46CD-BA01-153837FCC579}" type="datetime1">
              <a:rPr lang="tr-TR" smtClean="0"/>
              <a:t>17.03.2016</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7A5E05C-FBDC-4B2A-BEA5-2EB01201A85C}" type="datetime1">
              <a:rPr lang="tr-TR" smtClean="0"/>
              <a:t>17.03.2016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92C4D884-3634-473E-8783-B311DCF115AC}" type="datetime1">
              <a:rPr lang="tr-TR" smtClean="0"/>
              <a:t>17.03.2016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99D56224-EDF4-41A5-898E-58FB9640026A}"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chemeClr val="accent4">
              <a:lumMod val="95000"/>
            </a:schemeClr>
          </a:fgClr>
          <a:bgClr>
            <a:schemeClr val="accent3">
              <a:lumMod val="85000"/>
            </a:schemeClr>
          </a:bgClr>
        </a:patt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F1138D-295A-4B4B-8B75-DA52BACD7EE6}" type="datetime1">
              <a:rPr lang="tr-TR" smtClean="0"/>
              <a:t>17.03.2016</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D56224-EDF4-41A5-898E-58FB9640026A}"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trellis">
          <a:fgClr>
            <a:srgbClr val="E5EBF0"/>
          </a:fgClr>
          <a:bgClr>
            <a:srgbClr val="CAD7E1"/>
          </a:bgClr>
        </a:patt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3810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6" rIns="91434" bIns="45716" numCol="1" anchor="ctr" anchorCtr="0" compatLnSpc="1">
            <a:prstTxWarp prst="textNoShape">
              <a:avLst/>
            </a:prstTxWarp>
          </a:bodyPr>
          <a:lstStyle/>
          <a:p>
            <a:pPr lvl="0"/>
            <a:r>
              <a:rPr lang="tr-TR" smtClean="0"/>
              <a:t>Asıl başlık stili için tıklatın</a:t>
            </a:r>
          </a:p>
        </p:txBody>
      </p:sp>
      <p:sp>
        <p:nvSpPr>
          <p:cNvPr id="111619" name="Rectangle 3"/>
          <p:cNvSpPr>
            <a:spLocks noGrp="1" noChangeArrowheads="1"/>
          </p:cNvSpPr>
          <p:nvPr>
            <p:ph type="body" idx="1"/>
          </p:nvPr>
        </p:nvSpPr>
        <p:spPr bwMode="auto">
          <a:xfrm>
            <a:off x="457200" y="1981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6" rIns="91434" bIns="45716"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7" name="Rectangle 4"/>
          <p:cNvSpPr>
            <a:spLocks noGrp="1" noChangeArrowheads="1"/>
          </p:cNvSpPr>
          <p:nvPr>
            <p:ph type="dt" sz="quarter" idx="2"/>
          </p:nvPr>
        </p:nvSpPr>
        <p:spPr bwMode="auto">
          <a:xfrm>
            <a:off x="457200" y="6245225"/>
            <a:ext cx="2133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6" rIns="91434" bIns="45716"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tr-TR" dirty="0">
              <a:solidFill>
                <a:srgbClr val="000000"/>
              </a:solidFill>
            </a:endParaRPr>
          </a:p>
        </p:txBody>
      </p:sp>
      <p:sp>
        <p:nvSpPr>
          <p:cNvPr id="8" name="Rectangle 5"/>
          <p:cNvSpPr>
            <a:spLocks noGrp="1" noChangeArrowheads="1"/>
          </p:cNvSpPr>
          <p:nvPr>
            <p:ph type="ftr" sz="quarter" idx="3"/>
          </p:nvPr>
        </p:nvSpPr>
        <p:spPr bwMode="auto">
          <a:xfrm>
            <a:off x="3124200" y="6245225"/>
            <a:ext cx="2895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6" rIns="91434" bIns="45716"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defRPr>
            </a:lvl1pPr>
          </a:lstStyle>
          <a:p>
            <a:pPr algn="ctr" fontAlgn="base">
              <a:spcBef>
                <a:spcPct val="0"/>
              </a:spcBef>
              <a:spcAft>
                <a:spcPct val="0"/>
              </a:spcAft>
              <a:defRPr/>
            </a:pPr>
            <a:endParaRPr lang="tr-TR" dirty="0">
              <a:solidFill>
                <a:srgbClr val="000000"/>
              </a:solidFill>
            </a:endParaRPr>
          </a:p>
        </p:txBody>
      </p:sp>
      <p:sp>
        <p:nvSpPr>
          <p:cNvPr id="9" name="Rectangle 6"/>
          <p:cNvSpPr>
            <a:spLocks noGrp="1" noChangeArrowheads="1"/>
          </p:cNvSpPr>
          <p:nvPr>
            <p:ph type="sldNum" sz="quarter" idx="4"/>
          </p:nvPr>
        </p:nvSpPr>
        <p:spPr bwMode="auto">
          <a:xfrm>
            <a:off x="6553200" y="6245225"/>
            <a:ext cx="2133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6" rIns="91434" bIns="45716" numCol="1" anchor="b" anchorCtr="0" compatLnSpc="1">
            <a:prstTxWarp prst="textNoShape">
              <a:avLst/>
            </a:prstTxWarp>
          </a:bodyPr>
          <a:lstStyle>
            <a:lvl1pPr algn="r">
              <a:defRPr sz="1800" b="1">
                <a:solidFill>
                  <a:schemeClr val="tx1"/>
                </a:solidFill>
                <a:effectLst>
                  <a:outerShdw blurRad="38100" dist="38100" dir="2700000" algn="tl">
                    <a:srgbClr val="000000"/>
                  </a:outerShdw>
                </a:effectLst>
                <a:latin typeface="Arial" charset="0"/>
              </a:defRPr>
            </a:lvl1pPr>
          </a:lstStyle>
          <a:p>
            <a:pPr fontAlgn="base">
              <a:spcBef>
                <a:spcPct val="0"/>
              </a:spcBef>
              <a:spcAft>
                <a:spcPct val="0"/>
              </a:spcAft>
              <a:defRPr/>
            </a:pPr>
            <a:fld id="{3448416B-7601-438D-9206-6C160DF340F1}" type="slidenum">
              <a:rPr lang="tr-TR">
                <a:solidFill>
                  <a:srgbClr val="000000"/>
                </a:solidFill>
              </a:rPr>
              <a:pPr fontAlgn="base">
                <a:spcBef>
                  <a:spcPct val="0"/>
                </a:spcBef>
                <a:spcAft>
                  <a:spcPct val="0"/>
                </a:spcAft>
                <a:defRPr/>
              </a:pPr>
              <a:t>‹#›</a:t>
            </a:fld>
            <a:endParaRPr lang="tr-TR" dirty="0">
              <a:solidFill>
                <a:srgbClr val="000000"/>
              </a:solidFill>
            </a:endParaRPr>
          </a:p>
        </p:txBody>
      </p:sp>
    </p:spTree>
    <p:extLst>
      <p:ext uri="{BB962C8B-B14F-4D97-AF65-F5344CB8AC3E}">
        <p14:creationId xmlns:p14="http://schemas.microsoft.com/office/powerpoint/2010/main" val="40951231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5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19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19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tr/url?sa=i&amp;rct=j&amp;q=&amp;esrc=s&amp;source=images&amp;cd=&amp;cad=rja&amp;uact=8&amp;ved=0CAcQjRw&amp;url=http://www.gib.gov.tr/index.php?id=103&amp;ei=GTJDVbe3A5Hyapq-gZgL&amp;psig=AFQjCNGtb-3Np-S7yjUT9t8AYoYFvr4FFQ&amp;ust=1430553467711885"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google.com.tr/url?sa=i&amp;rct=j&amp;q=&amp;esrc=s&amp;source=images&amp;cd=&amp;cad=rja&amp;uact=8&amp;ved=0CAcQjRw&amp;url=http://halegend.tr.gg/AktivasyonKod.htm&amp;ei=tNhDVZ7CNousU8zTgOAO&amp;bvm=bv.92291466,d.d24&amp;psig=AFQjCNHz3hhE5IK7BLlCIOmiCLmG313sHA&amp;ust=1430596131336496"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KBKJ_qNDDnEN3M&amp;tbnid=DzFBDvSdhQE-oM:&amp;ved=0CAUQjRw&amp;url=http://www.mu-den.com.tr/urun50-muhasebe-kitaplari-/turk-ticaret-kanunu-ciltli.php&amp;ei=B9B3UtGJIIGctQbtoYGIAg&amp;bvm=bv.55819444,d.Yms&amp;psig=AFQjCNHb-q0IRq69uno4lBn75vMoYjUM_A&amp;ust=1383670145136004"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5000"/>
              </a:schemeClr>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315777"/>
            <a:ext cx="1389258" cy="913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633939"/>
            <a:ext cx="2343131" cy="1675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Dikdörtgen 3"/>
          <p:cNvSpPr/>
          <p:nvPr/>
        </p:nvSpPr>
        <p:spPr>
          <a:xfrm>
            <a:off x="4331931" y="6228020"/>
            <a:ext cx="3034805" cy="369332"/>
          </a:xfrm>
          <a:prstGeom prst="rect">
            <a:avLst/>
          </a:prstGeom>
        </p:spPr>
        <p:txBody>
          <a:bodyPr wrap="none">
            <a:spAutoFit/>
          </a:bodyPr>
          <a:lstStyle/>
          <a:p>
            <a:pPr algn="ctr"/>
            <a:r>
              <a:rPr lang="tr-TR" altLang="tr-TR" b="1"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İstanbul &amp; 17 Mart 2016</a:t>
            </a:r>
          </a:p>
        </p:txBody>
      </p:sp>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5"/>
            <a:ext cx="9180513" cy="818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Dikdörtgen 6"/>
          <p:cNvSpPr/>
          <p:nvPr/>
        </p:nvSpPr>
        <p:spPr>
          <a:xfrm>
            <a:off x="-36512" y="2939460"/>
            <a:ext cx="9180512" cy="1015663"/>
          </a:xfrm>
          <a:prstGeom prst="rect">
            <a:avLst/>
          </a:prstGeom>
          <a:solidFill>
            <a:srgbClr val="FF2F2F"/>
          </a:solidFill>
        </p:spPr>
        <p:txBody>
          <a:bodyPr wrap="square">
            <a:spAutoFit/>
          </a:bodyPr>
          <a:lstStyle/>
          <a:p>
            <a:pPr algn="ctr">
              <a:buClr>
                <a:schemeClr val="tx2"/>
              </a:buClr>
              <a:defRPr/>
            </a:pP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SMMM ve YMM’DE</a:t>
            </a:r>
          </a:p>
          <a:p>
            <a:pPr algn="ctr">
              <a:buClr>
                <a:schemeClr val="tx2"/>
              </a:buClr>
              <a:defRPr/>
            </a:pP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DENETİM FAALİYETLERİNDE</a:t>
            </a:r>
          </a:p>
          <a:p>
            <a:pPr algn="ctr">
              <a:buClr>
                <a:schemeClr val="tx2"/>
              </a:buClr>
              <a:defRPr/>
            </a:pP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SORUMLULUK KURALLARI VE ÇERÇEVESİ</a:t>
            </a:r>
            <a:endParaRPr lang="tr-TR"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Dikdörtgen 2"/>
          <p:cNvSpPr/>
          <p:nvPr/>
        </p:nvSpPr>
        <p:spPr>
          <a:xfrm>
            <a:off x="3816424" y="5313402"/>
            <a:ext cx="4067944" cy="707886"/>
          </a:xfrm>
          <a:prstGeom prst="rect">
            <a:avLst/>
          </a:prstGeom>
        </p:spPr>
        <p:txBody>
          <a:bodyPr wrap="square">
            <a:spAutoFit/>
          </a:bodyPr>
          <a:lstStyle/>
          <a:p>
            <a:pPr algn="ctr">
              <a:tabLst>
                <a:tab pos="2513013" algn="l"/>
              </a:tabLst>
              <a:defRPr/>
            </a:pPr>
            <a:r>
              <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Mustafa AKPINAR</a:t>
            </a:r>
            <a:endParaRPr lang="tr-TR" alt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tabLst>
                <a:tab pos="2513013" algn="l"/>
              </a:tabLst>
              <a:defRPr/>
            </a:pPr>
            <a:r>
              <a:rPr lang="tr-TR" alt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Gelir İdaresi Grup Başkanı</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764704"/>
            <a:ext cx="9180512" cy="217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425" y="3156048"/>
            <a:ext cx="2192391" cy="50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http://www.malimusavirhaber.com/wp-content/uploads/2015/08/smmm-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7824" y="3156047"/>
            <a:ext cx="504056" cy="4925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49" y="3156049"/>
            <a:ext cx="597111" cy="4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364291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Rectangle 3"/>
          <p:cNvSpPr>
            <a:spLocks noGrp="1"/>
          </p:cNvSpPr>
          <p:nvPr>
            <p:ph idx="1"/>
          </p:nvPr>
        </p:nvSpPr>
        <p:spPr>
          <a:xfrm>
            <a:off x="0" y="1700213"/>
            <a:ext cx="9144000" cy="4608512"/>
          </a:xfrm>
        </p:spPr>
        <p:txBody>
          <a:bodyPr/>
          <a:lstStyle/>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p:txBody>
      </p:sp>
      <p:sp>
        <p:nvSpPr>
          <p:cNvPr id="11" name="Başlık 1"/>
          <p:cNvSpPr txBox="1">
            <a:spLocks/>
          </p:cNvSpPr>
          <p:nvPr/>
        </p:nvSpPr>
        <p:spPr bwMode="auto">
          <a:xfrm>
            <a:off x="250825" y="620713"/>
            <a:ext cx="86423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marL="457200" indent="-457200" algn="ctr" fontAlgn="base">
              <a:spcBef>
                <a:spcPct val="0"/>
              </a:spcBef>
              <a:spcAft>
                <a:spcPct val="0"/>
              </a:spcAft>
              <a:buClrTx/>
              <a:buSzTx/>
              <a:defRPr/>
            </a:pPr>
            <a:r>
              <a:rPr lang="tr-TR" altLang="tr-TR" sz="2800" b="1" dirty="0" smtClean="0">
                <a:solidFill>
                  <a:srgbClr val="DCE8F4">
                    <a:lumMod val="50000"/>
                  </a:srgbClr>
                </a:solidFill>
                <a:effectLst>
                  <a:outerShdw blurRad="38100" dist="38100" dir="2700000" algn="tl">
                    <a:srgbClr val="000000"/>
                  </a:outerShdw>
                </a:effectLst>
                <a:latin typeface="Tahoma" pitchFamily="34" charset="0"/>
                <a:cs typeface="Tahoma" pitchFamily="34" charset="0"/>
              </a:rPr>
              <a:t>3568 SAYILI</a:t>
            </a:r>
          </a:p>
          <a:p>
            <a:pPr algn="ctr" fontAlgn="base">
              <a:spcBef>
                <a:spcPct val="0"/>
              </a:spcBef>
              <a:spcAft>
                <a:spcPct val="0"/>
              </a:spcAft>
              <a:buClrTx/>
              <a:buSzTx/>
              <a:buFontTx/>
              <a:buNone/>
              <a:defRPr/>
            </a:pPr>
            <a:r>
              <a:rPr lang="tr-TR" altLang="tr-TR" sz="2800" b="1" dirty="0" smtClean="0">
                <a:solidFill>
                  <a:srgbClr val="DCE8F4">
                    <a:lumMod val="50000"/>
                  </a:srgbClr>
                </a:solidFill>
                <a:effectLst>
                  <a:outerShdw blurRad="38100" dist="38100" dir="2700000" algn="tl">
                    <a:srgbClr val="000000"/>
                  </a:outerShdw>
                </a:effectLst>
                <a:latin typeface="Tahoma" pitchFamily="34" charset="0"/>
                <a:cs typeface="Tahoma" pitchFamily="34" charset="0"/>
              </a:rPr>
              <a:t>SERBEST MUHASEBECİ MALİ MÜŞAVİRLİK VE YEMİNLİ MALİ MÜŞAVİRLİK KANUNU</a:t>
            </a:r>
          </a:p>
          <a:p>
            <a:pPr algn="ctr" fontAlgn="base">
              <a:spcBef>
                <a:spcPct val="0"/>
              </a:spcBef>
              <a:spcAft>
                <a:spcPct val="0"/>
              </a:spcAft>
              <a:buClrTx/>
              <a:buSzTx/>
              <a:buFontTx/>
              <a:buNone/>
              <a:defRPr/>
            </a:pPr>
            <a:endParaRPr lang="tr-TR" altLang="tr-TR" sz="2800" b="1" dirty="0">
              <a:solidFill>
                <a:srgbClr val="C00000"/>
              </a:solidFill>
              <a:effectLst>
                <a:outerShdw blurRad="38100" dist="38100" dir="2700000" algn="tl">
                  <a:srgbClr val="000000"/>
                </a:outerShdw>
              </a:effectLst>
              <a:latin typeface="Tahoma" pitchFamily="34" charset="0"/>
              <a:cs typeface="Tahoma" pitchFamily="34" charset="0"/>
            </a:endParaRPr>
          </a:p>
          <a:p>
            <a:pPr marL="457200" indent="-457200" algn="ctr" fontAlgn="base">
              <a:spcBef>
                <a:spcPct val="0"/>
              </a:spcBef>
              <a:spcAft>
                <a:spcPct val="0"/>
              </a:spcAft>
              <a:buClrTx/>
              <a:buSzTx/>
              <a:defRPr/>
            </a:pPr>
            <a:r>
              <a:rPr lang="tr-TR" altLang="tr-TR" sz="2800" b="1" dirty="0">
                <a:solidFill>
                  <a:srgbClr val="DCE8F4">
                    <a:lumMod val="50000"/>
                  </a:srgbClr>
                </a:solidFill>
                <a:effectLst>
                  <a:outerShdw blurRad="38100" dist="38100" dir="2700000" algn="tl">
                    <a:srgbClr val="000000"/>
                  </a:outerShdw>
                </a:effectLst>
                <a:latin typeface="Tahoma" pitchFamily="34" charset="0"/>
                <a:cs typeface="Tahoma" pitchFamily="34" charset="0"/>
              </a:rPr>
              <a:t>213 SAYILI VERGİ USUL KANUNU</a:t>
            </a:r>
          </a:p>
          <a:p>
            <a:pPr algn="ctr" fontAlgn="base">
              <a:spcBef>
                <a:spcPct val="0"/>
              </a:spcBef>
              <a:spcAft>
                <a:spcPct val="0"/>
              </a:spcAft>
              <a:buClrTx/>
              <a:buSzTx/>
              <a:buFont typeface="Wingdings" pitchFamily="2" charset="2"/>
              <a:buNone/>
              <a:defRPr/>
            </a:pPr>
            <a:endParaRPr lang="tr-TR" altLang="tr-TR" sz="2800" b="1" dirty="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endParaRPr lang="tr-TR" altLang="tr-TR" sz="2800" b="1" dirty="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endParaRPr lang="tr-TR" altLang="tr-TR" sz="2800" b="1" dirty="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Tx/>
              <a:buNone/>
              <a:defRPr/>
            </a:pPr>
            <a:endPar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endPar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endParaRPr lang="tr-TR" altLang="tr-TR" sz="2800" b="1" dirty="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endParaRPr lang="tr-TR" altLang="tr-TR" sz="1000" b="1" dirty="0" smtClean="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r>
              <a:rPr lang="tr-TR" altLang="tr-TR" sz="5400" b="1" dirty="0" smtClean="0">
                <a:solidFill>
                  <a:srgbClr val="C00000"/>
                </a:solidFill>
                <a:effectLst>
                  <a:outerShdw blurRad="38100" dist="38100" dir="2700000" algn="tl">
                    <a:srgbClr val="000000"/>
                  </a:outerShdw>
                </a:effectLst>
                <a:latin typeface="Tahoma" pitchFamily="34" charset="0"/>
                <a:cs typeface="Tahoma" pitchFamily="34" charset="0"/>
              </a:rPr>
              <a:t>SORUMLULUK</a:t>
            </a:r>
          </a:p>
        </p:txBody>
      </p:sp>
      <p:pic>
        <p:nvPicPr>
          <p:cNvPr id="153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500438"/>
            <a:ext cx="30829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2421676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lt Başlık 2"/>
          <p:cNvSpPr>
            <a:spLocks noGrp="1"/>
          </p:cNvSpPr>
          <p:nvPr>
            <p:ph type="subTitle" sz="quarter" idx="1"/>
          </p:nvPr>
        </p:nvSpPr>
        <p:spPr>
          <a:xfrm>
            <a:off x="598686" y="1772394"/>
            <a:ext cx="8005762" cy="2952750"/>
          </a:xfrm>
        </p:spPr>
        <p:txBody>
          <a:bodyPr/>
          <a:lstStyle/>
          <a:p>
            <a:pPr marL="342900" indent="-342900" algn="l">
              <a:spcBef>
                <a:spcPct val="0"/>
              </a:spcBef>
              <a:buClr>
                <a:srgbClr val="C00000"/>
              </a:buClr>
              <a:buSzTx/>
              <a:buFont typeface="Wingdings" pitchFamily="2" charset="2"/>
              <a:buChar char="q"/>
              <a:defRPr/>
            </a:pPr>
            <a:r>
              <a:rPr lang="tr-TR" altLang="tr-TR" sz="2400" b="1" dirty="0" smtClean="0">
                <a:effectLst/>
                <a:latin typeface="+mj-lt"/>
                <a:cs typeface="Tahoma" pitchFamily="34" charset="0"/>
              </a:rPr>
              <a:t>3568 sayılı Serbest Muhasebeci Mali Müşavirlik ve Yeminli Mali Müşavirlik Kanunu (12. ve </a:t>
            </a:r>
            <a:r>
              <a:rPr lang="tr-TR" sz="2400" b="1" dirty="0" smtClean="0">
                <a:effectLst/>
                <a:latin typeface="+mj-lt"/>
              </a:rPr>
              <a:t>48. Madde),</a:t>
            </a:r>
          </a:p>
          <a:p>
            <a:pPr marL="342900" indent="-342900" algn="l">
              <a:spcBef>
                <a:spcPct val="0"/>
              </a:spcBef>
              <a:buClr>
                <a:srgbClr val="C00000"/>
              </a:buClr>
              <a:buSzTx/>
              <a:buFont typeface="Wingdings" pitchFamily="2" charset="2"/>
              <a:buChar char="q"/>
              <a:defRPr/>
            </a:pPr>
            <a:endParaRPr lang="tr-TR" sz="2400" b="1" dirty="0" smtClean="0">
              <a:effectLst/>
              <a:latin typeface="+mj-lt"/>
            </a:endParaRPr>
          </a:p>
          <a:p>
            <a:pPr marL="342900" indent="-342900" algn="l">
              <a:spcBef>
                <a:spcPct val="0"/>
              </a:spcBef>
              <a:buClr>
                <a:srgbClr val="C00000"/>
              </a:buClr>
              <a:buSzTx/>
              <a:buFont typeface="Wingdings" pitchFamily="2" charset="2"/>
              <a:buChar char="q"/>
              <a:defRPr/>
            </a:pPr>
            <a:r>
              <a:rPr lang="tr-TR" sz="2400" b="1" dirty="0" smtClean="0">
                <a:effectLst/>
                <a:latin typeface="+mj-lt"/>
              </a:rPr>
              <a:t>Serbest </a:t>
            </a:r>
            <a:r>
              <a:rPr lang="tr-TR" sz="2400" b="1" dirty="0">
                <a:effectLst/>
                <a:latin typeface="+mj-lt"/>
              </a:rPr>
              <a:t>Muhasebeci Mali Müşavirlik ve Yeminli Mali Müşavirlik </a:t>
            </a:r>
            <a:r>
              <a:rPr lang="tr-TR" sz="2400" b="1" dirty="0" smtClean="0">
                <a:effectLst/>
                <a:latin typeface="+mj-lt"/>
              </a:rPr>
              <a:t>Kanunu Disiplin Yönetmeliği,</a:t>
            </a:r>
          </a:p>
        </p:txBody>
      </p:sp>
      <p:sp>
        <p:nvSpPr>
          <p:cNvPr id="5" name="Rectangle 2"/>
          <p:cNvSpPr txBox="1">
            <a:spLocks noRot="1" noChangeArrowheads="1"/>
          </p:cNvSpPr>
          <p:nvPr/>
        </p:nvSpPr>
        <p:spPr bwMode="auto">
          <a:xfrm>
            <a:off x="827584" y="452339"/>
            <a:ext cx="74375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ctr" eaLnBrk="1" fontAlgn="base" hangingPunct="1">
              <a:spcBef>
                <a:spcPct val="0"/>
              </a:spcBef>
              <a:spcAft>
                <a:spcPct val="0"/>
              </a:spcAft>
              <a:defRPr/>
            </a:pPr>
            <a:r>
              <a:rPr lang="tr-TR" sz="4000" b="1" dirty="0" smtClean="0">
                <a:solidFill>
                  <a:srgbClr val="C00000"/>
                </a:solidFill>
                <a:effectLst>
                  <a:outerShdw blurRad="38100" dist="38100" dir="2700000" algn="tl">
                    <a:srgbClr val="000000"/>
                  </a:outerShdw>
                </a:effectLst>
                <a:cs typeface="Tahoma" pitchFamily="34" charset="0"/>
              </a:rPr>
              <a:t>DİSİPLİN SORUMLULUĞU</a:t>
            </a:r>
          </a:p>
        </p:txBody>
      </p:sp>
      <p:pic>
        <p:nvPicPr>
          <p:cNvPr id="163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854305"/>
            <a:ext cx="1512168" cy="145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5085184"/>
            <a:ext cx="4670478" cy="122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16392" name="Picture 5" descr="D:\Users\msari\Desktop\resimler\imag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935" y="4854305"/>
            <a:ext cx="1553545" cy="14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263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lt Başlık 2"/>
          <p:cNvSpPr>
            <a:spLocks noGrp="1"/>
          </p:cNvSpPr>
          <p:nvPr>
            <p:ph type="subTitle" sz="quarter" idx="1"/>
          </p:nvPr>
        </p:nvSpPr>
        <p:spPr>
          <a:xfrm>
            <a:off x="598488" y="1844402"/>
            <a:ext cx="8005762" cy="2952750"/>
          </a:xfrm>
        </p:spPr>
        <p:txBody>
          <a:bodyPr/>
          <a:lstStyle/>
          <a:p>
            <a:pPr marL="342900" indent="-342900" algn="l">
              <a:spcBef>
                <a:spcPct val="0"/>
              </a:spcBef>
              <a:buClr>
                <a:srgbClr val="C00000"/>
              </a:buClr>
              <a:buSzTx/>
              <a:buFont typeface="Wingdings" pitchFamily="2" charset="2"/>
              <a:buChar char="q"/>
              <a:defRPr/>
            </a:pPr>
            <a:r>
              <a:rPr lang="tr-TR" altLang="tr-TR" sz="2400" b="1" dirty="0" smtClean="0">
                <a:effectLst/>
                <a:latin typeface="+mj-lt"/>
                <a:cs typeface="Tahoma" pitchFamily="34" charset="0"/>
              </a:rPr>
              <a:t>3568 sayılı Serbest Muhasebeci Mali Müşavirlik ve Yeminli Mali Müşavirlik Kanunu (12. </a:t>
            </a:r>
            <a:r>
              <a:rPr lang="tr-TR" sz="2400" b="1" dirty="0" smtClean="0">
                <a:effectLst/>
                <a:latin typeface="+mj-lt"/>
              </a:rPr>
              <a:t>Madde),</a:t>
            </a:r>
          </a:p>
          <a:p>
            <a:pPr marL="342900" indent="-342900" algn="l">
              <a:spcBef>
                <a:spcPct val="0"/>
              </a:spcBef>
              <a:buClr>
                <a:srgbClr val="C00000"/>
              </a:buClr>
              <a:buSzTx/>
              <a:buFont typeface="Wingdings" pitchFamily="2" charset="2"/>
              <a:buChar char="q"/>
              <a:defRPr/>
            </a:pPr>
            <a:endParaRPr lang="tr-TR" sz="2400" b="1" dirty="0" smtClean="0">
              <a:effectLst/>
              <a:latin typeface="+mj-lt"/>
            </a:endParaRPr>
          </a:p>
          <a:p>
            <a:pPr marL="342900" indent="-342900" algn="l">
              <a:spcBef>
                <a:spcPct val="0"/>
              </a:spcBef>
              <a:buClr>
                <a:srgbClr val="C00000"/>
              </a:buClr>
              <a:buSzTx/>
              <a:buFont typeface="Wingdings" pitchFamily="2" charset="2"/>
              <a:buChar char="q"/>
              <a:defRPr/>
            </a:pPr>
            <a:r>
              <a:rPr lang="tr-TR" sz="2400" b="1" dirty="0">
                <a:effectLst/>
                <a:latin typeface="+mj-lt"/>
              </a:rPr>
              <a:t>213 sayılı Vergi Usul Kanununun </a:t>
            </a:r>
            <a:r>
              <a:rPr lang="tr-TR" sz="2400" b="1" dirty="0" smtClean="0">
                <a:effectLst/>
                <a:latin typeface="+mj-lt"/>
              </a:rPr>
              <a:t>mükerrer </a:t>
            </a:r>
            <a:r>
              <a:rPr lang="tr-TR" sz="2400" b="1" dirty="0">
                <a:effectLst/>
                <a:latin typeface="+mj-lt"/>
              </a:rPr>
              <a:t>227. </a:t>
            </a:r>
            <a:r>
              <a:rPr lang="tr-TR" sz="2400" b="1" dirty="0" smtClean="0">
                <a:effectLst/>
                <a:latin typeface="+mj-lt"/>
              </a:rPr>
              <a:t>maddesi,</a:t>
            </a:r>
          </a:p>
        </p:txBody>
      </p:sp>
      <p:sp>
        <p:nvSpPr>
          <p:cNvPr id="5" name="Rectangle 2"/>
          <p:cNvSpPr txBox="1">
            <a:spLocks noRot="1" noChangeArrowheads="1"/>
          </p:cNvSpPr>
          <p:nvPr/>
        </p:nvSpPr>
        <p:spPr bwMode="auto">
          <a:xfrm>
            <a:off x="446856" y="452339"/>
            <a:ext cx="82296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ctr" eaLnBrk="1" fontAlgn="base" hangingPunct="1">
              <a:spcBef>
                <a:spcPct val="0"/>
              </a:spcBef>
              <a:spcAft>
                <a:spcPct val="0"/>
              </a:spcAft>
              <a:defRPr/>
            </a:pPr>
            <a:r>
              <a:rPr lang="tr-TR" sz="4000" b="1" dirty="0" smtClean="0">
                <a:solidFill>
                  <a:srgbClr val="C00000"/>
                </a:solidFill>
                <a:effectLst>
                  <a:outerShdw blurRad="38100" dist="38100" dir="2700000" algn="tl">
                    <a:srgbClr val="000000"/>
                  </a:outerShdw>
                </a:effectLst>
                <a:cs typeface="Tahoma" pitchFamily="34" charset="0"/>
              </a:rPr>
              <a:t>MALİ SORUMLULUK</a:t>
            </a:r>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854305"/>
            <a:ext cx="1512168" cy="145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5085184"/>
            <a:ext cx="4670478" cy="122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15" name="Picture 5" descr="D:\Users\msari\Desktop\resimler\imag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935" y="4854305"/>
            <a:ext cx="1553545" cy="14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253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sz="quarter"/>
          </p:nvPr>
        </p:nvSpPr>
        <p:spPr>
          <a:xfrm>
            <a:off x="1547664" y="188640"/>
            <a:ext cx="7199313" cy="863600"/>
          </a:xfrm>
        </p:spPr>
        <p:txBody>
          <a:bodyPr/>
          <a:lstStyle/>
          <a:p>
            <a:pPr>
              <a:defRPr/>
            </a:pPr>
            <a:r>
              <a:rPr lang="tr-TR" altLang="tr-TR" sz="2800" b="1" dirty="0" smtClean="0">
                <a:solidFill>
                  <a:srgbClr val="C00000"/>
                </a:solidFill>
                <a:latin typeface="Tahoma" pitchFamily="34" charset="0"/>
                <a:cs typeface="Tahoma" pitchFamily="34" charset="0"/>
              </a:rPr>
              <a:t>TASDİK VE TASDİKTEN DOĞAN SORUMLULUK</a:t>
            </a:r>
          </a:p>
        </p:txBody>
      </p:sp>
      <p:sp>
        <p:nvSpPr>
          <p:cNvPr id="6147" name="Alt Başlık 2"/>
          <p:cNvSpPr>
            <a:spLocks noGrp="1"/>
          </p:cNvSpPr>
          <p:nvPr>
            <p:ph type="subTitle" sz="quarter" idx="1"/>
          </p:nvPr>
        </p:nvSpPr>
        <p:spPr>
          <a:xfrm>
            <a:off x="250825" y="2060575"/>
            <a:ext cx="8642350" cy="4581525"/>
          </a:xfrm>
        </p:spPr>
        <p:txBody>
          <a:bodyPr/>
          <a:lstStyle/>
          <a:p>
            <a:pPr>
              <a:lnSpc>
                <a:spcPct val="115000"/>
              </a:lnSpc>
              <a:spcAft>
                <a:spcPts val="1000"/>
              </a:spcAft>
              <a:defRPr/>
            </a:pPr>
            <a:r>
              <a:rPr lang="tr-TR" sz="1600" b="1" dirty="0">
                <a:effectLst/>
              </a:rPr>
              <a:t>3568 </a:t>
            </a:r>
            <a:r>
              <a:rPr lang="tr-TR" sz="1600" b="1" dirty="0" smtClean="0">
                <a:effectLst/>
              </a:rPr>
              <a:t>sayılı Serbest </a:t>
            </a:r>
            <a:r>
              <a:rPr lang="tr-TR" sz="1600" b="1" dirty="0">
                <a:effectLst/>
              </a:rPr>
              <a:t>Muhasebeci Mali Müşavirlik ve Yeminli Mali Müşavirlik Kanununun </a:t>
            </a:r>
            <a:r>
              <a:rPr lang="tr-TR" sz="1600" b="1" dirty="0" smtClean="0">
                <a:effectLst/>
              </a:rPr>
              <a:t>12</a:t>
            </a:r>
            <a:r>
              <a:rPr lang="tr-TR" sz="1600" b="1" dirty="0">
                <a:effectLst/>
              </a:rPr>
              <a:t>. </a:t>
            </a:r>
            <a:r>
              <a:rPr lang="tr-TR" sz="1600" b="1" dirty="0" smtClean="0">
                <a:effectLst/>
              </a:rPr>
              <a:t>maddesi</a:t>
            </a:r>
            <a:endParaRPr lang="tr-TR" sz="1600" b="1" dirty="0" smtClean="0">
              <a:solidFill>
                <a:srgbClr val="C00000"/>
              </a:solidFill>
            </a:endParaRPr>
          </a:p>
          <a:p>
            <a:pPr marL="285750" indent="-285750" algn="l">
              <a:lnSpc>
                <a:spcPct val="115000"/>
              </a:lnSpc>
              <a:spcAft>
                <a:spcPts val="1000"/>
              </a:spcAft>
              <a:buClr>
                <a:schemeClr val="tx1"/>
              </a:buClr>
              <a:buSzPct val="75000"/>
              <a:buFont typeface="Wingdings" pitchFamily="2" charset="2"/>
              <a:buChar char="q"/>
              <a:defRPr/>
            </a:pPr>
            <a:r>
              <a:rPr lang="tr-TR" altLang="tr-TR" sz="1600" b="1" dirty="0">
                <a:solidFill>
                  <a:srgbClr val="7030A0"/>
                </a:solidFill>
                <a:effectLst/>
                <a:ea typeface="Calibri" pitchFamily="34" charset="0"/>
                <a:cs typeface="Arial" charset="0"/>
              </a:rPr>
              <a:t>Yeminli mali </a:t>
            </a:r>
            <a:r>
              <a:rPr lang="tr-TR" altLang="tr-TR" sz="1600" b="1" dirty="0" smtClean="0">
                <a:solidFill>
                  <a:srgbClr val="7030A0"/>
                </a:solidFill>
                <a:effectLst/>
                <a:ea typeface="Calibri" pitchFamily="34" charset="0"/>
                <a:cs typeface="Arial" charset="0"/>
              </a:rPr>
              <a:t>müşavirler, </a:t>
            </a:r>
            <a:r>
              <a:rPr lang="tr-TR" altLang="tr-TR" sz="1600" b="1" dirty="0">
                <a:solidFill>
                  <a:srgbClr val="7030A0"/>
                </a:solidFill>
                <a:effectLst/>
                <a:ea typeface="Calibri" pitchFamily="34" charset="0"/>
                <a:cs typeface="Arial" charset="0"/>
              </a:rPr>
              <a:t>gerçek ve tüzelkişilerin veya bunların teşebbüs ve işletmelerinin malî tablolarının ve beyannamelerinin </a:t>
            </a:r>
            <a:r>
              <a:rPr lang="tr-TR" altLang="tr-TR" sz="1600" b="1" dirty="0">
                <a:solidFill>
                  <a:srgbClr val="C00000"/>
                </a:solidFill>
                <a:effectLst/>
                <a:ea typeface="Calibri" pitchFamily="34" charset="0"/>
                <a:cs typeface="Arial" charset="0"/>
              </a:rPr>
              <a:t>mevzuat hükümleri, muhasebe prensipleri ile muhasebe standartlarına uygunluğunu ve hesapların denetim standartlarına göre incelediğini </a:t>
            </a:r>
            <a:r>
              <a:rPr lang="tr-TR" altLang="tr-TR" sz="1600" b="1" dirty="0">
                <a:solidFill>
                  <a:srgbClr val="7030A0"/>
                </a:solidFill>
                <a:effectLst/>
                <a:ea typeface="Calibri" pitchFamily="34" charset="0"/>
                <a:cs typeface="Arial" charset="0"/>
              </a:rPr>
              <a:t>tasdik ederler.</a:t>
            </a:r>
          </a:p>
          <a:p>
            <a:pPr marL="285750" indent="-285750" algn="l">
              <a:lnSpc>
                <a:spcPct val="115000"/>
              </a:lnSpc>
              <a:spcAft>
                <a:spcPts val="1000"/>
              </a:spcAft>
              <a:buClr>
                <a:schemeClr val="tx1"/>
              </a:buClr>
              <a:buSzPct val="75000"/>
              <a:buFont typeface="Wingdings" pitchFamily="2" charset="2"/>
              <a:buChar char="q"/>
              <a:defRPr/>
            </a:pPr>
            <a:r>
              <a:rPr lang="tr-TR" altLang="tr-TR" sz="1600" b="1" dirty="0">
                <a:solidFill>
                  <a:srgbClr val="7030A0"/>
                </a:solidFill>
                <a:effectLst/>
                <a:ea typeface="Calibri" pitchFamily="34" charset="0"/>
                <a:cs typeface="Arial" charset="0"/>
              </a:rPr>
              <a:t>Kanunları gereğince, kamu kurum ve kuruluşlarına verilen tasdik edilmiş mali tablolar, </a:t>
            </a:r>
            <a:r>
              <a:rPr lang="tr-TR" altLang="tr-TR" sz="1600" b="1" dirty="0">
                <a:solidFill>
                  <a:srgbClr val="C00000"/>
                </a:solidFill>
                <a:effectLst/>
                <a:ea typeface="Calibri" pitchFamily="34" charset="0"/>
                <a:cs typeface="Arial" charset="0"/>
              </a:rPr>
              <a:t>kamu idaresinin yetkili memurlarınca, tasdikin kapsamı ölçüsünde incelenmiş bir belge </a:t>
            </a:r>
            <a:r>
              <a:rPr lang="tr-TR" altLang="tr-TR" sz="1600" b="1" dirty="0">
                <a:solidFill>
                  <a:srgbClr val="7030A0"/>
                </a:solidFill>
                <a:effectLst/>
                <a:ea typeface="Calibri" pitchFamily="34" charset="0"/>
                <a:cs typeface="Arial" charset="0"/>
              </a:rPr>
              <a:t>olarak kabul edilir.</a:t>
            </a:r>
          </a:p>
          <a:p>
            <a:pPr marL="285750" indent="-285750" algn="l">
              <a:lnSpc>
                <a:spcPct val="115000"/>
              </a:lnSpc>
              <a:spcAft>
                <a:spcPts val="1000"/>
              </a:spcAft>
              <a:buClr>
                <a:schemeClr val="tx1"/>
              </a:buClr>
              <a:buSzPct val="75000"/>
              <a:buFont typeface="Wingdings" pitchFamily="2" charset="2"/>
              <a:buChar char="q"/>
              <a:defRPr/>
            </a:pPr>
            <a:r>
              <a:rPr lang="tr-TR" altLang="tr-TR" sz="1600" b="1" dirty="0">
                <a:solidFill>
                  <a:srgbClr val="7030A0"/>
                </a:solidFill>
                <a:effectLst/>
                <a:ea typeface="Calibri" pitchFamily="34" charset="0"/>
                <a:cs typeface="Arial" charset="0"/>
              </a:rPr>
              <a:t>Yeminli malî müşavirler yaptıkları tasdikin doğruluğundan sorumludurlar. Yaptıkları </a:t>
            </a:r>
            <a:r>
              <a:rPr lang="tr-TR" altLang="tr-TR" sz="1600" b="1" dirty="0">
                <a:solidFill>
                  <a:srgbClr val="C00000"/>
                </a:solidFill>
                <a:effectLst/>
                <a:ea typeface="Calibri" pitchFamily="34" charset="0"/>
                <a:cs typeface="Arial" charset="0"/>
              </a:rPr>
              <a:t>tasdikin doğru olmaması </a:t>
            </a:r>
            <a:r>
              <a:rPr lang="tr-TR" altLang="tr-TR" sz="1600" b="1" dirty="0">
                <a:solidFill>
                  <a:srgbClr val="7030A0"/>
                </a:solidFill>
                <a:effectLst/>
                <a:ea typeface="Calibri" pitchFamily="34" charset="0"/>
                <a:cs typeface="Arial" charset="0"/>
              </a:rPr>
              <a:t>halinde, tasdikin kapsamı ile sınırlı olmak üzere, </a:t>
            </a:r>
            <a:r>
              <a:rPr lang="tr-TR" altLang="tr-TR" sz="1600" b="1" dirty="0">
                <a:solidFill>
                  <a:srgbClr val="C00000"/>
                </a:solidFill>
                <a:effectLst/>
                <a:ea typeface="Calibri" pitchFamily="34" charset="0"/>
                <a:cs typeface="Arial" charset="0"/>
              </a:rPr>
              <a:t>ziyaa uğratılan vergilerden ve kesilecek cezalardan mükellefle birlikte müştereken ve müteselsilen sorumlu </a:t>
            </a:r>
            <a:r>
              <a:rPr lang="tr-TR" altLang="tr-TR" sz="1600" b="1" dirty="0">
                <a:solidFill>
                  <a:srgbClr val="7030A0"/>
                </a:solidFill>
                <a:effectLst/>
                <a:ea typeface="Calibri" pitchFamily="34" charset="0"/>
                <a:cs typeface="Arial" charset="0"/>
              </a:rPr>
              <a:t>olurlar. Yeminli malî müşavirler yaptıkları tasdikin kapsamını düzenleyecekleri raporda açıkça belirtirler.</a:t>
            </a:r>
          </a:p>
          <a:p>
            <a:pPr algn="l">
              <a:defRPr/>
            </a:pPr>
            <a:endParaRPr lang="tr-TR" altLang="tr-TR" sz="1600" b="1" dirty="0">
              <a:effectLst/>
              <a:ea typeface="Calibri" pitchFamily="34" charset="0"/>
              <a:cs typeface="Arial" charset="0"/>
            </a:endParaRPr>
          </a:p>
          <a:p>
            <a:pPr algn="l">
              <a:lnSpc>
                <a:spcPct val="115000"/>
              </a:lnSpc>
              <a:spcAft>
                <a:spcPts val="1000"/>
              </a:spcAft>
              <a:defRPr/>
            </a:pPr>
            <a:endParaRPr lang="tr-TR" altLang="tr-TR" sz="1600" dirty="0" smtClean="0">
              <a:effectLst/>
              <a:ea typeface="Calibri" pitchFamily="34" charset="0"/>
              <a:cs typeface="Arial" charset="0"/>
            </a:endParaRPr>
          </a:p>
          <a:p>
            <a:pPr algn="l">
              <a:defRPr/>
            </a:pPr>
            <a:endParaRPr lang="tr-TR" altLang="tr-TR" sz="1600" b="1" dirty="0" smtClean="0">
              <a:effectLst/>
              <a:ea typeface="Calibri" pitchFamily="34" charset="0"/>
              <a:cs typeface="Arial" charset="0"/>
            </a:endParaRPr>
          </a:p>
        </p:txBody>
      </p:sp>
      <p:sp>
        <p:nvSpPr>
          <p:cNvPr id="5" name="Dikdörtgen 6"/>
          <p:cNvSpPr>
            <a:spLocks noChangeArrowheads="1"/>
          </p:cNvSpPr>
          <p:nvPr/>
        </p:nvSpPr>
        <p:spPr bwMode="auto">
          <a:xfrm>
            <a:off x="-36513" y="1239838"/>
            <a:ext cx="9180513" cy="708025"/>
          </a:xfrm>
          <a:prstGeom prst="rect">
            <a:avLst/>
          </a:prstGeom>
          <a:solidFill>
            <a:srgbClr val="FF6161"/>
          </a:solidFill>
          <a:ln w="38100" cmpd="thickThin">
            <a:solidFill>
              <a:schemeClr val="tx1"/>
            </a:solidFill>
            <a:miter lim="800000"/>
            <a:headEnd/>
            <a:tailEnd/>
          </a:ln>
        </p:spPr>
        <p:txBody>
          <a:bodyPr>
            <a:spAutoFit/>
          </a:bodyP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ctr" eaLnBrk="1" fontAlgn="base" hangingPunct="1">
              <a:spcBef>
                <a:spcPct val="0"/>
              </a:spcBef>
              <a:spcAft>
                <a:spcPct val="0"/>
              </a:spcAft>
              <a:buFont typeface="Wingdings 2" pitchFamily="18" charset="2"/>
              <a:buNone/>
              <a:defRPr/>
            </a:pPr>
            <a:endParaRPr lang="tr-TR" altLang="tr-TR" sz="1000" b="1" dirty="0" smtClean="0">
              <a:solidFill>
                <a:srgbClr val="007E7C"/>
              </a:solidFill>
              <a:effectLst>
                <a:outerShdw blurRad="38100" dist="38100" dir="2700000" algn="tl">
                  <a:srgbClr val="000000"/>
                </a:outerShdw>
              </a:effectLst>
              <a:cs typeface="Tahoma" pitchFamily="34" charset="0"/>
            </a:endParaRPr>
          </a:p>
          <a:p>
            <a:pPr algn="ctr" eaLnBrk="1" fontAlgn="base" hangingPunct="1">
              <a:spcBef>
                <a:spcPct val="0"/>
              </a:spcBef>
              <a:spcAft>
                <a:spcPct val="0"/>
              </a:spcAft>
              <a:buFont typeface="Wingdings 2" pitchFamily="18" charset="2"/>
              <a:buNone/>
              <a:defRPr/>
            </a:pPr>
            <a:r>
              <a:rPr lang="tr-TR" altLang="tr-TR" sz="2000" b="1" dirty="0" smtClean="0">
                <a:solidFill>
                  <a:srgbClr val="007E7C"/>
                </a:solidFill>
                <a:effectLst>
                  <a:outerShdw blurRad="38100" dist="38100" dir="2700000" algn="tl">
                    <a:srgbClr val="000000"/>
                  </a:outerShdw>
                </a:effectLst>
                <a:cs typeface="Tahoma" pitchFamily="34" charset="0"/>
              </a:rPr>
              <a:t>DOĞRULUK SORUMLULUĞU</a:t>
            </a:r>
          </a:p>
          <a:p>
            <a:pPr algn="ctr" eaLnBrk="1" fontAlgn="base" hangingPunct="1">
              <a:spcBef>
                <a:spcPct val="0"/>
              </a:spcBef>
              <a:spcAft>
                <a:spcPct val="0"/>
              </a:spcAft>
              <a:buFont typeface="Wingdings 2" pitchFamily="18" charset="2"/>
              <a:buNone/>
              <a:defRPr/>
            </a:pPr>
            <a:endParaRPr lang="tr-TR" altLang="tr-TR" sz="1000" b="1" dirty="0" smtClean="0">
              <a:solidFill>
                <a:srgbClr val="007E7C"/>
              </a:solidFill>
              <a:cs typeface="Tahoma" pitchFamily="34" charset="0"/>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5758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sz="quarter"/>
          </p:nvPr>
        </p:nvSpPr>
        <p:spPr>
          <a:xfrm>
            <a:off x="1691680" y="260350"/>
            <a:ext cx="7199313" cy="863600"/>
          </a:xfrm>
        </p:spPr>
        <p:txBody>
          <a:bodyPr/>
          <a:lstStyle/>
          <a:p>
            <a:pPr>
              <a:defRPr/>
            </a:pPr>
            <a:r>
              <a:rPr lang="tr-TR" altLang="tr-TR" sz="2800" b="1" dirty="0" smtClean="0">
                <a:solidFill>
                  <a:srgbClr val="C00000"/>
                </a:solidFill>
                <a:latin typeface="Tahoma" pitchFamily="34" charset="0"/>
                <a:cs typeface="Tahoma" pitchFamily="34" charset="0"/>
              </a:rPr>
              <a:t>TASDİK VE TASDİKTEN DOĞAN SORUMLULUK</a:t>
            </a:r>
          </a:p>
        </p:txBody>
      </p:sp>
      <p:sp>
        <p:nvSpPr>
          <p:cNvPr id="17411" name="Alt Başlık 2"/>
          <p:cNvSpPr>
            <a:spLocks noGrp="1"/>
          </p:cNvSpPr>
          <p:nvPr>
            <p:ph type="subTitle" sz="quarter" idx="1"/>
          </p:nvPr>
        </p:nvSpPr>
        <p:spPr>
          <a:xfrm>
            <a:off x="250825" y="2133600"/>
            <a:ext cx="8656638" cy="1993900"/>
          </a:xfrm>
        </p:spPr>
        <p:txBody>
          <a:bodyPr/>
          <a:lstStyle/>
          <a:p>
            <a:pPr>
              <a:lnSpc>
                <a:spcPct val="115000"/>
              </a:lnSpc>
              <a:spcAft>
                <a:spcPts val="1000"/>
              </a:spcAft>
              <a:buClr>
                <a:schemeClr val="tx1"/>
              </a:buClr>
              <a:buSzPct val="75000"/>
              <a:defRPr/>
            </a:pPr>
            <a:r>
              <a:rPr lang="tr-TR" altLang="tr-TR" sz="1800" b="1" dirty="0" smtClean="0">
                <a:effectLst/>
                <a:latin typeface="Arial" pitchFamily="34" charset="0"/>
                <a:ea typeface="Calibri" pitchFamily="34" charset="0"/>
                <a:cs typeface="Arial" pitchFamily="34" charset="0"/>
              </a:rPr>
              <a:t>3568 sayılı Serbest Muhasebeci Mali Müşavirlik ve Yeminli Mali Müşavirlik Kanununun 12. maddesi (6552 sayılı Kanunla eklenen)</a:t>
            </a:r>
          </a:p>
          <a:p>
            <a:pPr marL="285750" indent="-285750" algn="l">
              <a:lnSpc>
                <a:spcPct val="115000"/>
              </a:lnSpc>
              <a:spcAft>
                <a:spcPts val="1000"/>
              </a:spcAft>
              <a:buClr>
                <a:schemeClr val="tx1"/>
              </a:buClr>
              <a:buSzPct val="75000"/>
              <a:buFont typeface="Wingdings" pitchFamily="2" charset="2"/>
              <a:buChar char="q"/>
              <a:defRPr/>
            </a:pPr>
            <a:r>
              <a:rPr lang="tr-TR" altLang="tr-TR" sz="1800" b="1" dirty="0" smtClean="0">
                <a:solidFill>
                  <a:srgbClr val="7030A0"/>
                </a:solidFill>
                <a:effectLst/>
                <a:latin typeface="Arial" pitchFamily="34" charset="0"/>
                <a:ea typeface="Calibri" pitchFamily="34" charset="0"/>
                <a:cs typeface="Arial" pitchFamily="34" charset="0"/>
              </a:rPr>
              <a:t>Yeminli mali müşavirlerin tasdikten doğan </a:t>
            </a:r>
            <a:r>
              <a:rPr lang="tr-TR" altLang="tr-TR" sz="1800" b="1" dirty="0" smtClean="0">
                <a:solidFill>
                  <a:srgbClr val="C00000"/>
                </a:solidFill>
                <a:effectLst/>
                <a:latin typeface="Arial" pitchFamily="34" charset="0"/>
                <a:ea typeface="Calibri" pitchFamily="34" charset="0"/>
                <a:cs typeface="Arial" pitchFamily="34" charset="0"/>
              </a:rPr>
              <a:t>mali sorumlulukları</a:t>
            </a:r>
            <a:r>
              <a:rPr lang="tr-TR" altLang="tr-TR" sz="1800" b="1" dirty="0" smtClean="0">
                <a:solidFill>
                  <a:srgbClr val="7030A0"/>
                </a:solidFill>
                <a:effectLst/>
                <a:latin typeface="Arial" pitchFamily="34" charset="0"/>
                <a:ea typeface="Calibri" pitchFamily="34" charset="0"/>
                <a:cs typeface="Arial" pitchFamily="34" charset="0"/>
              </a:rPr>
              <a:t> ile </a:t>
            </a:r>
            <a:r>
              <a:rPr lang="tr-TR" altLang="tr-TR" sz="1800" b="1" dirty="0" smtClean="0">
                <a:solidFill>
                  <a:srgbClr val="C00000"/>
                </a:solidFill>
                <a:effectLst/>
                <a:latin typeface="Arial" pitchFamily="34" charset="0"/>
                <a:ea typeface="Calibri" pitchFamily="34" charset="0"/>
                <a:cs typeface="Arial" pitchFamily="34" charset="0"/>
              </a:rPr>
              <a:t>disiplin sorumlulukları</a:t>
            </a:r>
            <a:r>
              <a:rPr lang="tr-TR" altLang="tr-TR" sz="1800" b="1" dirty="0" smtClean="0">
                <a:solidFill>
                  <a:srgbClr val="7030A0"/>
                </a:solidFill>
                <a:effectLst/>
                <a:latin typeface="Arial" pitchFamily="34" charset="0"/>
                <a:ea typeface="Calibri" pitchFamily="34" charset="0"/>
                <a:cs typeface="Arial" pitchFamily="34" charset="0"/>
              </a:rPr>
              <a:t> </a:t>
            </a:r>
            <a:r>
              <a:rPr lang="tr-TR" altLang="tr-TR" sz="1800" b="1" dirty="0" smtClean="0">
                <a:solidFill>
                  <a:srgbClr val="C00000"/>
                </a:solidFill>
                <a:effectLst/>
                <a:latin typeface="Arial" pitchFamily="34" charset="0"/>
                <a:ea typeface="Calibri" pitchFamily="34" charset="0"/>
                <a:cs typeface="Arial" pitchFamily="34" charset="0"/>
              </a:rPr>
              <a:t>ayrı ayrı müstakil bir rapor</a:t>
            </a:r>
            <a:r>
              <a:rPr lang="tr-TR" altLang="tr-TR" sz="1800" b="1" dirty="0" smtClean="0">
                <a:solidFill>
                  <a:srgbClr val="7030A0"/>
                </a:solidFill>
                <a:effectLst/>
                <a:latin typeface="Arial" pitchFamily="34" charset="0"/>
                <a:ea typeface="Calibri" pitchFamily="34" charset="0"/>
                <a:cs typeface="Arial" pitchFamily="34" charset="0"/>
              </a:rPr>
              <a:t> ile tespit edilir. Bu kapsamda yeminli mali müşavir hakkında sorumluluk raporu yazılabilmesi için yeminli mali müşavirin </a:t>
            </a:r>
            <a:r>
              <a:rPr lang="tr-TR" altLang="tr-TR" sz="1800" b="1" dirty="0" smtClean="0">
                <a:solidFill>
                  <a:srgbClr val="C00000"/>
                </a:solidFill>
                <a:effectLst/>
                <a:latin typeface="Arial" pitchFamily="34" charset="0"/>
                <a:ea typeface="Calibri" pitchFamily="34" charset="0"/>
                <a:cs typeface="Arial" pitchFamily="34" charset="0"/>
              </a:rPr>
              <a:t>yazılı savunması</a:t>
            </a:r>
            <a:r>
              <a:rPr lang="tr-TR" altLang="tr-TR" sz="1800" b="1" dirty="0" smtClean="0">
                <a:solidFill>
                  <a:srgbClr val="7030A0"/>
                </a:solidFill>
                <a:effectLst/>
                <a:latin typeface="Arial" pitchFamily="34" charset="0"/>
                <a:ea typeface="Calibri" pitchFamily="34" charset="0"/>
                <a:cs typeface="Arial" pitchFamily="34" charset="0"/>
              </a:rPr>
              <a:t> istenir.</a:t>
            </a:r>
          </a:p>
          <a:p>
            <a:pPr marL="285750" indent="-285750" algn="l">
              <a:lnSpc>
                <a:spcPct val="115000"/>
              </a:lnSpc>
              <a:spcAft>
                <a:spcPts val="1000"/>
              </a:spcAft>
              <a:buClr>
                <a:schemeClr val="tx1"/>
              </a:buClr>
              <a:buSzPct val="75000"/>
              <a:buFont typeface="Wingdings" pitchFamily="2" charset="2"/>
              <a:buChar char="q"/>
              <a:defRPr/>
            </a:pPr>
            <a:endParaRPr lang="tr-TR" altLang="tr-TR" sz="1800" b="1" dirty="0" smtClean="0">
              <a:solidFill>
                <a:srgbClr val="7030A0"/>
              </a:solidFill>
              <a:effectLst/>
              <a:latin typeface="Arial" pitchFamily="34" charset="0"/>
              <a:ea typeface="Calibri" pitchFamily="34" charset="0"/>
              <a:cs typeface="Arial" pitchFamily="34" charset="0"/>
            </a:endParaRPr>
          </a:p>
          <a:p>
            <a:pPr marL="285750" indent="-285750" algn="l">
              <a:lnSpc>
                <a:spcPct val="115000"/>
              </a:lnSpc>
              <a:spcAft>
                <a:spcPts val="1000"/>
              </a:spcAft>
              <a:buClr>
                <a:schemeClr val="tx1"/>
              </a:buClr>
              <a:buSzPct val="75000"/>
              <a:buFont typeface="Wingdings" pitchFamily="2" charset="2"/>
              <a:buChar char="q"/>
              <a:defRPr/>
            </a:pPr>
            <a:endParaRPr lang="tr-TR" altLang="tr-TR" sz="1800" b="1" dirty="0" smtClean="0">
              <a:solidFill>
                <a:srgbClr val="7030A0"/>
              </a:solidFill>
              <a:effectLst/>
              <a:latin typeface="Arial" pitchFamily="34" charset="0"/>
              <a:ea typeface="Calibri" pitchFamily="34" charset="0"/>
              <a:cs typeface="Arial" pitchFamily="34" charset="0"/>
            </a:endParaRPr>
          </a:p>
        </p:txBody>
      </p:sp>
      <p:sp>
        <p:nvSpPr>
          <p:cNvPr id="5" name="Dikdörtgen 6"/>
          <p:cNvSpPr>
            <a:spLocks noChangeArrowheads="1"/>
          </p:cNvSpPr>
          <p:nvPr/>
        </p:nvSpPr>
        <p:spPr bwMode="auto">
          <a:xfrm>
            <a:off x="-36513" y="1239838"/>
            <a:ext cx="9180513" cy="708025"/>
          </a:xfrm>
          <a:prstGeom prst="rect">
            <a:avLst/>
          </a:prstGeom>
          <a:solidFill>
            <a:srgbClr val="FF6161"/>
          </a:solidFill>
          <a:ln w="38100" cmpd="thickThin">
            <a:solidFill>
              <a:schemeClr val="tx1"/>
            </a:solidFill>
            <a:miter lim="800000"/>
            <a:headEnd/>
            <a:tailEnd/>
          </a:ln>
        </p:spPr>
        <p:txBody>
          <a:bodyPr>
            <a:spAutoFit/>
          </a:bodyP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ctr" eaLnBrk="1" fontAlgn="base" hangingPunct="1">
              <a:spcBef>
                <a:spcPct val="0"/>
              </a:spcBef>
              <a:spcAft>
                <a:spcPct val="0"/>
              </a:spcAft>
              <a:buFont typeface="Wingdings 2" pitchFamily="18" charset="2"/>
              <a:buNone/>
              <a:defRPr/>
            </a:pPr>
            <a:endParaRPr lang="tr-TR" altLang="tr-TR" sz="1000" b="1" dirty="0" smtClean="0">
              <a:solidFill>
                <a:srgbClr val="007E7C"/>
              </a:solidFill>
              <a:effectLst>
                <a:outerShdw blurRad="38100" dist="38100" dir="2700000" algn="tl">
                  <a:srgbClr val="000000"/>
                </a:outerShdw>
              </a:effectLst>
              <a:cs typeface="Tahoma" pitchFamily="34" charset="0"/>
            </a:endParaRPr>
          </a:p>
          <a:p>
            <a:pPr algn="ctr" eaLnBrk="1" fontAlgn="base" hangingPunct="1">
              <a:spcBef>
                <a:spcPct val="0"/>
              </a:spcBef>
              <a:spcAft>
                <a:spcPct val="0"/>
              </a:spcAft>
              <a:buFont typeface="Wingdings 2" pitchFamily="18" charset="2"/>
              <a:buNone/>
              <a:defRPr/>
            </a:pPr>
            <a:r>
              <a:rPr lang="tr-TR" altLang="tr-TR" sz="2000" b="1" dirty="0" smtClean="0">
                <a:solidFill>
                  <a:srgbClr val="007E7C"/>
                </a:solidFill>
                <a:effectLst>
                  <a:outerShdw blurRad="38100" dist="38100" dir="2700000" algn="tl">
                    <a:srgbClr val="000000"/>
                  </a:outerShdw>
                </a:effectLst>
                <a:cs typeface="Tahoma" pitchFamily="34" charset="0"/>
              </a:rPr>
              <a:t>DOĞRULUK SORUMLULUĞU</a:t>
            </a:r>
          </a:p>
          <a:p>
            <a:pPr algn="ctr" eaLnBrk="1" fontAlgn="base" hangingPunct="1">
              <a:spcBef>
                <a:spcPct val="0"/>
              </a:spcBef>
              <a:spcAft>
                <a:spcPct val="0"/>
              </a:spcAft>
              <a:buFont typeface="Wingdings 2" pitchFamily="18" charset="2"/>
              <a:buNone/>
              <a:defRPr/>
            </a:pPr>
            <a:endParaRPr lang="tr-TR" altLang="tr-TR" sz="1000" b="1" dirty="0" smtClean="0">
              <a:solidFill>
                <a:srgbClr val="007E7C"/>
              </a:solidFill>
              <a:cs typeface="Tahoma" pitchFamily="34" charset="0"/>
            </a:endParaRPr>
          </a:p>
        </p:txBody>
      </p:sp>
      <p:pic>
        <p:nvPicPr>
          <p:cNvPr id="194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322763"/>
            <a:ext cx="231933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
        <p:nvSpPr>
          <p:cNvPr id="8" name="Alt Başlık 2"/>
          <p:cNvSpPr txBox="1">
            <a:spLocks/>
          </p:cNvSpPr>
          <p:nvPr/>
        </p:nvSpPr>
        <p:spPr bwMode="auto">
          <a:xfrm>
            <a:off x="250825" y="4292600"/>
            <a:ext cx="63373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lstStyle>
            <a:lvl1pPr marL="0" indent="0" algn="ctr" rtl="0" eaLnBrk="0" fontAlgn="base" hangingPunct="0">
              <a:spcBef>
                <a:spcPct val="20000"/>
              </a:spcBef>
              <a:spcAft>
                <a:spcPct val="0"/>
              </a:spcAft>
              <a:buClr>
                <a:schemeClr val="hlink"/>
              </a:buClr>
              <a:buSzPct val="65000"/>
              <a:buFont typeface="Wingdings" pitchFamily="2" charset="2"/>
              <a:buNone/>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5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19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19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285750" indent="-285750" algn="l">
              <a:lnSpc>
                <a:spcPct val="115000"/>
              </a:lnSpc>
              <a:spcAft>
                <a:spcPts val="1000"/>
              </a:spcAft>
              <a:buClr>
                <a:srgbClr val="000000"/>
              </a:buClr>
              <a:buSzPct val="75000"/>
              <a:buFont typeface="Wingdings" pitchFamily="2" charset="2"/>
              <a:buChar char="q"/>
              <a:defRPr/>
            </a:pPr>
            <a:r>
              <a:rPr lang="tr-TR" altLang="tr-TR" sz="1800" b="1" dirty="0">
                <a:solidFill>
                  <a:srgbClr val="7030A0"/>
                </a:solidFill>
                <a:effectLst/>
                <a:ea typeface="Calibri" pitchFamily="34" charset="0"/>
                <a:cs typeface="Arial" charset="0"/>
              </a:rPr>
              <a:t>Savunma isteme yazısının tebliğ tarihinden itibaren </a:t>
            </a:r>
            <a:r>
              <a:rPr lang="tr-TR" altLang="tr-TR" sz="1800" b="1" dirty="0">
                <a:solidFill>
                  <a:srgbClr val="C00000"/>
                </a:solidFill>
                <a:effectLst/>
                <a:ea typeface="Calibri" pitchFamily="34" charset="0"/>
                <a:cs typeface="Arial" charset="0"/>
              </a:rPr>
              <a:t>otuz gün içinde </a:t>
            </a:r>
            <a:r>
              <a:rPr lang="tr-TR" altLang="tr-TR" sz="1800" b="1" dirty="0">
                <a:solidFill>
                  <a:srgbClr val="7030A0"/>
                </a:solidFill>
                <a:effectLst/>
                <a:ea typeface="Calibri" pitchFamily="34" charset="0"/>
                <a:cs typeface="Arial" charset="0"/>
              </a:rPr>
              <a:t>savunma yapılmaması durumunda ilgili yeminli mali müşavir savunma hakkından vazgeçmiş sayılır.</a:t>
            </a:r>
          </a:p>
          <a:p>
            <a:pPr marL="285750" indent="-285750" algn="l">
              <a:lnSpc>
                <a:spcPct val="115000"/>
              </a:lnSpc>
              <a:spcAft>
                <a:spcPts val="1000"/>
              </a:spcAft>
              <a:buClr>
                <a:srgbClr val="000000"/>
              </a:buClr>
              <a:buSzPct val="75000"/>
              <a:buFont typeface="Wingdings" pitchFamily="2" charset="2"/>
              <a:buChar char="q"/>
              <a:defRPr/>
            </a:pPr>
            <a:r>
              <a:rPr lang="tr-TR" altLang="tr-TR" sz="1800" b="1" dirty="0">
                <a:solidFill>
                  <a:srgbClr val="7030A0"/>
                </a:solidFill>
                <a:effectLst/>
                <a:ea typeface="Calibri" pitchFamily="34" charset="0"/>
                <a:cs typeface="Arial" charset="0"/>
              </a:rPr>
              <a:t>Bu Kanun hükümlerine göre meslek icra edenlerin </a:t>
            </a:r>
            <a:r>
              <a:rPr lang="tr-TR" altLang="tr-TR" sz="1800" b="1" dirty="0">
                <a:solidFill>
                  <a:srgbClr val="C00000"/>
                </a:solidFill>
                <a:effectLst/>
                <a:ea typeface="Calibri" pitchFamily="34" charset="0"/>
                <a:cs typeface="Arial" charset="0"/>
              </a:rPr>
              <a:t>vergi kanunları ve diğer kanunlardaki </a:t>
            </a:r>
            <a:r>
              <a:rPr lang="tr-TR" altLang="tr-TR" sz="1800" b="1" dirty="0">
                <a:solidFill>
                  <a:srgbClr val="7030A0"/>
                </a:solidFill>
                <a:effectLst/>
                <a:ea typeface="Calibri" pitchFamily="34" charset="0"/>
                <a:cs typeface="Arial" charset="0"/>
              </a:rPr>
              <a:t>sorumlulukları saklıdır.</a:t>
            </a:r>
          </a:p>
          <a:p>
            <a:pPr algn="l">
              <a:buClr>
                <a:srgbClr val="8A8AD8"/>
              </a:buClr>
              <a:defRPr/>
            </a:pPr>
            <a:endParaRPr lang="tr-TR" altLang="tr-TR" sz="1800" b="1" kern="0" dirty="0" smtClean="0">
              <a:solidFill>
                <a:srgbClr val="000000"/>
              </a:solidFill>
              <a:effectLst/>
              <a:latin typeface="Arial" pitchFamily="34" charset="0"/>
              <a:ea typeface="Calibri" pitchFamily="34" charset="0"/>
              <a:cs typeface="Arial" pitchFamily="34" charset="0"/>
            </a:endParaRPr>
          </a:p>
          <a:p>
            <a:pPr algn="l">
              <a:lnSpc>
                <a:spcPct val="115000"/>
              </a:lnSpc>
              <a:spcAft>
                <a:spcPts val="1000"/>
              </a:spcAft>
              <a:buClr>
                <a:srgbClr val="8A8AD8"/>
              </a:buClr>
              <a:defRPr/>
            </a:pPr>
            <a:endParaRPr lang="tr-TR" altLang="tr-TR" sz="1800" kern="0" dirty="0" smtClean="0">
              <a:solidFill>
                <a:srgbClr val="000000"/>
              </a:solidFill>
              <a:effectLst/>
              <a:latin typeface="Arial" pitchFamily="34" charset="0"/>
              <a:ea typeface="Calibri" pitchFamily="34" charset="0"/>
              <a:cs typeface="Arial" pitchFamily="34" charset="0"/>
            </a:endParaRPr>
          </a:p>
          <a:p>
            <a:pPr algn="l">
              <a:buClr>
                <a:srgbClr val="8A8AD8"/>
              </a:buClr>
              <a:defRPr/>
            </a:pPr>
            <a:endParaRPr lang="tr-TR" altLang="tr-TR" sz="1800" b="1" kern="0" dirty="0" smtClean="0">
              <a:solidFill>
                <a:srgbClr val="000000"/>
              </a:solidFill>
              <a:effectLst/>
              <a:latin typeface="Arial" pitchFamily="34" charset="0"/>
              <a:ea typeface="Calibri" pitchFamily="34" charset="0"/>
              <a:cs typeface="Arial" pitchFamily="34" charset="0"/>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864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5614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lt Başlık 2"/>
          <p:cNvSpPr>
            <a:spLocks noGrp="1"/>
          </p:cNvSpPr>
          <p:nvPr>
            <p:ph type="subTitle" sz="quarter" idx="1"/>
          </p:nvPr>
        </p:nvSpPr>
        <p:spPr>
          <a:xfrm>
            <a:off x="250825" y="2780928"/>
            <a:ext cx="8569325" cy="3841005"/>
          </a:xfrm>
        </p:spPr>
        <p:txBody>
          <a:bodyPr/>
          <a:lstStyle/>
          <a:p>
            <a:pPr lvl="0">
              <a:spcBef>
                <a:spcPts val="600"/>
              </a:spcBef>
              <a:spcAft>
                <a:spcPts val="600"/>
              </a:spcAft>
              <a:buClr>
                <a:srgbClr val="8A8AD8"/>
              </a:buClr>
              <a:defRPr/>
            </a:pPr>
            <a:r>
              <a:rPr lang="tr-TR" sz="1800" b="1" dirty="0">
                <a:solidFill>
                  <a:schemeClr val="accent3">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Beyannamelerinin İmzalanması ve </a:t>
            </a:r>
            <a:r>
              <a:rPr lang="tr-TR" sz="1800" b="1" dirty="0" smtClean="0">
                <a:solidFill>
                  <a:schemeClr val="accent3">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Yeminli </a:t>
            </a:r>
            <a:r>
              <a:rPr lang="tr-TR" sz="1800" b="1" dirty="0">
                <a:solidFill>
                  <a:schemeClr val="accent3">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Malî Müşavir Tasdik </a:t>
            </a:r>
            <a:r>
              <a:rPr lang="tr-TR" sz="1800" b="1" dirty="0" smtClean="0">
                <a:solidFill>
                  <a:schemeClr val="accent3">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Raporları</a:t>
            </a:r>
          </a:p>
          <a:p>
            <a:pPr lvl="0">
              <a:spcBef>
                <a:spcPts val="600"/>
              </a:spcBef>
              <a:spcAft>
                <a:spcPts val="600"/>
              </a:spcAft>
              <a:buClr>
                <a:srgbClr val="8A8AD8"/>
              </a:buClr>
              <a:defRPr/>
            </a:pPr>
            <a:r>
              <a:rPr lang="tr-TR" sz="1800" b="1" dirty="0" smtClean="0">
                <a:solidFill>
                  <a:schemeClr val="accent3">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(213 Sayılı VUK, Mükerrer 227. Madde)</a:t>
            </a:r>
            <a:endParaRPr lang="tr-TR" sz="1800" b="1" dirty="0">
              <a:solidFill>
                <a:schemeClr val="accent3">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a:spcBef>
                <a:spcPts val="600"/>
              </a:spcBef>
              <a:spcAft>
                <a:spcPts val="600"/>
              </a:spcAft>
              <a:defRPr/>
            </a:pPr>
            <a:r>
              <a:rPr lang="tr-TR" altLang="tr-TR" sz="1800" b="1" dirty="0" smtClean="0">
                <a:effectLst/>
                <a:latin typeface="Arial" pitchFamily="34" charset="0"/>
              </a:rPr>
              <a:t>Beyannameyi </a:t>
            </a:r>
            <a:r>
              <a:rPr lang="tr-TR" altLang="tr-TR" sz="1800" b="1" dirty="0">
                <a:effectLst/>
                <a:latin typeface="Arial" pitchFamily="34" charset="0"/>
              </a:rPr>
              <a:t>imzalayan veya tasdik raporunu düzenleyen meslek </a:t>
            </a:r>
            <a:r>
              <a:rPr lang="tr-TR" altLang="tr-TR" sz="1800" b="1" dirty="0" smtClean="0">
                <a:effectLst/>
                <a:latin typeface="Arial" pitchFamily="34" charset="0"/>
              </a:rPr>
              <a:t>mensupları,</a:t>
            </a:r>
          </a:p>
          <a:p>
            <a:pPr marL="285750" indent="-285750" algn="l">
              <a:spcBef>
                <a:spcPts val="600"/>
              </a:spcBef>
              <a:spcAft>
                <a:spcPts val="600"/>
              </a:spcAft>
              <a:buClr>
                <a:srgbClr val="C00000"/>
              </a:buClr>
              <a:buSzPct val="100000"/>
              <a:buFont typeface="Wingdings" panose="05000000000000000000" pitchFamily="2" charset="2"/>
              <a:buChar char="Ø"/>
              <a:defRPr/>
            </a:pPr>
            <a:r>
              <a:rPr lang="tr-TR" altLang="tr-TR" sz="1800" b="1" dirty="0" smtClean="0">
                <a:effectLst/>
                <a:latin typeface="Arial" pitchFamily="34" charset="0"/>
              </a:rPr>
              <a:t>İmzaladıkları beyannamelerde,</a:t>
            </a:r>
          </a:p>
          <a:p>
            <a:pPr marL="285750" indent="-285750" algn="l">
              <a:spcBef>
                <a:spcPts val="600"/>
              </a:spcBef>
              <a:spcAft>
                <a:spcPts val="600"/>
              </a:spcAft>
              <a:buClr>
                <a:srgbClr val="C00000"/>
              </a:buClr>
              <a:buSzPct val="100000"/>
              <a:buFont typeface="Wingdings" panose="05000000000000000000" pitchFamily="2" charset="2"/>
              <a:buChar char="Ø"/>
              <a:defRPr/>
            </a:pPr>
            <a:r>
              <a:rPr lang="tr-TR" altLang="tr-TR" sz="1800" b="1" dirty="0" smtClean="0">
                <a:effectLst/>
                <a:latin typeface="Arial" pitchFamily="34" charset="0"/>
              </a:rPr>
              <a:t>Düzenledikleri </a:t>
            </a:r>
            <a:r>
              <a:rPr lang="tr-TR" altLang="tr-TR" sz="1800" b="1" dirty="0">
                <a:effectLst/>
                <a:latin typeface="Arial" pitchFamily="34" charset="0"/>
              </a:rPr>
              <a:t>tasdik raporlarında yer alan </a:t>
            </a:r>
            <a:r>
              <a:rPr lang="tr-TR" altLang="tr-TR" sz="1800" b="1" dirty="0" smtClean="0">
                <a:effectLst/>
                <a:latin typeface="Arial" pitchFamily="34" charset="0"/>
              </a:rPr>
              <a:t>bilgilerin,</a:t>
            </a:r>
          </a:p>
          <a:p>
            <a:pPr algn="l">
              <a:spcBef>
                <a:spcPts val="600"/>
              </a:spcBef>
              <a:spcAft>
                <a:spcPts val="600"/>
              </a:spcAft>
              <a:defRPr/>
            </a:pPr>
            <a:r>
              <a:rPr lang="tr-TR" altLang="tr-TR" sz="1800" b="1" dirty="0" smtClean="0">
                <a:effectLst/>
                <a:latin typeface="Arial" pitchFamily="34" charset="0"/>
              </a:rPr>
              <a:t>Defter </a:t>
            </a:r>
            <a:r>
              <a:rPr lang="tr-TR" altLang="tr-TR" sz="1800" b="1" dirty="0">
                <a:effectLst/>
                <a:latin typeface="Arial" pitchFamily="34" charset="0"/>
              </a:rPr>
              <a:t>kayıtlarına ve bu kayıtların dayanağını teşkil eden belgelere uygun olmamasından dolayı ortaya çıkan vergi ziyaına bağlı olarak </a:t>
            </a:r>
            <a:r>
              <a:rPr lang="tr-TR" altLang="tr-TR" sz="1800" b="1" dirty="0" smtClean="0">
                <a:effectLst/>
                <a:latin typeface="Arial" pitchFamily="34" charset="0"/>
              </a:rPr>
              <a:t>salınacak     </a:t>
            </a:r>
            <a:r>
              <a:rPr lang="tr-TR" altLang="tr-TR" sz="1800" b="1" dirty="0">
                <a:effectLst/>
                <a:latin typeface="Arial" pitchFamily="34" charset="0"/>
              </a:rPr>
              <a:t>vergi, ceza, gecikme faizlerinden mükellefle birlikte müştereken ve müteselsilen sorumlu tutulurlar</a:t>
            </a:r>
            <a:r>
              <a:rPr lang="tr-TR" altLang="tr-TR" sz="1800" b="1" dirty="0" smtClean="0">
                <a:effectLst/>
                <a:latin typeface="Arial" pitchFamily="34" charset="0"/>
              </a:rPr>
              <a:t>.</a:t>
            </a:r>
            <a:endParaRPr lang="tr-TR" altLang="tr-TR" sz="1800" b="1" dirty="0">
              <a:effectLst/>
              <a:latin typeface="Arial" pitchFamily="34" charset="0"/>
            </a:endParaRPr>
          </a:p>
        </p:txBody>
      </p:sp>
      <p:sp>
        <p:nvSpPr>
          <p:cNvPr id="5" name="Başlık 1"/>
          <p:cNvSpPr>
            <a:spLocks noGrp="1"/>
          </p:cNvSpPr>
          <p:nvPr>
            <p:ph type="ctrTitle" sz="quarter"/>
          </p:nvPr>
        </p:nvSpPr>
        <p:spPr>
          <a:xfrm>
            <a:off x="1619745" y="333375"/>
            <a:ext cx="7416751" cy="1527175"/>
          </a:xfrm>
        </p:spPr>
        <p:txBody>
          <a:bodyPr/>
          <a:lstStyle/>
          <a:p>
            <a:pPr>
              <a:defRPr/>
            </a:pPr>
            <a:r>
              <a:rPr lang="tr-TR" altLang="tr-TR" sz="2400" b="1" dirty="0" smtClean="0">
                <a:solidFill>
                  <a:srgbClr val="C00000"/>
                </a:solidFill>
                <a:latin typeface="Tahoma" pitchFamily="34" charset="0"/>
                <a:cs typeface="Tahoma" pitchFamily="34" charset="0"/>
              </a:rPr>
              <a:t>VERGİ BEYANNAMELERİNİN İMZALANMASI</a:t>
            </a:r>
            <a:br>
              <a:rPr lang="tr-TR" altLang="tr-TR" sz="2400" b="1" dirty="0" smtClean="0">
                <a:solidFill>
                  <a:srgbClr val="C00000"/>
                </a:solidFill>
                <a:latin typeface="Tahoma" pitchFamily="34" charset="0"/>
                <a:cs typeface="Tahoma" pitchFamily="34" charset="0"/>
              </a:rPr>
            </a:br>
            <a:r>
              <a:rPr lang="tr-TR" altLang="tr-TR" sz="2400" b="1" dirty="0" smtClean="0">
                <a:solidFill>
                  <a:srgbClr val="C00000"/>
                </a:solidFill>
                <a:latin typeface="Tahoma" pitchFamily="34" charset="0"/>
                <a:cs typeface="Tahoma" pitchFamily="34" charset="0"/>
              </a:rPr>
              <a:t>VE YMM TASDİK RAPORLARINDAN</a:t>
            </a:r>
            <a:br>
              <a:rPr lang="tr-TR" altLang="tr-TR" sz="2400" b="1" dirty="0" smtClean="0">
                <a:solidFill>
                  <a:srgbClr val="C00000"/>
                </a:solidFill>
                <a:latin typeface="Tahoma" pitchFamily="34" charset="0"/>
                <a:cs typeface="Tahoma" pitchFamily="34" charset="0"/>
              </a:rPr>
            </a:br>
            <a:r>
              <a:rPr lang="tr-TR" altLang="tr-TR" sz="2400" b="1" dirty="0" smtClean="0">
                <a:solidFill>
                  <a:srgbClr val="C00000"/>
                </a:solidFill>
                <a:latin typeface="Tahoma" pitchFamily="34" charset="0"/>
                <a:cs typeface="Tahoma" pitchFamily="34" charset="0"/>
              </a:rPr>
              <a:t>DOĞAN SORUMLULUK</a:t>
            </a:r>
          </a:p>
        </p:txBody>
      </p:sp>
      <p:sp>
        <p:nvSpPr>
          <p:cNvPr id="6" name="Dikdörtgen 6"/>
          <p:cNvSpPr>
            <a:spLocks noChangeArrowheads="1"/>
          </p:cNvSpPr>
          <p:nvPr/>
        </p:nvSpPr>
        <p:spPr bwMode="auto">
          <a:xfrm>
            <a:off x="-36513" y="1989138"/>
            <a:ext cx="9180513" cy="708025"/>
          </a:xfrm>
          <a:prstGeom prst="rect">
            <a:avLst/>
          </a:prstGeom>
          <a:solidFill>
            <a:srgbClr val="FF6161"/>
          </a:solidFill>
          <a:ln w="38100" cmpd="thickThin">
            <a:solidFill>
              <a:schemeClr val="tx1"/>
            </a:solidFill>
            <a:miter lim="800000"/>
            <a:headEnd/>
            <a:tailEnd/>
          </a:ln>
        </p:spPr>
        <p:txBody>
          <a:bodyPr>
            <a:spAutoFit/>
          </a:bodyP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ctr" eaLnBrk="1" fontAlgn="base" hangingPunct="1">
              <a:spcBef>
                <a:spcPct val="0"/>
              </a:spcBef>
              <a:spcAft>
                <a:spcPct val="0"/>
              </a:spcAft>
              <a:buFont typeface="Wingdings 2" pitchFamily="18" charset="2"/>
              <a:buNone/>
              <a:defRPr/>
            </a:pPr>
            <a:endParaRPr lang="tr-TR" altLang="tr-TR" sz="1000" b="1" dirty="0" smtClean="0">
              <a:solidFill>
                <a:srgbClr val="007E7C"/>
              </a:solidFill>
              <a:effectLst>
                <a:outerShdw blurRad="38100" dist="38100" dir="2700000" algn="tl">
                  <a:srgbClr val="000000"/>
                </a:outerShdw>
              </a:effectLst>
              <a:cs typeface="Tahoma" pitchFamily="34" charset="0"/>
            </a:endParaRPr>
          </a:p>
          <a:p>
            <a:pPr algn="ctr" eaLnBrk="1" fontAlgn="base" hangingPunct="1">
              <a:spcBef>
                <a:spcPct val="0"/>
              </a:spcBef>
              <a:spcAft>
                <a:spcPct val="0"/>
              </a:spcAft>
              <a:buFont typeface="Wingdings 2" pitchFamily="18" charset="2"/>
              <a:buNone/>
              <a:defRPr/>
            </a:pPr>
            <a:r>
              <a:rPr lang="tr-TR" altLang="tr-TR" sz="2000" b="1" dirty="0" smtClean="0">
                <a:solidFill>
                  <a:srgbClr val="007E7C"/>
                </a:solidFill>
                <a:effectLst>
                  <a:outerShdw blurRad="38100" dist="38100" dir="2700000" algn="tl">
                    <a:srgbClr val="000000"/>
                  </a:outerShdw>
                </a:effectLst>
                <a:cs typeface="Tahoma" pitchFamily="34" charset="0"/>
              </a:rPr>
              <a:t>UYGUNLUK SORUMLULUĞU</a:t>
            </a:r>
          </a:p>
          <a:p>
            <a:pPr algn="ctr" eaLnBrk="1" fontAlgn="base" hangingPunct="1">
              <a:spcBef>
                <a:spcPct val="0"/>
              </a:spcBef>
              <a:spcAft>
                <a:spcPct val="0"/>
              </a:spcAft>
              <a:buFont typeface="Wingdings 2" pitchFamily="18" charset="2"/>
              <a:buNone/>
              <a:defRPr/>
            </a:pPr>
            <a:endParaRPr lang="tr-TR" altLang="tr-TR" sz="1000" b="1" dirty="0" smtClean="0">
              <a:solidFill>
                <a:srgbClr val="007E7C"/>
              </a:solidFill>
              <a:cs typeface="Tahoma" pitchFamily="34" charset="0"/>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1442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184" y="1558181"/>
            <a:ext cx="8579296" cy="5183187"/>
          </a:xfrm>
        </p:spPr>
        <p:txBody>
          <a:bodyPr/>
          <a:lstStyle/>
          <a:p>
            <a:pPr marL="0" indent="0">
              <a:spcBef>
                <a:spcPts val="600"/>
              </a:spcBef>
              <a:spcAft>
                <a:spcPts val="600"/>
              </a:spcAft>
              <a:buFont typeface="Wingdings" pitchFamily="2" charset="2"/>
              <a:buNone/>
              <a:defRPr/>
            </a:pPr>
            <a:endParaRPr lang="tr-TR" sz="1800" b="1" dirty="0" smtClean="0">
              <a:effectLst/>
              <a:latin typeface="+mj-lt"/>
            </a:endParaRPr>
          </a:p>
          <a:p>
            <a:pPr marL="0" indent="0" algn="ctr">
              <a:spcBef>
                <a:spcPts val="600"/>
              </a:spcBef>
              <a:spcAft>
                <a:spcPts val="600"/>
              </a:spcAft>
              <a:buFont typeface="Wingdings" pitchFamily="2" charset="2"/>
              <a:buNone/>
              <a:defRPr/>
            </a:pPr>
            <a:r>
              <a:rPr lang="tr-TR" sz="1800" b="1" dirty="0" smtClean="0">
                <a:solidFill>
                  <a:srgbClr val="00B451"/>
                </a:solidFill>
                <a:latin typeface="Tahoma" pitchFamily="34" charset="0"/>
                <a:ea typeface="Tahoma" pitchFamily="34" charset="0"/>
                <a:cs typeface="Tahoma" pitchFamily="34" charset="0"/>
              </a:rPr>
              <a:t>Yönetmeliğin 20 Maddesi ile Yeminli Mali Müşavirlerin Sorumluluğu</a:t>
            </a:r>
          </a:p>
          <a:p>
            <a:pPr marL="0" indent="0">
              <a:spcBef>
                <a:spcPts val="600"/>
              </a:spcBef>
              <a:spcAft>
                <a:spcPts val="600"/>
              </a:spcAft>
              <a:buFont typeface="Wingdings" pitchFamily="2" charset="2"/>
              <a:buNone/>
              <a:defRPr/>
            </a:pPr>
            <a:r>
              <a:rPr lang="tr-TR" sz="1800" b="1" dirty="0" smtClean="0">
                <a:effectLst/>
                <a:latin typeface="+mj-lt"/>
              </a:rPr>
              <a:t>Tasdik işlemlerinden imza ve mühür kullanmak suretiyle tasdik yapan, tasdik raporu düzenleyen yeminli mali müşavirler, tasdik kapsamı ile sınırlı olmak üzere tasdikin doğruluğundan sorumludurlar.</a:t>
            </a:r>
          </a:p>
          <a:p>
            <a:pPr marL="0" indent="0">
              <a:spcBef>
                <a:spcPts val="600"/>
              </a:spcBef>
              <a:spcAft>
                <a:spcPts val="600"/>
              </a:spcAft>
              <a:buFont typeface="Wingdings" pitchFamily="2" charset="2"/>
              <a:buNone/>
              <a:defRPr/>
            </a:pPr>
            <a:r>
              <a:rPr lang="tr-TR" sz="1800" b="1" dirty="0" smtClean="0">
                <a:effectLst/>
                <a:latin typeface="+mj-lt"/>
              </a:rPr>
              <a:t>YMM’ler inceledikleri ve sonucunda tasdik raporu düzenledikleri konu ve belgelerin gerçeği yansıtmaması ve doğru olmaması halinde, ziyaa uğratılan vergilerden ve kesilecek cezalardan 213 sayılı VUK ile 3568 sayılı Kanun hükümleri uyarınca mükellefle birlikte müştereken ve müteselsilen sorumludur.</a:t>
            </a:r>
          </a:p>
          <a:p>
            <a:pPr marL="0" indent="0">
              <a:spcBef>
                <a:spcPts val="600"/>
              </a:spcBef>
              <a:spcAft>
                <a:spcPts val="600"/>
              </a:spcAft>
              <a:buFont typeface="Wingdings" pitchFamily="2" charset="2"/>
              <a:buNone/>
              <a:defRPr/>
            </a:pPr>
            <a:r>
              <a:rPr lang="tr-TR" sz="1800" b="1" dirty="0" smtClean="0">
                <a:effectLst/>
                <a:latin typeface="+mj-lt"/>
              </a:rPr>
              <a:t>Bu sorumluluğun yerine getirilmesinde </a:t>
            </a:r>
            <a:r>
              <a:rPr lang="tr-TR" sz="18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Borçlar Kanunu'nun "Tam Teselsül" </a:t>
            </a:r>
            <a:r>
              <a:rPr lang="tr-TR" sz="1800" b="1" dirty="0" smtClean="0">
                <a:effectLst/>
                <a:latin typeface="+mj-lt"/>
              </a:rPr>
              <a:t>hükümleri uygulanır.</a:t>
            </a:r>
          </a:p>
          <a:p>
            <a:pPr marL="0" indent="0">
              <a:spcBef>
                <a:spcPts val="600"/>
              </a:spcBef>
              <a:spcAft>
                <a:spcPts val="600"/>
              </a:spcAft>
              <a:buFont typeface="Wingdings" pitchFamily="2" charset="2"/>
              <a:buNone/>
              <a:defRPr/>
            </a:pPr>
            <a:r>
              <a:rPr lang="tr-TR" sz="1800" b="1" dirty="0" smtClean="0">
                <a:effectLst/>
                <a:latin typeface="+mj-lt"/>
              </a:rPr>
              <a:t>Tasdik amacıyla yapılacak inceleme ve denetlemelerde doğacak zararların hukuki sorumluluğu yeminli mali müşavire aittir.</a:t>
            </a:r>
          </a:p>
          <a:p>
            <a:pPr marL="0" indent="0">
              <a:spcBef>
                <a:spcPts val="600"/>
              </a:spcBef>
              <a:spcAft>
                <a:spcPts val="600"/>
              </a:spcAft>
              <a:defRPr/>
            </a:pPr>
            <a:endParaRPr lang="tr-TR" sz="1800" b="1" dirty="0" smtClean="0">
              <a:effectLst/>
              <a:latin typeface="+mj-lt"/>
            </a:endParaRPr>
          </a:p>
        </p:txBody>
      </p:sp>
      <p:sp>
        <p:nvSpPr>
          <p:cNvPr id="7172" name="Rectangle 2"/>
          <p:cNvSpPr>
            <a:spLocks noGrp="1" noChangeArrowheads="1"/>
          </p:cNvSpPr>
          <p:nvPr>
            <p:ph type="title"/>
          </p:nvPr>
        </p:nvSpPr>
        <p:spPr>
          <a:xfrm>
            <a:off x="250825" y="381000"/>
            <a:ext cx="8642350" cy="960438"/>
          </a:xfrm>
        </p:spPr>
        <p:txBody>
          <a:bodyPr/>
          <a:lstStyle/>
          <a:p>
            <a:pPr eaLnBrk="1" hangingPunct="1">
              <a:spcBef>
                <a:spcPts val="600"/>
              </a:spcBef>
              <a:spcAft>
                <a:spcPts val="600"/>
              </a:spcAft>
              <a:defRPr/>
            </a:pPr>
            <a:r>
              <a:rPr lang="tr-TR" altLang="tr-TR" sz="2800" b="1" dirty="0" smtClean="0">
                <a:solidFill>
                  <a:srgbClr val="C00000"/>
                </a:solidFill>
                <a:latin typeface="Tahoma" pitchFamily="34" charset="0"/>
                <a:cs typeface="Tahoma" pitchFamily="34" charset="0"/>
              </a:rPr>
              <a:t>YMM’LERİN TASDİK EDECEKLERİ BELGELER, TASDİK KONULARI, TASDİKE İLİŞKİN USUL VE ESASLAR HAKKINDA YÖNETMELİK</a:t>
            </a:r>
          </a:p>
        </p:txBody>
      </p:sp>
    </p:spTree>
    <p:extLst>
      <p:ext uri="{BB962C8B-B14F-4D97-AF65-F5344CB8AC3E}">
        <p14:creationId xmlns:p14="http://schemas.microsoft.com/office/powerpoint/2010/main" val="462745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338" name="Rectangle 3"/>
          <p:cNvSpPr>
            <a:spLocks noGrp="1"/>
          </p:cNvSpPr>
          <p:nvPr>
            <p:ph idx="1"/>
          </p:nvPr>
        </p:nvSpPr>
        <p:spPr>
          <a:xfrm>
            <a:off x="0" y="1700213"/>
            <a:ext cx="9144000" cy="4608512"/>
          </a:xfrm>
        </p:spPr>
        <p:txBody>
          <a:bodyPr/>
          <a:lstStyle/>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p:txBody>
      </p:sp>
      <p:sp>
        <p:nvSpPr>
          <p:cNvPr id="10246" name="Dikdörtgen 6"/>
          <p:cNvSpPr>
            <a:spLocks noChangeArrowheads="1"/>
          </p:cNvSpPr>
          <p:nvPr/>
        </p:nvSpPr>
        <p:spPr bwMode="auto">
          <a:xfrm>
            <a:off x="-36513" y="5373688"/>
            <a:ext cx="9180513" cy="1014412"/>
          </a:xfrm>
          <a:prstGeom prst="rect">
            <a:avLst/>
          </a:prstGeom>
          <a:solidFill>
            <a:srgbClr val="FF6161"/>
          </a:solidFill>
          <a:ln w="38100" cmpd="thickThin">
            <a:solidFill>
              <a:schemeClr val="tx1"/>
            </a:solidFill>
            <a:miter lim="800000"/>
            <a:headEnd/>
            <a:tailEnd/>
          </a:ln>
        </p:spPr>
        <p:txBody>
          <a:bodyPr>
            <a:spAutoFit/>
          </a:bodyPr>
          <a:lstStyle/>
          <a:p>
            <a:pPr algn="ctr" fontAlgn="base">
              <a:spcBef>
                <a:spcPct val="0"/>
              </a:spcBef>
              <a:spcAft>
                <a:spcPct val="0"/>
              </a:spcAft>
              <a:buFont typeface="Wingdings 2" pitchFamily="18" charset="2"/>
              <a:buNone/>
              <a:defRPr/>
            </a:pPr>
            <a:endParaRPr lang="tr-TR" sz="1600" b="1" dirty="0">
              <a:solidFill>
                <a:srgbClr val="FFFFFF"/>
              </a:solidFill>
              <a:effectLst>
                <a:outerShdw blurRad="38100" dist="38100" dir="2700000" algn="tl">
                  <a:srgbClr val="000000">
                    <a:alpha val="43137"/>
                  </a:srgbClr>
                </a:outerShdw>
              </a:effectLst>
              <a:latin typeface="Tahoma" pitchFamily="34" charset="0"/>
            </a:endParaRPr>
          </a:p>
          <a:p>
            <a:pPr algn="ctr" fontAlgn="base">
              <a:spcBef>
                <a:spcPct val="0"/>
              </a:spcBef>
              <a:spcAft>
                <a:spcPct val="0"/>
              </a:spcAft>
              <a:buFont typeface="Wingdings 2" pitchFamily="18" charset="2"/>
              <a:buNone/>
              <a:defRPr/>
            </a:pPr>
            <a:r>
              <a:rPr lang="tr-TR" sz="2800" b="1" dirty="0">
                <a:solidFill>
                  <a:srgbClr val="FFFFFF"/>
                </a:solidFill>
                <a:effectLst>
                  <a:outerShdw blurRad="38100" dist="38100" dir="2700000" algn="tl">
                    <a:srgbClr val="000000">
                      <a:alpha val="43137"/>
                    </a:srgbClr>
                  </a:outerShdw>
                </a:effectLst>
                <a:latin typeface="Tahoma" pitchFamily="34" charset="0"/>
              </a:rPr>
              <a:t>MÜKELLEF</a:t>
            </a:r>
          </a:p>
          <a:p>
            <a:pPr algn="ctr" fontAlgn="base">
              <a:spcBef>
                <a:spcPct val="0"/>
              </a:spcBef>
              <a:spcAft>
                <a:spcPct val="0"/>
              </a:spcAft>
              <a:buFont typeface="Wingdings 2" pitchFamily="18" charset="2"/>
              <a:buNone/>
              <a:defRPr/>
            </a:pPr>
            <a:endParaRPr lang="tr-TR" sz="1600" b="1" dirty="0">
              <a:solidFill>
                <a:srgbClr val="FFFFFF"/>
              </a:solidFill>
              <a:latin typeface="Tahoma" pitchFamily="34" charset="0"/>
              <a:cs typeface="Arial" charset="0"/>
            </a:endParaRPr>
          </a:p>
        </p:txBody>
      </p:sp>
      <p:sp>
        <p:nvSpPr>
          <p:cNvPr id="11" name="Başlık 1"/>
          <p:cNvSpPr txBox="1">
            <a:spLocks/>
          </p:cNvSpPr>
          <p:nvPr/>
        </p:nvSpPr>
        <p:spPr bwMode="auto">
          <a:xfrm>
            <a:off x="685800" y="404813"/>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fontAlgn="base">
              <a:spcBef>
                <a:spcPct val="0"/>
              </a:spcBef>
              <a:spcAft>
                <a:spcPct val="0"/>
              </a:spcAft>
              <a:buClrTx/>
              <a:buSzTx/>
              <a:buFontTx/>
              <a:buNone/>
              <a:defRPr/>
            </a:pPr>
            <a:r>
              <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rPr>
              <a:t>YEMİNLİ MALİ MÜŞAVİRLİK MESLEĞİ</a:t>
            </a:r>
          </a:p>
        </p:txBody>
      </p:sp>
      <p:pic>
        <p:nvPicPr>
          <p:cNvPr id="14342" name="Picture 2" descr="http://3.bp.blogspot.com/-2dBM5HN3Cv0/ThAkcnm0FxI/AAAAAAAAAWY/SXySwfN5LsQ/s1600/teraz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852738"/>
            <a:ext cx="18002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http://revizyongazetesi.com/resimler/10042014-152036-m%C3%BCh%C3%BC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141663"/>
            <a:ext cx="20986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örtlü Ok 2"/>
          <p:cNvSpPr/>
          <p:nvPr/>
        </p:nvSpPr>
        <p:spPr>
          <a:xfrm>
            <a:off x="2627313" y="2420938"/>
            <a:ext cx="3816350" cy="2744787"/>
          </a:xfrm>
          <a:prstGeom prst="quadArrow">
            <a:avLst>
              <a:gd name="adj1" fmla="val 13311"/>
              <a:gd name="adj2" fmla="val 22500"/>
              <a:gd name="adj3" fmla="val 13886"/>
            </a:avLst>
          </a:prstGeom>
          <a:solidFill>
            <a:srgbClr val="00B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sz="3600" dirty="0">
              <a:solidFill>
                <a:srgbClr val="DCE8F4"/>
              </a:solidFill>
            </a:endParaRPr>
          </a:p>
        </p:txBody>
      </p:sp>
      <p:sp>
        <p:nvSpPr>
          <p:cNvPr id="14" name="Oval 13"/>
          <p:cNvSpPr/>
          <p:nvPr/>
        </p:nvSpPr>
        <p:spPr>
          <a:xfrm>
            <a:off x="3349625" y="3357563"/>
            <a:ext cx="2376488" cy="936625"/>
          </a:xfrm>
          <a:prstGeom prst="ellipse">
            <a:avLst/>
          </a:prstGeom>
          <a:solidFill>
            <a:schemeClr val="bg1">
              <a:lumMod val="50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sz="2800" b="1" dirty="0">
                <a:solidFill>
                  <a:srgbClr val="FFFFFF"/>
                </a:solidFill>
              </a:rPr>
              <a:t>YMM</a:t>
            </a:r>
          </a:p>
        </p:txBody>
      </p:sp>
      <p:sp>
        <p:nvSpPr>
          <p:cNvPr id="12" name="Dikdörtgen 6"/>
          <p:cNvSpPr>
            <a:spLocks noChangeArrowheads="1"/>
          </p:cNvSpPr>
          <p:nvPr/>
        </p:nvSpPr>
        <p:spPr bwMode="auto">
          <a:xfrm>
            <a:off x="0" y="1262063"/>
            <a:ext cx="9144000" cy="830262"/>
          </a:xfrm>
          <a:prstGeom prst="rect">
            <a:avLst/>
          </a:prstGeom>
          <a:solidFill>
            <a:srgbClr val="FF6161"/>
          </a:solidFill>
          <a:ln w="38100" cmpd="thickThin">
            <a:solidFill>
              <a:schemeClr val="tx1"/>
            </a:solidFill>
            <a:miter lim="800000"/>
            <a:headEnd/>
            <a:tailEnd/>
          </a:ln>
        </p:spPr>
        <p:txBody>
          <a:bodyPr>
            <a:spAutoFit/>
          </a:bodyPr>
          <a:lstStyle/>
          <a:p>
            <a:pPr algn="ctr" fontAlgn="base">
              <a:spcBef>
                <a:spcPct val="0"/>
              </a:spcBef>
              <a:spcAft>
                <a:spcPct val="0"/>
              </a:spcAft>
              <a:buFont typeface="Wingdings 2" pitchFamily="18" charset="2"/>
              <a:buNone/>
              <a:defRPr/>
            </a:pPr>
            <a:endParaRPr lang="tr-TR" sz="1000" b="1" dirty="0">
              <a:solidFill>
                <a:srgbClr val="FFFFFF"/>
              </a:solidFill>
              <a:effectLst>
                <a:outerShdw blurRad="38100" dist="38100" dir="2700000" algn="tl">
                  <a:srgbClr val="000000">
                    <a:alpha val="43137"/>
                  </a:srgbClr>
                </a:outerShdw>
              </a:effectLst>
              <a:latin typeface="Tahoma" pitchFamily="34" charset="0"/>
            </a:endParaRPr>
          </a:p>
          <a:p>
            <a:pPr algn="ctr" fontAlgn="base">
              <a:spcBef>
                <a:spcPct val="0"/>
              </a:spcBef>
              <a:spcAft>
                <a:spcPct val="0"/>
              </a:spcAft>
              <a:buFont typeface="Wingdings 2" pitchFamily="18" charset="2"/>
              <a:buNone/>
              <a:defRPr/>
            </a:pPr>
            <a:r>
              <a:rPr lang="tr-TR" sz="2800" b="1" dirty="0">
                <a:solidFill>
                  <a:srgbClr val="FFFFFF"/>
                </a:solidFill>
                <a:effectLst>
                  <a:outerShdw blurRad="38100" dist="38100" dir="2700000" algn="tl">
                    <a:srgbClr val="000000">
                      <a:alpha val="43137"/>
                    </a:srgbClr>
                  </a:outerShdw>
                </a:effectLst>
                <a:latin typeface="Tahoma" pitchFamily="34" charset="0"/>
              </a:rPr>
              <a:t>       GELİR İDARESİ BAŞKANLIĞI</a:t>
            </a:r>
          </a:p>
          <a:p>
            <a:pPr algn="ctr" fontAlgn="base">
              <a:spcBef>
                <a:spcPct val="0"/>
              </a:spcBef>
              <a:spcAft>
                <a:spcPct val="0"/>
              </a:spcAft>
              <a:buFont typeface="Wingdings 2" pitchFamily="18" charset="2"/>
              <a:buNone/>
              <a:defRPr/>
            </a:pPr>
            <a:endParaRPr lang="tr-TR" sz="1000" b="1" dirty="0">
              <a:solidFill>
                <a:srgbClr val="FFFFFF"/>
              </a:solidFill>
              <a:latin typeface="Tahoma" pitchFamily="34" charset="0"/>
              <a:cs typeface="Arial" charset="0"/>
            </a:endParaRPr>
          </a:p>
        </p:txBody>
      </p:sp>
      <p:pic>
        <p:nvPicPr>
          <p:cNvPr id="1434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700" y="1366838"/>
            <a:ext cx="6477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8636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54050"/>
            <a:ext cx="8604311" cy="1174750"/>
          </a:xfrm>
        </p:spPr>
        <p:txBody>
          <a:bodyPr/>
          <a:lstStyle/>
          <a:p>
            <a:pPr>
              <a:defRPr/>
            </a:pPr>
            <a:r>
              <a:rPr lang="tr-TR" sz="2400" b="1" dirty="0" smtClean="0">
                <a:solidFill>
                  <a:srgbClr val="C00000"/>
                </a:solidFill>
              </a:rPr>
              <a:t>18 SIRA NO.LU SM, SMMM ve YMM KANUNU</a:t>
            </a:r>
            <a:br>
              <a:rPr lang="tr-TR" sz="2400" b="1" dirty="0" smtClean="0">
                <a:solidFill>
                  <a:srgbClr val="C00000"/>
                </a:solidFill>
              </a:rPr>
            </a:br>
            <a:r>
              <a:rPr lang="tr-TR" sz="2400" b="1" dirty="0" smtClean="0">
                <a:solidFill>
                  <a:srgbClr val="C00000"/>
                </a:solidFill>
              </a:rPr>
              <a:t>GENEL TEBLİĞİ</a:t>
            </a:r>
            <a:br>
              <a:rPr lang="tr-TR" sz="2400" b="1" dirty="0" smtClean="0">
                <a:solidFill>
                  <a:srgbClr val="C00000"/>
                </a:solidFill>
              </a:rPr>
            </a:br>
            <a:r>
              <a:rPr lang="tr-TR" sz="2400" b="1" dirty="0" smtClean="0">
                <a:solidFill>
                  <a:srgbClr val="C00000"/>
                </a:solidFill>
              </a:rPr>
              <a:t>TASDİK RAPORU TANZİMİNDE SORUMLULUK</a:t>
            </a:r>
            <a:endParaRPr lang="tr-TR" sz="2400" b="1" dirty="0">
              <a:solidFill>
                <a:srgbClr val="C00000"/>
              </a:solidFill>
            </a:endParaRPr>
          </a:p>
        </p:txBody>
      </p:sp>
      <p:sp>
        <p:nvSpPr>
          <p:cNvPr id="3" name="İçerik Yer Tutucusu 2"/>
          <p:cNvSpPr>
            <a:spLocks noGrp="1"/>
          </p:cNvSpPr>
          <p:nvPr>
            <p:ph idx="1"/>
          </p:nvPr>
        </p:nvSpPr>
        <p:spPr>
          <a:xfrm>
            <a:off x="179512" y="1700808"/>
            <a:ext cx="8712968" cy="4968552"/>
          </a:xfrm>
        </p:spPr>
        <p:txBody>
          <a:bodyPr/>
          <a:lstStyle/>
          <a:p>
            <a:pPr>
              <a:spcBef>
                <a:spcPts val="600"/>
              </a:spcBef>
              <a:spcAft>
                <a:spcPts val="600"/>
              </a:spcAft>
              <a:buClr>
                <a:srgbClr val="C00000"/>
              </a:buClr>
              <a:buSzPct val="100000"/>
              <a:buFont typeface="Wingdings" panose="05000000000000000000" pitchFamily="2" charset="2"/>
              <a:buChar char="Ø"/>
              <a:defRPr/>
            </a:pPr>
            <a:r>
              <a:rPr lang="tr-TR" sz="1600" b="1" dirty="0" smtClean="0">
                <a:effectLst/>
              </a:rPr>
              <a:t>Beyanname </a:t>
            </a:r>
            <a:r>
              <a:rPr lang="tr-TR" sz="1600" b="1" dirty="0">
                <a:effectLst/>
              </a:rPr>
              <a:t>ve eklerini tasdik eden </a:t>
            </a:r>
            <a:r>
              <a:rPr lang="tr-TR" sz="1600" b="1" dirty="0" smtClean="0">
                <a:effectLst/>
              </a:rPr>
              <a:t>YMM’ler, </a:t>
            </a:r>
            <a:r>
              <a:rPr lang="tr-TR" sz="1600" b="1" dirty="0">
                <a:effectLst/>
              </a:rPr>
              <a:t>tasdik ettikleri beyanname ve eklerinde yer alan bütün bilgilerle bunların dayanağını teşkil eden defter kayıtları ve belgelerdeki bilgilerin doğruluğu ile beyannamesini tasdik ettikleri mükelleflerin sahte veya muhteviyatı itibariyle yanıltıcı belge kullanmasından </a:t>
            </a:r>
            <a:r>
              <a:rPr lang="tr-TR" sz="1600" b="1" dirty="0" smtClean="0">
                <a:effectLst/>
              </a:rPr>
              <a:t>sorumludurlar.</a:t>
            </a:r>
          </a:p>
          <a:p>
            <a:pPr marL="531813" indent="450850">
              <a:spcBef>
                <a:spcPts val="0"/>
              </a:spcBef>
              <a:spcAft>
                <a:spcPts val="0"/>
              </a:spcAft>
              <a:defRPr/>
            </a:pPr>
            <a:r>
              <a:rPr lang="tr-TR" sz="1600" b="1" dirty="0" smtClean="0">
                <a:effectLst/>
              </a:rPr>
              <a:t>Belgelerin </a:t>
            </a:r>
            <a:r>
              <a:rPr lang="tr-TR" sz="1600" b="1" dirty="0">
                <a:effectLst/>
              </a:rPr>
              <a:t>yasal süresi içerisinde </a:t>
            </a:r>
            <a:r>
              <a:rPr lang="tr-TR" sz="1600" b="1" dirty="0" smtClean="0">
                <a:effectLst/>
              </a:rPr>
              <a:t>MSUGT’lara,</a:t>
            </a:r>
          </a:p>
          <a:p>
            <a:pPr marL="531813" indent="450850">
              <a:spcBef>
                <a:spcPts val="0"/>
              </a:spcBef>
              <a:spcAft>
                <a:spcPts val="0"/>
              </a:spcAft>
              <a:defRPr/>
            </a:pPr>
            <a:r>
              <a:rPr lang="tr-TR" sz="1600" b="1" dirty="0" smtClean="0">
                <a:effectLst/>
              </a:rPr>
              <a:t>Genel </a:t>
            </a:r>
            <a:r>
              <a:rPr lang="tr-TR" sz="1600" b="1" dirty="0">
                <a:effectLst/>
              </a:rPr>
              <a:t>muhasebe </a:t>
            </a:r>
            <a:r>
              <a:rPr lang="tr-TR" sz="1600" b="1" dirty="0" smtClean="0">
                <a:effectLst/>
              </a:rPr>
              <a:t>kurallarına,</a:t>
            </a:r>
          </a:p>
          <a:p>
            <a:pPr marL="531813" indent="450850">
              <a:spcBef>
                <a:spcPts val="0"/>
              </a:spcBef>
              <a:spcAft>
                <a:spcPts val="0"/>
              </a:spcAft>
              <a:defRPr/>
            </a:pPr>
            <a:r>
              <a:rPr lang="tr-TR" sz="1600" b="1" dirty="0" smtClean="0">
                <a:effectLst/>
              </a:rPr>
              <a:t>Vergi mevzuatına,</a:t>
            </a:r>
          </a:p>
          <a:p>
            <a:pPr marL="531813" indent="450850">
              <a:spcBef>
                <a:spcPts val="0"/>
              </a:spcBef>
              <a:spcAft>
                <a:spcPts val="0"/>
              </a:spcAft>
              <a:defRPr/>
            </a:pPr>
            <a:r>
              <a:rPr lang="tr-TR" sz="1600" b="1" dirty="0" smtClean="0">
                <a:effectLst/>
              </a:rPr>
              <a:t>İlgili </a:t>
            </a:r>
            <a:r>
              <a:rPr lang="tr-TR" sz="1600" b="1" dirty="0">
                <a:effectLst/>
              </a:rPr>
              <a:t>diğer </a:t>
            </a:r>
            <a:r>
              <a:rPr lang="tr-TR" sz="1600" b="1" dirty="0" smtClean="0">
                <a:effectLst/>
              </a:rPr>
              <a:t>mevzuata,</a:t>
            </a:r>
          </a:p>
          <a:p>
            <a:pPr marL="0" indent="0">
              <a:spcBef>
                <a:spcPts val="600"/>
              </a:spcBef>
              <a:spcAft>
                <a:spcPts val="600"/>
              </a:spcAft>
              <a:buFont typeface="Wingdings" pitchFamily="2" charset="2"/>
              <a:buNone/>
              <a:defRPr/>
            </a:pPr>
            <a:r>
              <a:rPr lang="tr-TR" sz="1600" b="1" dirty="0" smtClean="0">
                <a:effectLst/>
              </a:rPr>
              <a:t>uygun </a:t>
            </a:r>
            <a:r>
              <a:rPr lang="tr-TR" sz="1600" b="1" dirty="0">
                <a:effectLst/>
              </a:rPr>
              <a:t>ve doğru olarak yasal defterlere kaydedilmesi ve mali tablolara aktarılması sorumluluk </a:t>
            </a:r>
            <a:r>
              <a:rPr lang="tr-TR" sz="1600" b="1" dirty="0" smtClean="0">
                <a:effectLst/>
              </a:rPr>
              <a:t>kapsamındadır.</a:t>
            </a:r>
          </a:p>
          <a:p>
            <a:pPr>
              <a:spcBef>
                <a:spcPts val="600"/>
              </a:spcBef>
              <a:spcAft>
                <a:spcPts val="600"/>
              </a:spcAft>
              <a:buClr>
                <a:srgbClr val="C00000"/>
              </a:buClr>
              <a:buSzPct val="100000"/>
              <a:buFont typeface="Wingdings" panose="05000000000000000000" pitchFamily="2" charset="2"/>
              <a:buChar char="Ø"/>
              <a:defRPr/>
            </a:pPr>
            <a:r>
              <a:rPr lang="tr-TR" sz="1600" b="1" dirty="0" smtClean="0">
                <a:effectLst/>
              </a:rPr>
              <a:t>Bu </a:t>
            </a:r>
            <a:r>
              <a:rPr lang="tr-TR" sz="1600" b="1" dirty="0">
                <a:effectLst/>
              </a:rPr>
              <a:t>bilgi ve belgeler esas alınarak </a:t>
            </a:r>
            <a:r>
              <a:rPr lang="tr-TR" sz="1600" b="1" dirty="0">
                <a:solidFill>
                  <a:srgbClr val="C00000"/>
                </a:solidFill>
                <a:effectLst>
                  <a:outerShdw blurRad="38100" dist="38100" dir="2700000" algn="tl">
                    <a:srgbClr val="000000">
                      <a:alpha val="43137"/>
                    </a:srgbClr>
                  </a:outerShdw>
                </a:effectLst>
              </a:rPr>
              <a:t>mükelleflerin vergi ve benzeri mali yükümlülüklerinin doğru olarak hesaplanması</a:t>
            </a:r>
            <a:r>
              <a:rPr lang="tr-TR" sz="1600" b="1" dirty="0">
                <a:effectLst/>
              </a:rPr>
              <a:t> </a:t>
            </a:r>
            <a:r>
              <a:rPr lang="tr-TR" sz="1600" b="1" dirty="0" smtClean="0">
                <a:effectLst/>
              </a:rPr>
              <a:t>YMM’lerin sorumluluğuna dahildir.</a:t>
            </a:r>
          </a:p>
          <a:p>
            <a:pPr>
              <a:spcBef>
                <a:spcPts val="600"/>
              </a:spcBef>
              <a:spcAft>
                <a:spcPts val="600"/>
              </a:spcAft>
              <a:buClr>
                <a:srgbClr val="C00000"/>
              </a:buClr>
              <a:buSzPct val="100000"/>
              <a:buFont typeface="Wingdings" panose="05000000000000000000" pitchFamily="2" charset="2"/>
              <a:buChar char="Ø"/>
              <a:defRPr/>
            </a:pPr>
            <a:r>
              <a:rPr lang="tr-TR" sz="1600" b="1" dirty="0" smtClean="0">
                <a:effectLst/>
              </a:rPr>
              <a:t>Bu </a:t>
            </a:r>
            <a:r>
              <a:rPr lang="tr-TR" sz="1600" b="1" dirty="0">
                <a:effectLst/>
              </a:rPr>
              <a:t>çerçevede yeniden değerleme, amortisman tutarları, yatırım indirimi, her türlü istisna ve muafiyet tutarları ve benzeri tutarların vergi mevzuatı çerçevesinde doğru olarak tesbit edilmesi, aktif ve pasif kıymetlerin </a:t>
            </a:r>
            <a:r>
              <a:rPr lang="tr-TR" sz="1600" b="1" dirty="0" smtClean="0">
                <a:effectLst/>
              </a:rPr>
              <a:t>VUK hükümlerine </a:t>
            </a:r>
            <a:r>
              <a:rPr lang="tr-TR" sz="1600" b="1" dirty="0">
                <a:effectLst/>
              </a:rPr>
              <a:t>uygun olarak değerlemelerinin yapılması, kaydi envanterin sağlanması ve randıman tespitlerinin yapılması </a:t>
            </a:r>
            <a:r>
              <a:rPr lang="tr-TR" sz="1600" b="1" dirty="0" smtClean="0">
                <a:effectLst/>
              </a:rPr>
              <a:t>YMM’lerin sorumluluğundadır</a:t>
            </a:r>
            <a:r>
              <a:rPr lang="tr-TR" sz="1600" b="1" dirty="0">
                <a:effectLst/>
              </a:rPr>
              <a:t>. </a:t>
            </a:r>
          </a:p>
          <a:p>
            <a:pPr>
              <a:spcBef>
                <a:spcPts val="600"/>
              </a:spcBef>
              <a:spcAft>
                <a:spcPts val="600"/>
              </a:spcAft>
              <a:defRPr/>
            </a:pPr>
            <a:endParaRPr lang="tr-TR" sz="1600" dirty="0">
              <a:effectLst/>
            </a:endParaRPr>
          </a:p>
        </p:txBody>
      </p:sp>
      <p:pic>
        <p:nvPicPr>
          <p:cNvPr id="2560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4244" y="2852936"/>
            <a:ext cx="1958156" cy="86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4023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EBF0"/>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00808"/>
            <a:ext cx="8229600" cy="5040560"/>
          </a:xfrm>
        </p:spPr>
        <p:txBody>
          <a:bodyPr/>
          <a:lstStyle/>
          <a:p>
            <a:r>
              <a:rPr lang="tr-TR" sz="1700" dirty="0" smtClean="0">
                <a:effectLst/>
                <a:latin typeface="Tahoma" panose="020B0604030504040204" pitchFamily="34" charset="0"/>
                <a:ea typeface="Tahoma" panose="020B0604030504040204" pitchFamily="34" charset="0"/>
                <a:cs typeface="Tahoma" panose="020B0604030504040204" pitchFamily="34" charset="0"/>
              </a:rPr>
              <a:t>3568 </a:t>
            </a:r>
            <a:r>
              <a:rPr lang="tr-TR" sz="1700" dirty="0">
                <a:effectLst/>
                <a:latin typeface="Tahoma" panose="020B0604030504040204" pitchFamily="34" charset="0"/>
                <a:ea typeface="Tahoma" panose="020B0604030504040204" pitchFamily="34" charset="0"/>
                <a:cs typeface="Tahoma" panose="020B0604030504040204" pitchFamily="34" charset="0"/>
              </a:rPr>
              <a:t>sayılı Kanunun 12 nci maddesi ve Vergi Usul Kanununun mükerrer 227 nci maddesi hükümleri uyarınca yeminli mali müşavirlerin yapmış olduğu incelemenin amacı, </a:t>
            </a:r>
            <a:r>
              <a:rPr lang="tr-TR" sz="17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tasdik konusu işlemlerin doğruluğunu araştırmak ve tespit etmektir</a:t>
            </a:r>
            <a:r>
              <a:rPr lang="tr-TR" sz="1700" b="1" dirty="0" smtClean="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a:t>
            </a:r>
          </a:p>
          <a:p>
            <a:r>
              <a:rPr lang="tr-TR" sz="1700" dirty="0" smtClean="0">
                <a:effectLst/>
                <a:latin typeface="Tahoma" panose="020B0604030504040204" pitchFamily="34" charset="0"/>
                <a:ea typeface="Tahoma" panose="020B0604030504040204" pitchFamily="34" charset="0"/>
                <a:cs typeface="Tahoma" panose="020B0604030504040204" pitchFamily="34" charset="0"/>
              </a:rPr>
              <a:t>Yeminli </a:t>
            </a:r>
            <a:r>
              <a:rPr lang="tr-TR" sz="1700" dirty="0">
                <a:effectLst/>
                <a:latin typeface="Tahoma" panose="020B0604030504040204" pitchFamily="34" charset="0"/>
                <a:ea typeface="Tahoma" panose="020B0604030504040204" pitchFamily="34" charset="0"/>
                <a:cs typeface="Tahoma" panose="020B0604030504040204" pitchFamily="34" charset="0"/>
              </a:rPr>
              <a:t>mali müşavirler, gerçek ve tüzelkişilerin veya bunların teşebbüs ve işletmelerinin mali tablolarının ve beyannamelerinin </a:t>
            </a:r>
            <a:r>
              <a:rPr lang="tr-TR" sz="17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mevzuat hükümleri, muhasebe prensipleri ile muhasebe standartlarına uygunluğunu ve hesapların denetim standartlarına göre incelediğini tasdik ederler.</a:t>
            </a:r>
          </a:p>
          <a:p>
            <a:r>
              <a:rPr lang="tr-TR" sz="1700" dirty="0">
                <a:effectLst/>
                <a:latin typeface="Tahoma" panose="020B0604030504040204" pitchFamily="34" charset="0"/>
                <a:ea typeface="Tahoma" panose="020B0604030504040204" pitchFamily="34" charset="0"/>
                <a:cs typeface="Tahoma" panose="020B0604030504040204" pitchFamily="34" charset="0"/>
              </a:rPr>
              <a:t>Yeminli mali müşavirler yaptıkları tasdike ilişkin olarak, gerçek durumu tespit etmek için, her türlü belgeden yararlanmak ve Tasdik Yönetmeliği çerçevesinde, </a:t>
            </a:r>
            <a:r>
              <a:rPr lang="tr-TR" sz="17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her türlü inceleme tekniklerini </a:t>
            </a:r>
            <a:r>
              <a:rPr lang="tr-TR" sz="1700" dirty="0">
                <a:effectLst/>
                <a:latin typeface="Tahoma" panose="020B0604030504040204" pitchFamily="34" charset="0"/>
                <a:ea typeface="Tahoma" panose="020B0604030504040204" pitchFamily="34" charset="0"/>
                <a:cs typeface="Tahoma" panose="020B0604030504040204" pitchFamily="34" charset="0"/>
              </a:rPr>
              <a:t>kullanmak zorundadırlar.</a:t>
            </a:r>
          </a:p>
          <a:p>
            <a:r>
              <a:rPr lang="tr-TR" sz="1700" dirty="0">
                <a:effectLst/>
                <a:latin typeface="Tahoma" panose="020B0604030504040204" pitchFamily="34" charset="0"/>
                <a:ea typeface="Tahoma" panose="020B0604030504040204" pitchFamily="34" charset="0"/>
                <a:cs typeface="Tahoma" panose="020B0604030504040204" pitchFamily="34" charset="0"/>
              </a:rPr>
              <a:t>Yeminli mali müşavirlerce söz konusu </a:t>
            </a:r>
            <a:r>
              <a:rPr lang="tr-TR" sz="17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belgelerin sahte belge veya muhteviyatı itibariyle yanıltıcı olup olmadığı araştırılacak, şüphelenilen durumlarda ilgililerin mükellefiyet kayıtları vergi dosyalarından ve diğer kamu idarelerinden bilgi alınarak tetkik edilecektir.</a:t>
            </a:r>
          </a:p>
          <a:p>
            <a:r>
              <a:rPr lang="tr-TR" sz="1700" dirty="0">
                <a:effectLst/>
                <a:latin typeface="Tahoma" panose="020B0604030504040204" pitchFamily="34" charset="0"/>
                <a:ea typeface="Tahoma" panose="020B0604030504040204" pitchFamily="34" charset="0"/>
                <a:cs typeface="Tahoma" panose="020B0604030504040204" pitchFamily="34" charset="0"/>
              </a:rPr>
              <a:t>İmza ve mühür kullanmak suretiyle tasdik yapan ve tasdik raporu düzenleyen yeminli mali müşavirler, </a:t>
            </a:r>
            <a:r>
              <a:rPr lang="tr-TR" sz="17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tasdik kapsamı ile sınırlı olmak üzere </a:t>
            </a:r>
            <a:r>
              <a:rPr lang="tr-TR" sz="1700" dirty="0">
                <a:effectLst/>
                <a:latin typeface="Tahoma" panose="020B0604030504040204" pitchFamily="34" charset="0"/>
                <a:ea typeface="Tahoma" panose="020B0604030504040204" pitchFamily="34" charset="0"/>
                <a:cs typeface="Tahoma" panose="020B0604030504040204" pitchFamily="34" charset="0"/>
              </a:rPr>
              <a:t>tasdikin doğruluğundan sorumludurlar. </a:t>
            </a:r>
          </a:p>
        </p:txBody>
      </p:sp>
      <p:sp>
        <p:nvSpPr>
          <p:cNvPr id="6" name="Başlık 1"/>
          <p:cNvSpPr txBox="1">
            <a:spLocks/>
          </p:cNvSpPr>
          <p:nvPr/>
        </p:nvSpPr>
        <p:spPr bwMode="auto">
          <a:xfrm>
            <a:off x="1190624" y="548680"/>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TASDİK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RAPORU TANZİM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EDEN</a:t>
            </a:r>
          </a:p>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YEMİNLİ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MALİ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MÜŞAVİRLERİN</a:t>
            </a:r>
          </a:p>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MÜŞTEREK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VE MÜTESELSİL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SORUMLULUĞU</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30"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3261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Dikey Kaydırma 3"/>
          <p:cNvSpPr/>
          <p:nvPr/>
        </p:nvSpPr>
        <p:spPr>
          <a:xfrm>
            <a:off x="971600" y="1052736"/>
            <a:ext cx="7236804" cy="5317144"/>
          </a:xfrm>
          <a:prstGeom prst="verticalScroll">
            <a:avLst/>
          </a:prstGeom>
          <a:solidFill>
            <a:schemeClr val="bg2"/>
          </a:solidFill>
          <a:ln w="63500" cmpd="tri">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Giriş,</a:t>
            </a:r>
          </a:p>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3568 </a:t>
            </a:r>
            <a:r>
              <a:rPr lang="tr-TR" sz="16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sayılı Serbest Muhasebeci Mali Müşavirlik ve Yeminli Mali Müşavirlik </a:t>
            </a: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Kanunu,</a:t>
            </a:r>
          </a:p>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Meslek Mensupluğu,</a:t>
            </a:r>
          </a:p>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Bağımsız Denetim,</a:t>
            </a:r>
          </a:p>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SMMM ve YMM Disiplin Sorumluluğu,</a:t>
            </a:r>
          </a:p>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SMMM ve YMM Mali Sorumluluk,</a:t>
            </a:r>
          </a:p>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Sorumlulukta Önem Arz Eden Durumlar,</a:t>
            </a:r>
          </a:p>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Tebliğler,</a:t>
            </a:r>
          </a:p>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Yönetmelikler,</a:t>
            </a:r>
          </a:p>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Değerlendirme,</a:t>
            </a:r>
          </a:p>
          <a:p>
            <a:pPr marL="630238" indent="-361950">
              <a:spcBef>
                <a:spcPts val="300"/>
              </a:spcBef>
              <a:spcAft>
                <a:spcPts val="300"/>
              </a:spcAft>
              <a:buClr>
                <a:srgbClr val="C00000"/>
              </a:buClr>
              <a:buSzPct val="100000"/>
              <a:buFont typeface="Wingdings" panose="05000000000000000000" pitchFamily="2" charset="2"/>
              <a:buChar char="Ø"/>
              <a:tabLst>
                <a:tab pos="630238" algn="l"/>
              </a:tabLst>
              <a:defRPr/>
            </a:pPr>
            <a:r>
              <a:rPr lang="tr-TR" sz="1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Sonuç,</a:t>
            </a:r>
            <a:endParaRPr lang="tr-TR" sz="16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Başlık 1"/>
          <p:cNvSpPr>
            <a:spLocks noGrp="1"/>
          </p:cNvSpPr>
          <p:nvPr>
            <p:ph type="title"/>
          </p:nvPr>
        </p:nvSpPr>
        <p:spPr>
          <a:xfrm>
            <a:off x="539552" y="1124744"/>
            <a:ext cx="8013576" cy="504056"/>
          </a:xfrm>
        </p:spPr>
        <p:txBody>
          <a:bodyPr>
            <a:noAutofit/>
          </a:bodyPr>
          <a:lstStyle/>
          <a:p>
            <a:pPr algn="ctr"/>
            <a:r>
              <a:rPr lang="tr-TR" sz="3600" b="1" dirty="0" smtClean="0">
                <a:solidFill>
                  <a:schemeClr val="accent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SUNUM PLANI</a:t>
            </a:r>
            <a:endParaRPr lang="tr-TR" sz="3600" b="1" dirty="0">
              <a:solidFill>
                <a:schemeClr val="accent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22" y="89510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http://www.gib.gov.tr/fileadmin/template/main/images/tanitim/yenibina.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781524"/>
            <a:ext cx="1224137" cy="88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548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762472"/>
            <a:ext cx="8507288" cy="4762872"/>
          </a:xfrm>
        </p:spPr>
        <p:txBody>
          <a:bodyPr/>
          <a:lstStyle/>
          <a:p>
            <a:r>
              <a:rPr lang="tr-TR" sz="1800" dirty="0" smtClean="0">
                <a:effectLst/>
              </a:rPr>
              <a:t>Denetim </a:t>
            </a:r>
            <a:r>
              <a:rPr lang="tr-TR" sz="1800" dirty="0">
                <a:effectLst/>
              </a:rPr>
              <a:t>elemanlarınca yapılacak vergi incelemesi sonucunda bir matrah veya vergi farkı ortaya çıktığı takdirde, denetim elemanları, yeminli mali müşavirlerin sorumluluklarının tespiti amacıyla, bulunan </a:t>
            </a:r>
            <a:r>
              <a:rPr lang="tr-TR" sz="1800" b="1" dirty="0">
                <a:solidFill>
                  <a:srgbClr val="C00000"/>
                </a:solidFill>
                <a:effectLst/>
              </a:rPr>
              <a:t>matrah veya vergi farkı ile yeminli mali müşavirlerin yukarıda belirtilen sorumlulukları arasındaki ilişkiyi raporlarında net ve açık bir şekilde ortaya koyacaklardır.</a:t>
            </a:r>
          </a:p>
          <a:p>
            <a:r>
              <a:rPr lang="tr-TR" sz="1800" dirty="0">
                <a:effectLst/>
              </a:rPr>
              <a:t>Yeminli mali müşavirlerin sorumluluğunun çerçevesi belirlenirken </a:t>
            </a:r>
            <a:r>
              <a:rPr lang="tr-TR" sz="1800" b="1" dirty="0">
                <a:solidFill>
                  <a:srgbClr val="C00000"/>
                </a:solidFill>
                <a:effectLst/>
              </a:rPr>
              <a:t>tasdik edilen finansal tablo ve beyannamelerin ilgili mevzuat hükümlerine ve muhasebe sistemi uygulama genel tebliğlerine</a:t>
            </a:r>
            <a:r>
              <a:rPr lang="tr-TR" sz="1800" dirty="0">
                <a:effectLst/>
              </a:rPr>
              <a:t> uygun olup olmadığı </a:t>
            </a:r>
            <a:r>
              <a:rPr lang="tr-TR" sz="1800" dirty="0" smtClean="0">
                <a:effectLst/>
              </a:rPr>
              <a:t>hususları </a:t>
            </a:r>
            <a:r>
              <a:rPr lang="tr-TR" sz="1800" dirty="0">
                <a:effectLst/>
              </a:rPr>
              <a:t>denetim elemanlarınca </a:t>
            </a:r>
            <a:r>
              <a:rPr lang="tr-TR" sz="1800" dirty="0" smtClean="0">
                <a:effectLst/>
              </a:rPr>
              <a:t>değerlendirilecektir.</a:t>
            </a:r>
            <a:endParaRPr lang="tr-TR" sz="1800" dirty="0">
              <a:effectLst/>
            </a:endParaRPr>
          </a:p>
          <a:p>
            <a:r>
              <a:rPr lang="tr-TR" sz="1800" dirty="0">
                <a:effectLst/>
              </a:rPr>
              <a:t>Vergi dairelerince işleme konulmayan tasdik raporlarının gerçeğe aykırı hususlar içerdiğinin yapılan inceleme sonucunda tesbiti halinde, </a:t>
            </a:r>
            <a:r>
              <a:rPr lang="tr-TR" sz="1800" dirty="0" smtClean="0">
                <a:effectLst/>
              </a:rPr>
              <a:t>vergi </a:t>
            </a:r>
            <a:r>
              <a:rPr lang="tr-TR" sz="1800" dirty="0">
                <a:effectLst/>
              </a:rPr>
              <a:t>ziyaı olmaması durumunda da </a:t>
            </a:r>
            <a:r>
              <a:rPr lang="tr-TR" sz="1800" dirty="0" smtClean="0">
                <a:effectLst/>
              </a:rPr>
              <a:t>disiplin </a:t>
            </a:r>
            <a:r>
              <a:rPr lang="tr-TR" sz="1800" dirty="0">
                <a:effectLst/>
              </a:rPr>
              <a:t>sorumluluğu açısından değerlendirilecektir.</a:t>
            </a:r>
          </a:p>
          <a:p>
            <a:r>
              <a:rPr lang="tr-TR" sz="1800" dirty="0">
                <a:effectLst/>
              </a:rPr>
              <a:t>Yeminli mali müşavirin disiplin sorumluluğunu gerektiren bir durumun tespit edilmesi halinde, denetim elemanları yeminli mali müşavirlerin yukarıda belirtilen sorumlulukları arasındaki ilişkiyi </a:t>
            </a:r>
            <a:r>
              <a:rPr lang="tr-TR" sz="1800" b="1" dirty="0">
                <a:solidFill>
                  <a:srgbClr val="C00000"/>
                </a:solidFill>
                <a:effectLst/>
              </a:rPr>
              <a:t>raporlarında net ve açık bir şekilde</a:t>
            </a:r>
            <a:r>
              <a:rPr lang="tr-TR" sz="1800" dirty="0">
                <a:effectLst/>
              </a:rPr>
              <a:t> ortaya </a:t>
            </a:r>
            <a:r>
              <a:rPr lang="tr-TR" sz="1800" dirty="0" smtClean="0">
                <a:effectLst/>
              </a:rPr>
              <a:t>koyacaklardır.</a:t>
            </a:r>
            <a:endParaRPr lang="tr-TR" sz="1800" dirty="0">
              <a:effectLst/>
            </a:endParaRPr>
          </a:p>
        </p:txBody>
      </p:sp>
      <p:sp>
        <p:nvSpPr>
          <p:cNvPr id="7" name="Başlık 1"/>
          <p:cNvSpPr txBox="1">
            <a:spLocks/>
          </p:cNvSpPr>
          <p:nvPr/>
        </p:nvSpPr>
        <p:spPr bwMode="auto">
          <a:xfrm>
            <a:off x="1190624" y="548680"/>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TASDİK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RAPORU TANZİM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EDEN</a:t>
            </a:r>
          </a:p>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YEMİNLİ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MALİ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MÜŞAVİRLERİN</a:t>
            </a:r>
          </a:p>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MÜŞTEREK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VE MÜTESELSİL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SORUMLULUĞU</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30"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33794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rgbClr val="E5EBF0"/>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947367"/>
            <a:ext cx="8446392" cy="4289945"/>
          </a:xfrm>
        </p:spPr>
        <p:txBody>
          <a:bodyPr/>
          <a:lstStyle/>
          <a:p>
            <a:pPr>
              <a:spcBef>
                <a:spcPts val="1200"/>
              </a:spcBef>
              <a:spcAft>
                <a:spcPts val="1200"/>
              </a:spcAft>
            </a:pPr>
            <a:r>
              <a:rPr lang="tr-TR" sz="2000" dirty="0" smtClean="0">
                <a:effectLst/>
              </a:rPr>
              <a:t>Mükelleflerin </a:t>
            </a:r>
            <a:r>
              <a:rPr lang="tr-TR" sz="2000" dirty="0">
                <a:effectLst/>
              </a:rPr>
              <a:t>beyannameleri, </a:t>
            </a:r>
            <a:r>
              <a:rPr lang="tr-TR" sz="2000" b="1" dirty="0">
                <a:solidFill>
                  <a:schemeClr val="accent3">
                    <a:lumMod val="50000"/>
                  </a:schemeClr>
                </a:solidFill>
                <a:effectLst/>
              </a:rPr>
              <a:t>kendilerine 3568 sayılı Kanunun </a:t>
            </a:r>
            <a:r>
              <a:rPr lang="tr-TR" sz="2000" b="1" dirty="0" smtClean="0">
                <a:solidFill>
                  <a:schemeClr val="accent3">
                    <a:lumMod val="50000"/>
                  </a:schemeClr>
                </a:solidFill>
                <a:effectLst/>
              </a:rPr>
              <a:t>     2/A-a </a:t>
            </a:r>
            <a:r>
              <a:rPr lang="tr-TR" sz="2000" b="1" dirty="0">
                <a:solidFill>
                  <a:schemeClr val="accent3">
                    <a:lumMod val="50000"/>
                  </a:schemeClr>
                </a:solidFill>
                <a:effectLst/>
              </a:rPr>
              <a:t>maddesinde belirtilen hizmetleri bir bütün olarak fiilen veren SM/SMMM’ler </a:t>
            </a:r>
            <a:r>
              <a:rPr lang="tr-TR" sz="2000" dirty="0">
                <a:effectLst/>
              </a:rPr>
              <a:t>tarafından </a:t>
            </a:r>
            <a:r>
              <a:rPr lang="tr-TR" sz="2000" dirty="0" smtClean="0">
                <a:effectLst/>
              </a:rPr>
              <a:t>imzalanacaktır.</a:t>
            </a:r>
          </a:p>
          <a:p>
            <a:pPr>
              <a:spcBef>
                <a:spcPts val="1200"/>
              </a:spcBef>
              <a:spcAft>
                <a:spcPts val="1200"/>
              </a:spcAft>
            </a:pPr>
            <a:r>
              <a:rPr lang="tr-TR" sz="2000" dirty="0">
                <a:effectLst/>
              </a:rPr>
              <a:t>M</a:t>
            </a:r>
            <a:r>
              <a:rPr lang="tr-TR" sz="2000" dirty="0" smtClean="0">
                <a:effectLst/>
              </a:rPr>
              <a:t>ükellef </a:t>
            </a:r>
            <a:r>
              <a:rPr lang="tr-TR" sz="2000" dirty="0">
                <a:effectLst/>
              </a:rPr>
              <a:t>tarafından kendilerine </a:t>
            </a:r>
            <a:r>
              <a:rPr lang="tr-TR" sz="2000" b="1" dirty="0">
                <a:solidFill>
                  <a:schemeClr val="accent3">
                    <a:lumMod val="50000"/>
                  </a:schemeClr>
                </a:solidFill>
                <a:effectLst/>
              </a:rPr>
              <a:t>ibraz edilen belgelerin, </a:t>
            </a:r>
            <a:r>
              <a:rPr lang="tr-TR" sz="2000" b="1" dirty="0" smtClean="0">
                <a:solidFill>
                  <a:schemeClr val="accent3">
                    <a:lumMod val="50000"/>
                  </a:schemeClr>
                </a:solidFill>
                <a:effectLst/>
              </a:rPr>
              <a:t>MSUGT’lar ile </a:t>
            </a:r>
            <a:r>
              <a:rPr lang="tr-TR" sz="2000" b="1" dirty="0">
                <a:solidFill>
                  <a:schemeClr val="accent3">
                    <a:lumMod val="50000"/>
                  </a:schemeClr>
                </a:solidFill>
                <a:effectLst/>
              </a:rPr>
              <a:t>genel muhasebe kurallarına uygun ve doğru olarak yasal süresi içinde, kanuni defterlere kaydedilmesinden ve mali tablolara aktarılmasından</a:t>
            </a:r>
            <a:r>
              <a:rPr lang="tr-TR" sz="2000" dirty="0">
                <a:solidFill>
                  <a:schemeClr val="accent3">
                    <a:lumMod val="50000"/>
                  </a:schemeClr>
                </a:solidFill>
                <a:effectLst/>
              </a:rPr>
              <a:t> </a:t>
            </a:r>
            <a:r>
              <a:rPr lang="tr-TR" sz="2000" dirty="0" smtClean="0">
                <a:effectLst/>
              </a:rPr>
              <a:t>sorumludurlar.</a:t>
            </a:r>
          </a:p>
          <a:p>
            <a:pPr>
              <a:spcBef>
                <a:spcPts val="1200"/>
              </a:spcBef>
              <a:spcAft>
                <a:spcPts val="1200"/>
              </a:spcAft>
            </a:pPr>
            <a:r>
              <a:rPr lang="tr-TR" sz="2000" b="1" dirty="0" smtClean="0">
                <a:solidFill>
                  <a:schemeClr val="accent3">
                    <a:lumMod val="50000"/>
                  </a:schemeClr>
                </a:solidFill>
                <a:effectLst/>
              </a:rPr>
              <a:t>Bilerek </a:t>
            </a:r>
            <a:r>
              <a:rPr lang="tr-TR" sz="2000" b="1" dirty="0">
                <a:solidFill>
                  <a:schemeClr val="accent3">
                    <a:lumMod val="50000"/>
                  </a:schemeClr>
                </a:solidFill>
                <a:effectLst/>
              </a:rPr>
              <a:t>kullandıkları veya harici araştırmayı gerektirmeden sahte belge veya muhteviyatı itibariyle yanıltıcı olduğu anlaşılabilen belgelerden </a:t>
            </a:r>
            <a:r>
              <a:rPr lang="tr-TR" sz="2000" b="1" dirty="0" smtClean="0">
                <a:solidFill>
                  <a:schemeClr val="accent3">
                    <a:lumMod val="50000"/>
                  </a:schemeClr>
                </a:solidFill>
                <a:effectLst/>
              </a:rPr>
              <a:t>de </a:t>
            </a:r>
            <a:r>
              <a:rPr lang="tr-TR" sz="2000" dirty="0" smtClean="0">
                <a:effectLst/>
              </a:rPr>
              <a:t>sorumludurlar.</a:t>
            </a:r>
          </a:p>
        </p:txBody>
      </p:sp>
      <p:sp>
        <p:nvSpPr>
          <p:cNvPr id="5" name="Başlık 1"/>
          <p:cNvSpPr txBox="1">
            <a:spLocks/>
          </p:cNvSpPr>
          <p:nvPr/>
        </p:nvSpPr>
        <p:spPr bwMode="auto">
          <a:xfrm>
            <a:off x="1118616" y="549176"/>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VERGİ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BEYANNAMELERİNİ İMZALAYAN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SM/SMMM’LERİN</a:t>
            </a:r>
          </a:p>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MÜŞTEREK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VE MÜTESELSİL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SORUMLULUĞU</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3922" y="5661248"/>
            <a:ext cx="1008558" cy="9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3727526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44824"/>
            <a:ext cx="8518400" cy="4423022"/>
          </a:xfrm>
        </p:spPr>
        <p:txBody>
          <a:bodyPr/>
          <a:lstStyle/>
          <a:p>
            <a:pPr>
              <a:spcBef>
                <a:spcPts val="1200"/>
              </a:spcBef>
              <a:spcAft>
                <a:spcPts val="1200"/>
              </a:spcAft>
            </a:pPr>
            <a:r>
              <a:rPr lang="tr-TR" sz="2000" b="1" dirty="0">
                <a:solidFill>
                  <a:schemeClr val="accent3">
                    <a:lumMod val="50000"/>
                  </a:schemeClr>
                </a:solidFill>
                <a:effectLst/>
              </a:rPr>
              <a:t>Miktar veya tutar itibariyle işletmenin faaliyet konusu veya iş hacmiyle mütenasip olmayan belgeler ile ticari örf ve teamüle uygun olmayan harcamalara ilişkin belgeler, </a:t>
            </a:r>
            <a:r>
              <a:rPr lang="tr-TR" sz="2000" dirty="0">
                <a:effectLst/>
              </a:rPr>
              <a:t>SM/SMMM’lerin sorumluluğu kapsamındadır.</a:t>
            </a:r>
          </a:p>
          <a:p>
            <a:pPr>
              <a:spcBef>
                <a:spcPts val="1200"/>
              </a:spcBef>
              <a:spcAft>
                <a:spcPts val="1200"/>
              </a:spcAft>
            </a:pPr>
            <a:r>
              <a:rPr lang="tr-TR" sz="2000" dirty="0" smtClean="0">
                <a:effectLst/>
              </a:rPr>
              <a:t>SM/SMMM’ler belgelerin doğruluğunun </a:t>
            </a:r>
            <a:r>
              <a:rPr lang="tr-TR" sz="2000" dirty="0">
                <a:effectLst/>
              </a:rPr>
              <a:t>tespitini mükelleften </a:t>
            </a:r>
            <a:r>
              <a:rPr lang="tr-TR" sz="2000" dirty="0" smtClean="0">
                <a:effectLst/>
              </a:rPr>
              <a:t>isteyebilirler.</a:t>
            </a:r>
          </a:p>
          <a:p>
            <a:pPr>
              <a:spcBef>
                <a:spcPts val="1200"/>
              </a:spcBef>
              <a:spcAft>
                <a:spcPts val="1200"/>
              </a:spcAft>
            </a:pPr>
            <a:r>
              <a:rPr lang="tr-TR" sz="2000" dirty="0" smtClean="0">
                <a:effectLst/>
              </a:rPr>
              <a:t>Mükellefin </a:t>
            </a:r>
            <a:r>
              <a:rPr lang="tr-TR" sz="2000" dirty="0">
                <a:effectLst/>
              </a:rPr>
              <a:t>bir tespitte bulunmaması veya bu konuda SM/SMMM’lerin ikna olmaması halinde, keyfiyet, SM/SMMM’lerce beyanname verme süresi sonuna kadar ilgili vergi dairesine yazılı olarak bildirilecektir</a:t>
            </a:r>
            <a:r>
              <a:rPr lang="tr-TR" sz="2000" dirty="0" smtClean="0">
                <a:effectLst/>
              </a:rPr>
              <a:t>.</a:t>
            </a:r>
          </a:p>
          <a:p>
            <a:pPr>
              <a:spcBef>
                <a:spcPts val="1200"/>
              </a:spcBef>
              <a:spcAft>
                <a:spcPts val="1200"/>
              </a:spcAft>
            </a:pPr>
            <a:r>
              <a:rPr lang="tr-TR" sz="2000" dirty="0" smtClean="0">
                <a:effectLst/>
              </a:rPr>
              <a:t>Bu </a:t>
            </a:r>
            <a:r>
              <a:rPr lang="tr-TR" sz="2000" dirty="0">
                <a:effectLst/>
              </a:rPr>
              <a:t>bildirimle birlikte SM/SMMM’lerin söz konusu belgelere ait sorumluluğu ortadan kalkacaktır</a:t>
            </a:r>
            <a:r>
              <a:rPr lang="tr-TR" sz="2000" dirty="0" smtClean="0">
                <a:effectLst/>
              </a:rPr>
              <a:t>.</a:t>
            </a:r>
            <a:endParaRPr lang="tr-TR" sz="2000" dirty="0"/>
          </a:p>
        </p:txBody>
      </p:sp>
      <p:sp>
        <p:nvSpPr>
          <p:cNvPr id="7" name="Başlık 1"/>
          <p:cNvSpPr txBox="1">
            <a:spLocks/>
          </p:cNvSpPr>
          <p:nvPr/>
        </p:nvSpPr>
        <p:spPr bwMode="auto">
          <a:xfrm>
            <a:off x="1118616" y="549176"/>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VERGİ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BEYANNAMELERİNİ İMZALAYAN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SM/SMMM’LERİN</a:t>
            </a:r>
          </a:p>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MÜŞTEREK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VE MÜTESELSİL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SORUMLULUĞU</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930" y="5794325"/>
            <a:ext cx="1008558" cy="9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2271215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000" dirty="0" smtClean="0">
                <a:effectLst/>
              </a:rPr>
              <a:t>Beyannameleri imzalanan mükelleflerce </a:t>
            </a:r>
            <a:r>
              <a:rPr lang="tr-TR" sz="2000" dirty="0">
                <a:effectLst/>
              </a:rPr>
              <a:t>ibraz edilen belgelerde yer alan </a:t>
            </a:r>
            <a:r>
              <a:rPr lang="tr-TR" sz="2000" dirty="0" smtClean="0">
                <a:effectLst/>
              </a:rPr>
              <a:t>bilgilerin, </a:t>
            </a:r>
            <a:r>
              <a:rPr lang="tr-TR" sz="2000" dirty="0">
                <a:effectLst/>
              </a:rPr>
              <a:t>kanuni defterlere ve defterlerdeki bilgilerin mali tablolara uygunluğunun yanı sıra, beyannamelere eklenen temel mali tablolarda yer alan ve </a:t>
            </a:r>
            <a:r>
              <a:rPr lang="tr-TR" sz="2000" dirty="0" smtClean="0">
                <a:effectLst/>
              </a:rPr>
              <a:t>MSUGT’lara göre </a:t>
            </a:r>
            <a:r>
              <a:rPr lang="tr-TR" sz="2000" dirty="0">
                <a:effectLst/>
              </a:rPr>
              <a:t>belirlenen Dönem Kâr/Zararı'nın doğruluğundan da </a:t>
            </a:r>
            <a:r>
              <a:rPr lang="tr-TR" sz="2000" dirty="0" smtClean="0">
                <a:effectLst/>
              </a:rPr>
              <a:t>sorumluluk mevcuttur.</a:t>
            </a:r>
            <a:endParaRPr lang="tr-TR" sz="2000" dirty="0">
              <a:effectLst/>
            </a:endParaRPr>
          </a:p>
          <a:p>
            <a:r>
              <a:rPr lang="tr-TR" sz="2000" dirty="0" smtClean="0">
                <a:effectLst/>
              </a:rPr>
              <a:t>Sorumlulukları </a:t>
            </a:r>
            <a:r>
              <a:rPr lang="tr-TR" sz="2000" dirty="0">
                <a:effectLst/>
              </a:rPr>
              <a:t>kapsamına giren yukarıda belirtilen işlemlerden dolayı bir vergi ziyaı ortaya çıktığı takdirde, beyannameyi imzalayan </a:t>
            </a:r>
            <a:r>
              <a:rPr lang="tr-TR" sz="2000" dirty="0" smtClean="0">
                <a:effectLst/>
              </a:rPr>
              <a:t>meslek mensubu sorumlu olacaktır.</a:t>
            </a:r>
          </a:p>
          <a:p>
            <a:r>
              <a:rPr lang="tr-TR" sz="2000" dirty="0" smtClean="0">
                <a:effectLst/>
              </a:rPr>
              <a:t>Bu sorumluluk, defterlerini </a:t>
            </a:r>
            <a:r>
              <a:rPr lang="tr-TR" sz="2000" dirty="0">
                <a:effectLst/>
              </a:rPr>
              <a:t>tutmak, bilanço, gelir tablosu ve vergi beyannamelerini düzenlemek üzere hizmet sözleşmesi </a:t>
            </a:r>
            <a:r>
              <a:rPr lang="tr-TR" sz="2000" dirty="0" smtClean="0">
                <a:effectLst/>
              </a:rPr>
              <a:t>yapılan mükelleflere </a:t>
            </a:r>
            <a:r>
              <a:rPr lang="tr-TR" sz="2000" dirty="0">
                <a:effectLst/>
              </a:rPr>
              <a:t>ait </a:t>
            </a:r>
            <a:r>
              <a:rPr lang="tr-TR" sz="2000" dirty="0" smtClean="0">
                <a:effectLst/>
              </a:rPr>
              <a:t>beyannamelerin </a:t>
            </a:r>
            <a:r>
              <a:rPr lang="tr-TR" sz="2000" dirty="0">
                <a:effectLst/>
              </a:rPr>
              <a:t>elektronik ortamda </a:t>
            </a:r>
            <a:r>
              <a:rPr lang="tr-TR" sz="2000" dirty="0" smtClean="0">
                <a:effectLst/>
              </a:rPr>
              <a:t>gönderilmeleri </a:t>
            </a:r>
            <a:r>
              <a:rPr lang="tr-TR" sz="2000" dirty="0">
                <a:effectLst/>
              </a:rPr>
              <a:t>(e-beyanname) işlemlerinde de </a:t>
            </a:r>
            <a:r>
              <a:rPr lang="tr-TR" sz="2000" dirty="0" smtClean="0">
                <a:effectLst/>
              </a:rPr>
              <a:t>geçerlidir.</a:t>
            </a:r>
            <a:endParaRPr lang="tr-TR" sz="2000" dirty="0">
              <a:effectLst/>
            </a:endParaRPr>
          </a:p>
          <a:p>
            <a:endParaRPr lang="tr-TR" sz="2000" dirty="0"/>
          </a:p>
        </p:txBody>
      </p:sp>
      <p:sp>
        <p:nvSpPr>
          <p:cNvPr id="6" name="Başlık 1"/>
          <p:cNvSpPr txBox="1">
            <a:spLocks/>
          </p:cNvSpPr>
          <p:nvPr/>
        </p:nvSpPr>
        <p:spPr bwMode="auto">
          <a:xfrm>
            <a:off x="1118616" y="549176"/>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VERGİ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BEYANNAMELERİNİ İMZALAYAN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SM/SMMM’LERİN</a:t>
            </a:r>
          </a:p>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MÜŞTEREK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VE MÜTESELSİL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SORUMLULUĞU</a:t>
            </a: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941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700808"/>
            <a:ext cx="8784976" cy="4896544"/>
          </a:xfrm>
        </p:spPr>
        <p:txBody>
          <a:bodyPr/>
          <a:lstStyle/>
          <a:p>
            <a:pPr>
              <a:spcBef>
                <a:spcPts val="1200"/>
              </a:spcBef>
              <a:spcAft>
                <a:spcPts val="1200"/>
              </a:spcAft>
            </a:pPr>
            <a:r>
              <a:rPr lang="tr-TR" sz="16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ÖRNEK </a:t>
            </a:r>
            <a:r>
              <a:rPr lang="tr-TR" sz="1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a:t>
            </a:r>
            <a:r>
              <a:rPr lang="tr-TR" sz="1600" dirty="0">
                <a:effectLst/>
              </a:rPr>
              <a:t>Sehven dahi olsa yevmiye defterinde yer alan bir </a:t>
            </a:r>
            <a:r>
              <a:rPr lang="tr-TR" sz="1600" dirty="0" smtClean="0">
                <a:effectLst/>
              </a:rPr>
              <a:t>toplamın </a:t>
            </a:r>
            <a:r>
              <a:rPr lang="tr-TR" sz="1600" dirty="0">
                <a:effectLst/>
              </a:rPr>
              <a:t>yanlış </a:t>
            </a:r>
            <a:r>
              <a:rPr lang="tr-TR" sz="1600" dirty="0" smtClean="0">
                <a:effectLst/>
              </a:rPr>
              <a:t>aktarılarak </a:t>
            </a:r>
            <a:r>
              <a:rPr lang="tr-TR" sz="1600" dirty="0">
                <a:effectLst/>
              </a:rPr>
              <a:t>veya bir yevmiye </a:t>
            </a:r>
            <a:r>
              <a:rPr lang="tr-TR" sz="1600" dirty="0" smtClean="0">
                <a:effectLst/>
              </a:rPr>
              <a:t>işleminin </a:t>
            </a:r>
            <a:r>
              <a:rPr lang="tr-TR" sz="1600" dirty="0">
                <a:effectLst/>
              </a:rPr>
              <a:t>yanlış hesaba </a:t>
            </a:r>
            <a:r>
              <a:rPr lang="tr-TR" sz="1600" dirty="0" smtClean="0">
                <a:effectLst/>
              </a:rPr>
              <a:t>kaydedilerek </a:t>
            </a:r>
            <a:r>
              <a:rPr lang="tr-TR" sz="1600" dirty="0">
                <a:effectLst/>
              </a:rPr>
              <a:t>vergi ziyaına sebebiyet </a:t>
            </a:r>
            <a:r>
              <a:rPr lang="tr-TR" sz="1600" dirty="0" smtClean="0">
                <a:effectLst/>
              </a:rPr>
              <a:t>verilmesi halinde ziyaa </a:t>
            </a:r>
            <a:r>
              <a:rPr lang="tr-TR" sz="1600" dirty="0">
                <a:effectLst/>
              </a:rPr>
              <a:t>uğratılan bu vergi, ceza ve gecikme faizlerinden mükellefle birlikte müştereken ve müteselsilen sorumlu </a:t>
            </a:r>
            <a:r>
              <a:rPr lang="tr-TR" sz="1600" dirty="0" smtClean="0">
                <a:effectLst/>
              </a:rPr>
              <a:t>olunacaktır.</a:t>
            </a:r>
            <a:endParaRPr lang="tr-TR" sz="1600" dirty="0">
              <a:effectLst/>
            </a:endParaRPr>
          </a:p>
          <a:p>
            <a:pPr>
              <a:spcBef>
                <a:spcPts val="1200"/>
              </a:spcBef>
              <a:spcAft>
                <a:spcPts val="1200"/>
              </a:spcAft>
            </a:pPr>
            <a:r>
              <a:rPr lang="tr-TR" sz="16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ÖRNEK </a:t>
            </a:r>
            <a:r>
              <a:rPr lang="tr-TR" sz="1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a:t>
            </a:r>
            <a:r>
              <a:rPr lang="tr-TR" sz="1600" dirty="0">
                <a:effectLst/>
              </a:rPr>
              <a:t>Faaliyet konusu dışında bir mal veya hizmet alımında bulunmuş olan işletmenin, bahse konu alışının muhasebeleştirilmesi sonucunda vergi ziayına sebebiyet verilmesi halinde, </a:t>
            </a:r>
            <a:r>
              <a:rPr lang="tr-TR" sz="1600" dirty="0" smtClean="0">
                <a:effectLst/>
              </a:rPr>
              <a:t>ziyaa </a:t>
            </a:r>
            <a:r>
              <a:rPr lang="tr-TR" sz="1600" dirty="0">
                <a:effectLst/>
              </a:rPr>
              <a:t>uğratılan bu vergi, ceza ve gecikme faizlerinden mükellefle birlikte müştereken ve müteselsilen sorumlu </a:t>
            </a:r>
            <a:r>
              <a:rPr lang="tr-TR" sz="1600" dirty="0" smtClean="0">
                <a:effectLst/>
              </a:rPr>
              <a:t>olunacaktır</a:t>
            </a:r>
            <a:r>
              <a:rPr lang="tr-TR" sz="1600" dirty="0">
                <a:effectLst/>
              </a:rPr>
              <a:t>.</a:t>
            </a:r>
          </a:p>
          <a:p>
            <a:pPr>
              <a:spcBef>
                <a:spcPts val="1200"/>
              </a:spcBef>
              <a:spcAft>
                <a:spcPts val="1200"/>
              </a:spcAft>
            </a:pPr>
            <a:r>
              <a:rPr lang="tr-TR" sz="16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ÖRNEK </a:t>
            </a:r>
            <a:r>
              <a:rPr lang="tr-TR" sz="1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a:t>
            </a:r>
            <a:r>
              <a:rPr lang="tr-TR" sz="1600" dirty="0">
                <a:effectLst/>
              </a:rPr>
              <a:t>Yanlış amortisman ayrılması, yabancı paranın hatalı </a:t>
            </a:r>
            <a:r>
              <a:rPr lang="tr-TR" sz="1600" dirty="0" smtClean="0">
                <a:effectLst/>
              </a:rPr>
              <a:t>değerlendirilmesi</a:t>
            </a:r>
            <a:r>
              <a:rPr lang="tr-TR" sz="1600" dirty="0">
                <a:effectLst/>
              </a:rPr>
              <a:t>, yanlış karşılık ayrılması vb. nedenlerle vergi ziayına sebebiyet verilmesi halinde, </a:t>
            </a:r>
            <a:r>
              <a:rPr lang="tr-TR" sz="1600" dirty="0" smtClean="0">
                <a:effectLst/>
              </a:rPr>
              <a:t>ziyaa </a:t>
            </a:r>
            <a:r>
              <a:rPr lang="tr-TR" sz="1600" dirty="0">
                <a:effectLst/>
              </a:rPr>
              <a:t>uğratılan bu vergi, ceza ve gecikme faizlerinden mükellefle birlikte müştereken ve müteselsilen sorumlu </a:t>
            </a:r>
            <a:r>
              <a:rPr lang="tr-TR" sz="1600" dirty="0" smtClean="0">
                <a:effectLst/>
              </a:rPr>
              <a:t>olunacaktır</a:t>
            </a:r>
            <a:r>
              <a:rPr lang="tr-TR" sz="1600" dirty="0">
                <a:effectLst/>
              </a:rPr>
              <a:t>.</a:t>
            </a:r>
          </a:p>
          <a:p>
            <a:pPr>
              <a:spcBef>
                <a:spcPts val="1200"/>
              </a:spcBef>
              <a:spcAft>
                <a:spcPts val="1200"/>
              </a:spcAft>
            </a:pPr>
            <a:r>
              <a:rPr lang="tr-TR" sz="16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ÖRNEK </a:t>
            </a:r>
            <a:r>
              <a:rPr lang="tr-TR" sz="1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a:t>
            </a:r>
            <a:r>
              <a:rPr lang="tr-TR" sz="1600" dirty="0">
                <a:effectLst/>
              </a:rPr>
              <a:t>Gider faturasının mükerrer kayıt yapılması suretiyle, vergi ziayına sebebiyet verilmesi halinde, </a:t>
            </a:r>
            <a:r>
              <a:rPr lang="tr-TR" sz="1600" dirty="0" smtClean="0">
                <a:effectLst/>
              </a:rPr>
              <a:t>ziyaa </a:t>
            </a:r>
            <a:r>
              <a:rPr lang="tr-TR" sz="1600" dirty="0">
                <a:effectLst/>
              </a:rPr>
              <a:t>uğratılan bu vergi, ceza ve gecikme faizlerinden mükellefle birlikte müştereken ve müteselsilen sorumlu </a:t>
            </a:r>
            <a:r>
              <a:rPr lang="tr-TR" sz="1600" dirty="0" smtClean="0">
                <a:effectLst/>
              </a:rPr>
              <a:t>olunacaktır.</a:t>
            </a:r>
            <a:endParaRPr lang="tr-TR" sz="1600" dirty="0">
              <a:effectLst/>
            </a:endParaRPr>
          </a:p>
        </p:txBody>
      </p:sp>
      <p:sp>
        <p:nvSpPr>
          <p:cNvPr id="6" name="Başlık 1"/>
          <p:cNvSpPr txBox="1">
            <a:spLocks/>
          </p:cNvSpPr>
          <p:nvPr/>
        </p:nvSpPr>
        <p:spPr bwMode="auto">
          <a:xfrm>
            <a:off x="1118616" y="549176"/>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VERGİ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BEYANNAMELERİNİ İMZALAYAN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SM/SMMM’LERİN</a:t>
            </a:r>
          </a:p>
          <a:p>
            <a:pPr algn="ctr" fontAlgn="base">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MÜŞTEREK </a:t>
            </a: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VE MÜTESELSİL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SORUMLULUĞU</a:t>
            </a: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0101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idx="1"/>
          </p:nvPr>
        </p:nvSpPr>
        <p:spPr>
          <a:xfrm>
            <a:off x="0" y="1700213"/>
            <a:ext cx="9144000" cy="4608512"/>
          </a:xfrm>
        </p:spPr>
        <p:txBody>
          <a:bodyPr/>
          <a:lstStyle/>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p:txBody>
      </p:sp>
      <p:sp>
        <p:nvSpPr>
          <p:cNvPr id="6" name="Slayt Numarası Yer Tutucusu 3"/>
          <p:cNvSpPr>
            <a:spLocks noGrp="1"/>
          </p:cNvSpPr>
          <p:nvPr>
            <p:ph type="sldNum" sz="quarter" idx="12"/>
          </p:nvPr>
        </p:nvSpPr>
        <p:spPr/>
        <p:txBody>
          <a:bodyPr/>
          <a:lstStyle/>
          <a:p>
            <a:pPr>
              <a:defRPr/>
            </a:pPr>
            <a:fld id="{9493695A-0D09-4471-A6D4-E364C3497817}" type="slidenum">
              <a:rPr lang="tr-TR" smtClean="0">
                <a:solidFill>
                  <a:srgbClr val="000000"/>
                </a:solidFill>
              </a:rPr>
              <a:pPr>
                <a:defRPr/>
              </a:pPr>
              <a:t>25</a:t>
            </a:fld>
            <a:endParaRPr lang="tr-TR" dirty="0">
              <a:solidFill>
                <a:srgbClr val="000000"/>
              </a:solidFill>
            </a:endParaRPr>
          </a:p>
        </p:txBody>
      </p:sp>
      <p:sp>
        <p:nvSpPr>
          <p:cNvPr id="10246" name="Dikdörtgen 6"/>
          <p:cNvSpPr>
            <a:spLocks noChangeArrowheads="1"/>
          </p:cNvSpPr>
          <p:nvPr/>
        </p:nvSpPr>
        <p:spPr bwMode="auto">
          <a:xfrm>
            <a:off x="0" y="1484313"/>
            <a:ext cx="9144000" cy="1384300"/>
          </a:xfrm>
          <a:prstGeom prst="rect">
            <a:avLst/>
          </a:prstGeom>
          <a:solidFill>
            <a:srgbClr val="FF6161"/>
          </a:solidFill>
          <a:ln w="38100" cmpd="thickThin">
            <a:solidFill>
              <a:schemeClr val="tx1"/>
            </a:solidFill>
            <a:miter lim="800000"/>
            <a:headEnd/>
            <a:tailEnd/>
          </a:ln>
        </p:spPr>
        <p:txBody>
          <a:bodyPr>
            <a:spAutoFit/>
          </a:bodyPr>
          <a:lstStyle/>
          <a:p>
            <a:pPr algn="ctr" fontAlgn="base">
              <a:spcBef>
                <a:spcPct val="0"/>
              </a:spcBef>
              <a:spcAft>
                <a:spcPct val="0"/>
              </a:spcAft>
              <a:buFont typeface="Wingdings 2" pitchFamily="18" charset="2"/>
              <a:buNone/>
              <a:defRPr/>
            </a:pPr>
            <a:endParaRPr lang="tr-TR" sz="2800" b="1" dirty="0">
              <a:solidFill>
                <a:srgbClr val="FFFFFF"/>
              </a:solidFill>
              <a:effectLst>
                <a:outerShdw blurRad="38100" dist="38100" dir="2700000" algn="tl">
                  <a:srgbClr val="000000">
                    <a:alpha val="43137"/>
                  </a:srgbClr>
                </a:outerShdw>
              </a:effectLst>
              <a:latin typeface="Tahoma" pitchFamily="34" charset="0"/>
            </a:endParaRPr>
          </a:p>
          <a:p>
            <a:pPr algn="ctr" fontAlgn="base">
              <a:spcBef>
                <a:spcPct val="0"/>
              </a:spcBef>
              <a:spcAft>
                <a:spcPct val="0"/>
              </a:spcAft>
              <a:buFont typeface="Wingdings 2" pitchFamily="18" charset="2"/>
              <a:buNone/>
              <a:defRPr/>
            </a:pPr>
            <a:r>
              <a:rPr lang="tr-TR" sz="2800" b="1" dirty="0">
                <a:solidFill>
                  <a:srgbClr val="FFFFFF"/>
                </a:solidFill>
                <a:effectLst>
                  <a:outerShdw blurRad="38100" dist="38100" dir="2700000" algn="tl">
                    <a:srgbClr val="000000">
                      <a:alpha val="43137"/>
                    </a:srgbClr>
                  </a:outerShdw>
                </a:effectLst>
                <a:latin typeface="Tahoma" pitchFamily="34" charset="0"/>
              </a:rPr>
              <a:t>DOĞRULUK - UYGUNLUK - İLLİYET BAĞI</a:t>
            </a:r>
          </a:p>
          <a:p>
            <a:pPr algn="ctr" fontAlgn="base">
              <a:spcBef>
                <a:spcPct val="0"/>
              </a:spcBef>
              <a:spcAft>
                <a:spcPct val="0"/>
              </a:spcAft>
              <a:buFont typeface="Wingdings 2" pitchFamily="18" charset="2"/>
              <a:buNone/>
              <a:defRPr/>
            </a:pPr>
            <a:endParaRPr lang="tr-TR" sz="2800" b="1" dirty="0">
              <a:solidFill>
                <a:srgbClr val="FFFFFF"/>
              </a:solidFill>
              <a:latin typeface="Tahoma" pitchFamily="34" charset="0"/>
              <a:cs typeface="Arial" charset="0"/>
            </a:endParaRPr>
          </a:p>
        </p:txBody>
      </p:sp>
      <p:sp>
        <p:nvSpPr>
          <p:cNvPr id="10" name="Oval 9"/>
          <p:cNvSpPr/>
          <p:nvPr/>
        </p:nvSpPr>
        <p:spPr>
          <a:xfrm>
            <a:off x="107950" y="3429000"/>
            <a:ext cx="2376488" cy="936625"/>
          </a:xfrm>
          <a:prstGeom prst="ellipse">
            <a:avLst/>
          </a:prstGeom>
          <a:solidFill>
            <a:srgbClr val="B2D3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DOĞRULUK</a:t>
            </a:r>
          </a:p>
        </p:txBody>
      </p:sp>
      <p:sp>
        <p:nvSpPr>
          <p:cNvPr id="14" name="Oval 13"/>
          <p:cNvSpPr/>
          <p:nvPr/>
        </p:nvSpPr>
        <p:spPr>
          <a:xfrm>
            <a:off x="6659563" y="3429000"/>
            <a:ext cx="2376487" cy="936625"/>
          </a:xfrm>
          <a:prstGeom prst="ellipse">
            <a:avLst/>
          </a:prstGeom>
          <a:solidFill>
            <a:srgbClr val="B2D3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UYGUNLUK</a:t>
            </a:r>
          </a:p>
        </p:txBody>
      </p:sp>
      <p:sp>
        <p:nvSpPr>
          <p:cNvPr id="3" name="Dikdörtgen 2"/>
          <p:cNvSpPr/>
          <p:nvPr/>
        </p:nvSpPr>
        <p:spPr>
          <a:xfrm>
            <a:off x="179388" y="4724400"/>
            <a:ext cx="3671887" cy="830997"/>
          </a:xfrm>
          <a:prstGeom prst="rect">
            <a:avLst/>
          </a:prstGeom>
        </p:spPr>
        <p:txBody>
          <a:bodyPr>
            <a:spAutoFit/>
          </a:bodyPr>
          <a:lstStyle/>
          <a:p>
            <a:pPr algn="ctr" eaLnBrk="0" fontAlgn="base" hangingPunct="0">
              <a:buClr>
                <a:srgbClr val="8A8AD8"/>
              </a:buClr>
              <a:buSzPct val="65000"/>
              <a:defRPr/>
            </a:pPr>
            <a:r>
              <a:rPr lang="tr-TR" sz="1600" b="1" kern="0" dirty="0">
                <a:solidFill>
                  <a:srgbClr val="000000"/>
                </a:solidFill>
                <a:latin typeface="Arial" charset="0"/>
              </a:rPr>
              <a:t>3568 sayılı Serbest Muhasebeci Mali Müşavirlik ve Yeminli Mali Müşavirlik Kanunu’nun 12. </a:t>
            </a:r>
            <a:r>
              <a:rPr lang="tr-TR" sz="1600" b="1" kern="0" dirty="0" smtClean="0">
                <a:solidFill>
                  <a:srgbClr val="000000"/>
                </a:solidFill>
                <a:latin typeface="Arial" charset="0"/>
              </a:rPr>
              <a:t>maddesi</a:t>
            </a:r>
          </a:p>
        </p:txBody>
      </p:sp>
      <p:sp>
        <p:nvSpPr>
          <p:cNvPr id="12" name="Dikdörtgen 11"/>
          <p:cNvSpPr/>
          <p:nvPr/>
        </p:nvSpPr>
        <p:spPr>
          <a:xfrm>
            <a:off x="6227763" y="4724400"/>
            <a:ext cx="2808287" cy="830997"/>
          </a:xfrm>
          <a:prstGeom prst="rect">
            <a:avLst/>
          </a:prstGeom>
        </p:spPr>
        <p:txBody>
          <a:bodyPr>
            <a:spAutoFit/>
          </a:bodyPr>
          <a:lstStyle/>
          <a:p>
            <a:pPr algn="ctr" eaLnBrk="0" fontAlgn="base" hangingPunct="0">
              <a:buClr>
                <a:srgbClr val="8A8AD8"/>
              </a:buClr>
              <a:buSzPct val="65000"/>
              <a:defRPr/>
            </a:pPr>
            <a:r>
              <a:rPr lang="tr-TR" sz="1600" b="1" kern="0" dirty="0">
                <a:solidFill>
                  <a:srgbClr val="000000"/>
                </a:solidFill>
                <a:latin typeface="Arial" charset="0"/>
              </a:rPr>
              <a:t>213 sayılı</a:t>
            </a:r>
          </a:p>
          <a:p>
            <a:pPr algn="ctr" eaLnBrk="0" fontAlgn="base" hangingPunct="0">
              <a:buClr>
                <a:srgbClr val="8A8AD8"/>
              </a:buClr>
              <a:buSzPct val="65000"/>
              <a:defRPr/>
            </a:pPr>
            <a:r>
              <a:rPr lang="tr-TR" sz="1600" b="1" kern="0" dirty="0">
                <a:solidFill>
                  <a:srgbClr val="000000"/>
                </a:solidFill>
                <a:latin typeface="Arial" charset="0"/>
              </a:rPr>
              <a:t>Vergi Usul Kanunu’nun Mükerrer 227 </a:t>
            </a:r>
            <a:r>
              <a:rPr lang="tr-TR" sz="1600" b="1" kern="0" dirty="0" err="1">
                <a:solidFill>
                  <a:srgbClr val="000000"/>
                </a:solidFill>
                <a:latin typeface="Arial" charset="0"/>
              </a:rPr>
              <a:t>nci</a:t>
            </a:r>
            <a:r>
              <a:rPr lang="tr-TR" sz="1600" b="1" kern="0" dirty="0">
                <a:solidFill>
                  <a:srgbClr val="000000"/>
                </a:solidFill>
                <a:latin typeface="Arial" charset="0"/>
              </a:rPr>
              <a:t> </a:t>
            </a:r>
            <a:r>
              <a:rPr lang="tr-TR" sz="1600" b="1" kern="0" dirty="0" smtClean="0">
                <a:solidFill>
                  <a:srgbClr val="000000"/>
                </a:solidFill>
                <a:latin typeface="Arial" charset="0"/>
              </a:rPr>
              <a:t>maddesi</a:t>
            </a:r>
          </a:p>
        </p:txBody>
      </p:sp>
      <p:sp>
        <p:nvSpPr>
          <p:cNvPr id="13" name="Oval 12"/>
          <p:cNvSpPr/>
          <p:nvPr/>
        </p:nvSpPr>
        <p:spPr>
          <a:xfrm>
            <a:off x="3132138" y="5581650"/>
            <a:ext cx="2808287" cy="1079500"/>
          </a:xfrm>
          <a:prstGeom prst="ellipse">
            <a:avLst/>
          </a:prstGeom>
          <a:solidFill>
            <a:srgbClr val="B2D3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İLLİYET BAĞI</a:t>
            </a:r>
          </a:p>
        </p:txBody>
      </p:sp>
      <p:sp>
        <p:nvSpPr>
          <p:cNvPr id="4" name="Sol Sağ Yukarı Ok 3"/>
          <p:cNvSpPr/>
          <p:nvPr/>
        </p:nvSpPr>
        <p:spPr>
          <a:xfrm rot="10800000">
            <a:off x="2627313" y="3357563"/>
            <a:ext cx="3900487" cy="2071687"/>
          </a:xfrm>
          <a:prstGeom prst="leftRightUpArrow">
            <a:avLst/>
          </a:prstGeom>
          <a:solidFill>
            <a:schemeClr val="bg1">
              <a:lumMod val="5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tr-TR" sz="2000" b="1" dirty="0">
              <a:solidFill>
                <a:srgbClr val="FFFFFF"/>
              </a:solidFill>
            </a:endParaRPr>
          </a:p>
        </p:txBody>
      </p:sp>
      <p:sp>
        <p:nvSpPr>
          <p:cNvPr id="26636" name="Dikdörtgen 4"/>
          <p:cNvSpPr>
            <a:spLocks noChangeArrowheads="1"/>
          </p:cNvSpPr>
          <p:nvPr/>
        </p:nvSpPr>
        <p:spPr bwMode="auto">
          <a:xfrm>
            <a:off x="2915744" y="3717032"/>
            <a:ext cx="335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tr-TR" altLang="tr-TR" sz="1400" b="1" dirty="0">
                <a:solidFill>
                  <a:schemeClr val="accent1"/>
                </a:solidFill>
                <a:effectLst>
                  <a:outerShdw blurRad="38100" dist="38100" dir="2700000" algn="tl">
                    <a:srgbClr val="000000">
                      <a:alpha val="43137"/>
                    </a:srgbClr>
                  </a:outerShdw>
                </a:effectLst>
                <a:latin typeface="Tahoma" pitchFamily="34" charset="0"/>
                <a:cs typeface="Tahoma" pitchFamily="34" charset="0"/>
              </a:rPr>
              <a:t>Müşterek ve Müteselsil Sorumluluk</a:t>
            </a:r>
          </a:p>
        </p:txBody>
      </p:sp>
      <p:pic>
        <p:nvPicPr>
          <p:cNvPr id="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614" y="188640"/>
            <a:ext cx="1585466" cy="1042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996952"/>
            <a:ext cx="1728192" cy="45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3722184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0" y="1792816"/>
            <a:ext cx="9144000" cy="5065184"/>
          </a:xfrm>
          <a:prstGeom prst="rect">
            <a:avLst/>
          </a:prstGeom>
          <a:solidFill>
            <a:schemeClr val="accent6">
              <a:lumMod val="20000"/>
              <a:lumOff val="80000"/>
            </a:schemeClr>
          </a:solid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ts val="600"/>
              </a:spcBef>
              <a:spcAft>
                <a:spcPts val="600"/>
              </a:spcAft>
              <a:buClr>
                <a:srgbClr val="C00000"/>
              </a:buClr>
              <a:buSzPct val="100000"/>
              <a:buFont typeface="Wingdings" panose="05000000000000000000" pitchFamily="2" charset="2"/>
              <a:buChar char="Ø"/>
            </a:pPr>
            <a:endParaRPr lang="tr-TR" altLang="tr-TR" sz="2000" b="1" dirty="0" smtClean="0">
              <a:solidFill>
                <a:srgbClr val="FF3F3F"/>
              </a:solidFill>
              <a:latin typeface="Tahoma" pitchFamily="34" charset="0"/>
              <a:cs typeface="Tahoma" pitchFamily="34" charset="0"/>
            </a:endParaRPr>
          </a:p>
          <a:p>
            <a:pPr>
              <a:spcBef>
                <a:spcPts val="600"/>
              </a:spcBef>
              <a:spcAft>
                <a:spcPts val="600"/>
              </a:spcAft>
              <a:buClr>
                <a:srgbClr val="C00000"/>
              </a:buClr>
              <a:buSzPct val="100000"/>
              <a:buFont typeface="Wingdings" panose="05000000000000000000" pitchFamily="2" charset="2"/>
              <a:buChar char="Ø"/>
            </a:pPr>
            <a:r>
              <a:rPr lang="tr-TR" altLang="tr-TR" sz="2000" b="1" dirty="0" smtClean="0">
                <a:solidFill>
                  <a:srgbClr val="FF3F3F"/>
                </a:solidFill>
                <a:latin typeface="Tahoma" pitchFamily="34" charset="0"/>
                <a:cs typeface="Tahoma" pitchFamily="34" charset="0"/>
              </a:rPr>
              <a:t>Meslek mensupluğu, mevzuat kapsamında; mesleki </a:t>
            </a:r>
            <a:r>
              <a:rPr lang="tr-TR" altLang="tr-TR" sz="2000" b="1" dirty="0">
                <a:solidFill>
                  <a:srgbClr val="FF3F3F"/>
                </a:solidFill>
                <a:latin typeface="Tahoma" pitchFamily="34" charset="0"/>
                <a:cs typeface="Tahoma" pitchFamily="34" charset="0"/>
              </a:rPr>
              <a:t>kurallar</a:t>
            </a:r>
            <a:r>
              <a:rPr lang="tr-TR" altLang="tr-TR" sz="2000" b="1" dirty="0" smtClean="0">
                <a:solidFill>
                  <a:srgbClr val="FF3F3F"/>
                </a:solidFill>
                <a:latin typeface="Tahoma" pitchFamily="34" charset="0"/>
                <a:cs typeface="Tahoma" pitchFamily="34" charset="0"/>
              </a:rPr>
              <a:t>,  </a:t>
            </a:r>
            <a:r>
              <a:rPr lang="tr-TR" altLang="tr-TR" sz="2000" b="1" dirty="0">
                <a:solidFill>
                  <a:srgbClr val="FF3F3F"/>
                </a:solidFill>
                <a:latin typeface="Tahoma" pitchFamily="34" charset="0"/>
                <a:cs typeface="Tahoma" pitchFamily="34" charset="0"/>
              </a:rPr>
              <a:t>meslek ahlakı, tam bağımsızlık, tarafsızlık ve dürüstlük ilkeleriyle yerine getirilen ve işlerde de büyük dikkat ve özen gerektiren bir kamu hizmeti sunumudur.</a:t>
            </a:r>
          </a:p>
          <a:p>
            <a:pPr>
              <a:spcBef>
                <a:spcPts val="600"/>
              </a:spcBef>
              <a:spcAft>
                <a:spcPts val="600"/>
              </a:spcAft>
              <a:buClr>
                <a:srgbClr val="C00000"/>
              </a:buClr>
              <a:buSzPct val="100000"/>
              <a:buFont typeface="Wingdings" panose="05000000000000000000" pitchFamily="2" charset="2"/>
              <a:buChar char="Ø"/>
            </a:pPr>
            <a:r>
              <a:rPr lang="tr-TR" altLang="tr-TR" sz="2000" b="1" dirty="0" smtClean="0">
                <a:solidFill>
                  <a:srgbClr val="00B050"/>
                </a:solidFill>
                <a:latin typeface="Tahoma" pitchFamily="34" charset="0"/>
                <a:cs typeface="Tahoma" pitchFamily="34" charset="0"/>
              </a:rPr>
              <a:t>Kamu ve başta vergi idaresi olmak üzere, mükellef </a:t>
            </a:r>
            <a:r>
              <a:rPr lang="tr-TR" altLang="tr-TR" sz="2000" b="1" dirty="0">
                <a:solidFill>
                  <a:srgbClr val="00B050"/>
                </a:solidFill>
                <a:latin typeface="Tahoma" pitchFamily="34" charset="0"/>
                <a:cs typeface="Tahoma" pitchFamily="34" charset="0"/>
              </a:rPr>
              <a:t>arasında denge unsuru olmalarının yanı sıra, mevzuatta yer alan diğer iş ve işlemlerinde de eğitim ve tecrübeleri ile işletmelere ekonomik anlamda yön vermekte, </a:t>
            </a:r>
            <a:r>
              <a:rPr lang="tr-TR" altLang="tr-TR" sz="2000" b="1" dirty="0" smtClean="0">
                <a:solidFill>
                  <a:srgbClr val="00B050"/>
                </a:solidFill>
                <a:latin typeface="Tahoma" pitchFamily="34" charset="0"/>
                <a:cs typeface="Tahoma" pitchFamily="34" charset="0"/>
              </a:rPr>
              <a:t>denetim </a:t>
            </a:r>
            <a:r>
              <a:rPr lang="tr-TR" altLang="tr-TR" sz="2000" b="1" dirty="0">
                <a:solidFill>
                  <a:srgbClr val="00B050"/>
                </a:solidFill>
                <a:latin typeface="Tahoma" pitchFamily="34" charset="0"/>
                <a:cs typeface="Tahoma" pitchFamily="34" charset="0"/>
              </a:rPr>
              <a:t>konusunda da sisteme önemli katkılar sunmaktadırlar.</a:t>
            </a:r>
          </a:p>
          <a:p>
            <a:pPr>
              <a:spcBef>
                <a:spcPts val="600"/>
              </a:spcBef>
              <a:spcAft>
                <a:spcPts val="600"/>
              </a:spcAft>
              <a:buClr>
                <a:srgbClr val="C00000"/>
              </a:buClr>
              <a:buSzPct val="100000"/>
              <a:buFont typeface="Wingdings" panose="05000000000000000000" pitchFamily="2" charset="2"/>
              <a:buChar char="Ø"/>
            </a:pPr>
            <a:r>
              <a:rPr lang="tr-TR" altLang="tr-TR" sz="2000" b="1" dirty="0" smtClean="0">
                <a:solidFill>
                  <a:srgbClr val="7030A0"/>
                </a:solidFill>
                <a:latin typeface="Tahoma" pitchFamily="34" charset="0"/>
                <a:cs typeface="Tahoma" pitchFamily="34" charset="0"/>
              </a:rPr>
              <a:t>Sorumluluk </a:t>
            </a:r>
            <a:r>
              <a:rPr lang="tr-TR" altLang="tr-TR" sz="2000" b="1" dirty="0">
                <a:solidFill>
                  <a:srgbClr val="7030A0"/>
                </a:solidFill>
                <a:latin typeface="Tahoma" pitchFamily="34" charset="0"/>
                <a:cs typeface="Tahoma" pitchFamily="34" charset="0"/>
              </a:rPr>
              <a:t>değerlendirmelerinde, amaç ve sahip </a:t>
            </a:r>
            <a:r>
              <a:rPr lang="tr-TR" altLang="tr-TR" sz="2000" b="1" dirty="0" smtClean="0">
                <a:solidFill>
                  <a:srgbClr val="7030A0"/>
                </a:solidFill>
                <a:latin typeface="Tahoma" pitchFamily="34" charset="0"/>
                <a:cs typeface="Tahoma" pitchFamily="34" charset="0"/>
              </a:rPr>
              <a:t>olunan yetki ile kusur, illiyet bağı ve </a:t>
            </a:r>
            <a:r>
              <a:rPr lang="tr-TR" altLang="tr-TR" sz="2000" b="1" dirty="0">
                <a:solidFill>
                  <a:srgbClr val="7030A0"/>
                </a:solidFill>
                <a:latin typeface="Tahoma" pitchFamily="34" charset="0"/>
                <a:cs typeface="Tahoma" pitchFamily="34" charset="0"/>
              </a:rPr>
              <a:t>genel hukuk kuralları da göz önünde bulundurulmalıdır.</a:t>
            </a:r>
          </a:p>
        </p:txBody>
      </p:sp>
      <p:pic>
        <p:nvPicPr>
          <p:cNvPr id="9" name="Picture 2" descr="http://images.clipartlogo.com/files/images/22/226695/check-mark_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877272"/>
            <a:ext cx="864096" cy="726878"/>
          </a:xfrm>
          <a:prstGeom prst="rect">
            <a:avLst/>
          </a:prstGeom>
          <a:noFill/>
          <a:extLst>
            <a:ext uri="{909E8E84-426E-40DD-AFC4-6F175D3DCCD1}">
              <a14:hiddenFill xmlns:a14="http://schemas.microsoft.com/office/drawing/2010/main">
                <a:solidFill>
                  <a:srgbClr val="FFFFFF"/>
                </a:solidFill>
              </a14:hiddenFill>
            </a:ext>
          </a:extLst>
        </p:spPr>
      </p:pic>
      <p:sp>
        <p:nvSpPr>
          <p:cNvPr id="10" name="Yuvarlatılmış Dikdörtgen 9"/>
          <p:cNvSpPr/>
          <p:nvPr/>
        </p:nvSpPr>
        <p:spPr>
          <a:xfrm>
            <a:off x="0" y="837778"/>
            <a:ext cx="9144000" cy="935038"/>
          </a:xfrm>
          <a:prstGeom prst="roundRect">
            <a:avLst/>
          </a:prstGeom>
          <a:solidFill>
            <a:schemeClr val="accent5">
              <a:lumMod val="8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sz="4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SONUÇ</a:t>
            </a:r>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89510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4808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512" y="-27384"/>
            <a:ext cx="9180512" cy="2554545"/>
          </a:xfrm>
          <a:prstGeom prst="rect">
            <a:avLst/>
          </a:prstGeom>
          <a:gradFill>
            <a:gsLst>
              <a:gs pos="0">
                <a:schemeClr val="tx2">
                  <a:lumMod val="7500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Dikdörtgen 6"/>
          <p:cNvSpPr/>
          <p:nvPr/>
        </p:nvSpPr>
        <p:spPr>
          <a:xfrm>
            <a:off x="-36512" y="764704"/>
            <a:ext cx="9180512" cy="4401205"/>
          </a:xfrm>
          <a:prstGeom prst="rect">
            <a:avLst/>
          </a:prstGeom>
          <a:solidFill>
            <a:srgbClr val="FF2F2F"/>
          </a:solidFill>
        </p:spPr>
        <p:txBody>
          <a:bodyPr wrap="square">
            <a:spAutoFit/>
          </a:bodyPr>
          <a:lstStyle/>
          <a:p>
            <a:pPr algn="ctr">
              <a:defRPr/>
            </a:pPr>
            <a:endPar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endPar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endPar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r>
              <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TEŞEKKÜR EDERİM</a:t>
            </a:r>
          </a:p>
          <a:p>
            <a:pPr algn="ctr">
              <a:defRPr/>
            </a:pPr>
            <a:r>
              <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2016 ***</a:t>
            </a:r>
          </a:p>
          <a:p>
            <a:pPr algn="ctr">
              <a:defRPr/>
            </a:pPr>
            <a:endPar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endPar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endParaRPr lang="tr-TR"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Dikdörtgen 9"/>
          <p:cNvSpPr/>
          <p:nvPr/>
        </p:nvSpPr>
        <p:spPr>
          <a:xfrm>
            <a:off x="-36512" y="3838396"/>
            <a:ext cx="9180512" cy="3046988"/>
          </a:xfrm>
          <a:prstGeom prst="rect">
            <a:avLst/>
          </a:prstGeom>
          <a:gradFill>
            <a:gsLst>
              <a:gs pos="0">
                <a:schemeClr val="tx2">
                  <a:lumMod val="7500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149080"/>
            <a:ext cx="1008112" cy="662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Dikdörtgen 13"/>
          <p:cNvSpPr/>
          <p:nvPr/>
        </p:nvSpPr>
        <p:spPr>
          <a:xfrm>
            <a:off x="1907704" y="4390072"/>
            <a:ext cx="5328592" cy="1631216"/>
          </a:xfrm>
          <a:prstGeom prst="rect">
            <a:avLst/>
          </a:prstGeom>
        </p:spPr>
        <p:txBody>
          <a:bodyPr wrap="square">
            <a:spAutoFit/>
          </a:bodyPr>
          <a:lstStyle/>
          <a:p>
            <a:pPr algn="ctr">
              <a:tabLst>
                <a:tab pos="2513013" algn="l"/>
              </a:tabLst>
              <a:defRPr/>
            </a:pPr>
            <a:endPar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tabLst>
                <a:tab pos="2513013" algn="l"/>
              </a:tabLst>
              <a:defRPr/>
            </a:pPr>
            <a:endPar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tabLst>
                <a:tab pos="2513013" algn="l"/>
              </a:tabLst>
              <a:defRPr/>
            </a:pPr>
            <a:r>
              <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Mustafa AKPINAR</a:t>
            </a:r>
          </a:p>
          <a:p>
            <a:pPr algn="ctr">
              <a:tabLst>
                <a:tab pos="2513013" algn="l"/>
              </a:tabLst>
              <a:defRPr/>
            </a:pPr>
            <a:r>
              <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Gelir İdaresi Grup Başkanı</a:t>
            </a:r>
          </a:p>
          <a:p>
            <a:pPr algn="ctr">
              <a:tabLst>
                <a:tab pos="2513013" algn="l"/>
              </a:tabLst>
              <a:defRPr/>
            </a:pPr>
            <a:endPar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5" name="Text Box 11"/>
          <p:cNvSpPr txBox="1">
            <a:spLocks noChangeArrowheads="1"/>
          </p:cNvSpPr>
          <p:nvPr/>
        </p:nvSpPr>
        <p:spPr bwMode="auto">
          <a:xfrm>
            <a:off x="2555776" y="5766355"/>
            <a:ext cx="3959225" cy="830997"/>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l" eaLnBrk="1" hangingPunct="1">
              <a:spcBef>
                <a:spcPts val="0"/>
              </a:spcBef>
              <a:defRPr/>
            </a:pPr>
            <a:r>
              <a:rPr lang="tr-TR" sz="1600" b="1" dirty="0" smtClean="0">
                <a:solidFill>
                  <a:schemeClr val="tx1"/>
                </a:solidFill>
                <a:latin typeface="Arial" panose="020B0604020202020204" pitchFamily="34" charset="0"/>
                <a:cs typeface="Arial" panose="020B0604020202020204" pitchFamily="34" charset="0"/>
              </a:rPr>
              <a:t>Telefon	: 0.312.415 3884</a:t>
            </a:r>
          </a:p>
          <a:p>
            <a:pPr eaLnBrk="1" hangingPunct="1">
              <a:defRPr/>
            </a:pPr>
            <a:r>
              <a:rPr lang="tr-TR" sz="1600" b="1" dirty="0" smtClean="0">
                <a:solidFill>
                  <a:schemeClr val="tx1"/>
                </a:solidFill>
                <a:latin typeface="Arial" panose="020B0604020202020204" pitchFamily="34" charset="0"/>
                <a:cs typeface="Arial" panose="020B0604020202020204" pitchFamily="34" charset="0"/>
              </a:rPr>
              <a:t>E-mail</a:t>
            </a:r>
            <a:r>
              <a:rPr lang="tr-TR" sz="1600" b="1" dirty="0">
                <a:solidFill>
                  <a:schemeClr val="tx1"/>
                </a:solidFill>
                <a:latin typeface="Arial" panose="020B0604020202020204" pitchFamily="34" charset="0"/>
                <a:cs typeface="Arial" panose="020B0604020202020204" pitchFamily="34" charset="0"/>
              </a:rPr>
              <a:t>	: makpinar@gelirler.gov.tr</a:t>
            </a:r>
          </a:p>
          <a:p>
            <a:pPr eaLnBrk="1" hangingPunct="1">
              <a:defRPr/>
            </a:pPr>
            <a:r>
              <a:rPr lang="tr-TR" sz="1600" b="1" dirty="0" smtClean="0">
                <a:solidFill>
                  <a:schemeClr val="tx1"/>
                </a:solidFill>
                <a:latin typeface="Arial" panose="020B0604020202020204" pitchFamily="34" charset="0"/>
                <a:cs typeface="Arial" panose="020B0604020202020204" pitchFamily="34" charset="0"/>
              </a:rPr>
              <a:t>Web</a:t>
            </a:r>
            <a:r>
              <a:rPr lang="tr-TR" sz="1600" b="1" dirty="0">
                <a:solidFill>
                  <a:schemeClr val="tx1"/>
                </a:solidFill>
                <a:latin typeface="Arial" panose="020B0604020202020204" pitchFamily="34" charset="0"/>
                <a:cs typeface="Arial" panose="020B0604020202020204" pitchFamily="34" charset="0"/>
              </a:rPr>
              <a:t>	: http://</a:t>
            </a:r>
            <a:r>
              <a:rPr lang="tr-TR" sz="1600" b="1" dirty="0" smtClean="0">
                <a:solidFill>
                  <a:schemeClr val="tx1"/>
                </a:solidFill>
                <a:latin typeface="Arial" panose="020B0604020202020204" pitchFamily="34" charset="0"/>
                <a:cs typeface="Arial" panose="020B0604020202020204" pitchFamily="34" charset="0"/>
              </a:rPr>
              <a:t>www.gib.gov.tr</a:t>
            </a:r>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5"/>
            <a:ext cx="9180513" cy="818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0060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647725"/>
            <a:ext cx="8229600" cy="981075"/>
          </a:xfrm>
        </p:spPr>
        <p:txBody>
          <a:bodyPr>
            <a:normAutofit/>
          </a:bodyPr>
          <a:lstStyle/>
          <a:p>
            <a:pPr algn="ctr">
              <a:defRPr/>
            </a:pPr>
            <a:r>
              <a:rPr lang="tr-TR" altLang="tr-TR" sz="2800" b="1" dirty="0" smtClean="0">
                <a:solidFill>
                  <a:srgbClr val="C00000"/>
                </a:solidFill>
                <a:effectLst>
                  <a:outerShdw blurRad="38100" dist="38100" dir="2700000" algn="tl">
                    <a:srgbClr val="000000">
                      <a:alpha val="43137"/>
                    </a:srgbClr>
                  </a:outerShdw>
                </a:effectLst>
                <a:latin typeface="Tahoma" pitchFamily="34" charset="0"/>
              </a:rPr>
              <a:t>YMM VE SMMM SORUMLULUĞUNA</a:t>
            </a:r>
            <a:br>
              <a:rPr lang="tr-TR" altLang="tr-TR" sz="2800" b="1" dirty="0" smtClean="0">
                <a:solidFill>
                  <a:srgbClr val="C00000"/>
                </a:solidFill>
                <a:effectLst>
                  <a:outerShdw blurRad="38100" dist="38100" dir="2700000" algn="tl">
                    <a:srgbClr val="000000">
                      <a:alpha val="43137"/>
                    </a:srgbClr>
                  </a:outerShdw>
                </a:effectLst>
                <a:latin typeface="Tahoma" pitchFamily="34" charset="0"/>
              </a:rPr>
            </a:br>
            <a:r>
              <a:rPr lang="tr-TR" altLang="tr-TR" sz="2800" b="1" dirty="0" smtClean="0">
                <a:solidFill>
                  <a:srgbClr val="C00000"/>
                </a:solidFill>
                <a:effectLst>
                  <a:outerShdw blurRad="38100" dist="38100" dir="2700000" algn="tl">
                    <a:srgbClr val="000000">
                      <a:alpha val="43137"/>
                    </a:srgbClr>
                  </a:outerShdw>
                </a:effectLst>
                <a:latin typeface="Tahoma" pitchFamily="34" charset="0"/>
              </a:rPr>
              <a:t>İLİŞKİN DÜZENLEMELER</a:t>
            </a:r>
          </a:p>
        </p:txBody>
      </p:sp>
      <p:sp>
        <p:nvSpPr>
          <p:cNvPr id="6147" name="Rectangle 3"/>
          <p:cNvSpPr>
            <a:spLocks noGrp="1" noChangeArrowheads="1"/>
          </p:cNvSpPr>
          <p:nvPr>
            <p:ph type="body" idx="1"/>
          </p:nvPr>
        </p:nvSpPr>
        <p:spPr>
          <a:xfrm>
            <a:off x="540518" y="1844824"/>
            <a:ext cx="8135938" cy="4824536"/>
          </a:xfrm>
        </p:spPr>
        <p:txBody>
          <a:bodyPr>
            <a:normAutofit lnSpcReduction="10000"/>
          </a:bodyPr>
          <a:lstStyle/>
          <a:p>
            <a:pPr eaLnBrk="1" hangingPunct="1">
              <a:spcBef>
                <a:spcPts val="600"/>
              </a:spcBef>
              <a:spcAft>
                <a:spcPts val="600"/>
              </a:spcAft>
              <a:buClr>
                <a:srgbClr val="C00000"/>
              </a:buClr>
              <a:buFont typeface="Wingdings" pitchFamily="2" charset="2"/>
              <a:buChar char="Ø"/>
              <a:defRPr/>
            </a:pPr>
            <a:r>
              <a:rPr lang="tr-TR" altLang="tr-TR" sz="1600" dirty="0" smtClean="0">
                <a:effectLst/>
                <a:latin typeface="Arial" pitchFamily="34" charset="0"/>
              </a:rPr>
              <a:t>3568 sayılı S</a:t>
            </a:r>
            <a:r>
              <a:rPr lang="tr-TR" altLang="tr-TR" sz="1600" dirty="0" smtClean="0">
                <a:effectLst/>
                <a:latin typeface="Arial" pitchFamily="34" charset="0"/>
                <a:ea typeface="Calibri" pitchFamily="34" charset="0"/>
                <a:cs typeface="Times New Roman" pitchFamily="18" charset="0"/>
              </a:rPr>
              <a:t>erbest Muhasebeci Mali Müşavirlik ve Yeminli Mali Müşavirlik Kanunu’nun </a:t>
            </a:r>
            <a:r>
              <a:rPr lang="tr-TR" altLang="tr-TR" sz="1600" dirty="0" smtClean="0">
                <a:effectLst/>
                <a:latin typeface="Arial" pitchFamily="34" charset="0"/>
              </a:rPr>
              <a:t>12 nci ve 48 inci maddesi,</a:t>
            </a:r>
          </a:p>
          <a:p>
            <a:pPr eaLnBrk="1" hangingPunct="1">
              <a:spcBef>
                <a:spcPts val="600"/>
              </a:spcBef>
              <a:spcAft>
                <a:spcPts val="600"/>
              </a:spcAft>
              <a:buClr>
                <a:srgbClr val="C00000"/>
              </a:buClr>
              <a:buFont typeface="Wingdings" pitchFamily="2" charset="2"/>
              <a:buChar char="Ø"/>
              <a:defRPr/>
            </a:pPr>
            <a:r>
              <a:rPr lang="tr-TR" altLang="tr-TR" sz="1600" dirty="0" smtClean="0">
                <a:effectLst/>
                <a:latin typeface="Arial" pitchFamily="34" charset="0"/>
              </a:rPr>
              <a:t>213 sayılı Vergi Usul Kanunu’nun mükerrer 227 nci maddesi,</a:t>
            </a:r>
          </a:p>
          <a:p>
            <a:pPr>
              <a:spcBef>
                <a:spcPts val="600"/>
              </a:spcBef>
              <a:spcAft>
                <a:spcPts val="600"/>
              </a:spcAft>
              <a:buClr>
                <a:srgbClr val="C00000"/>
              </a:buClr>
              <a:buFont typeface="Wingdings" pitchFamily="2" charset="2"/>
              <a:buChar char="Ø"/>
              <a:defRPr/>
            </a:pPr>
            <a:r>
              <a:rPr lang="tr-TR" altLang="tr-TR" sz="1600" dirty="0">
                <a:latin typeface="Arial" pitchFamily="34" charset="0"/>
              </a:rPr>
              <a:t>Serbest Muhasebeci Mali Müşavirlik ve Yeminli Mali Müşavirlik Kanunu Disiplin Yönetmeliği,</a:t>
            </a:r>
          </a:p>
          <a:p>
            <a:pPr eaLnBrk="1" hangingPunct="1">
              <a:spcBef>
                <a:spcPts val="600"/>
              </a:spcBef>
              <a:spcAft>
                <a:spcPts val="600"/>
              </a:spcAft>
              <a:buClr>
                <a:srgbClr val="C00000"/>
              </a:buClr>
              <a:buFont typeface="Wingdings" pitchFamily="2" charset="2"/>
              <a:buChar char="Ø"/>
              <a:defRPr/>
            </a:pPr>
            <a:r>
              <a:rPr lang="tr-TR" altLang="tr-TR" sz="1600" dirty="0" smtClean="0">
                <a:effectLst/>
                <a:latin typeface="Arial" pitchFamily="34" charset="0"/>
              </a:rPr>
              <a:t>Yeminli Mali Müşavirlerin Tasdik Edecekleri Belgeler, Tasdik Konuları, Tasdike İlişkin Usul ve Esaslar Hakkında Yönetmeliğin 20 nci maddesi,</a:t>
            </a:r>
          </a:p>
          <a:p>
            <a:pPr eaLnBrk="1" hangingPunct="1">
              <a:spcBef>
                <a:spcPts val="600"/>
              </a:spcBef>
              <a:spcAft>
                <a:spcPts val="600"/>
              </a:spcAft>
              <a:buClr>
                <a:srgbClr val="C00000"/>
              </a:buClr>
              <a:buFont typeface="Wingdings" pitchFamily="2" charset="2"/>
              <a:buChar char="Ø"/>
              <a:defRPr/>
            </a:pPr>
            <a:r>
              <a:rPr lang="tr-TR" altLang="tr-TR" sz="1600" dirty="0" smtClean="0">
                <a:effectLst/>
                <a:latin typeface="Arial" pitchFamily="34" charset="0"/>
              </a:rPr>
              <a:t>Serbest Muhasebeci Mali Müşavir ve Yeminli Mali Müşavirlerin Çalışma Usul ve Esasları Hakkında Yönetmeliğin 41 inci maddesi,</a:t>
            </a:r>
          </a:p>
          <a:p>
            <a:pPr eaLnBrk="1" hangingPunct="1">
              <a:spcBef>
                <a:spcPts val="600"/>
              </a:spcBef>
              <a:spcAft>
                <a:spcPts val="600"/>
              </a:spcAft>
              <a:buClr>
                <a:srgbClr val="C00000"/>
              </a:buClr>
              <a:buFont typeface="Wingdings" pitchFamily="2" charset="2"/>
              <a:buChar char="Ø"/>
              <a:defRPr/>
            </a:pPr>
            <a:r>
              <a:rPr lang="tr-TR" altLang="tr-TR" sz="1600" dirty="0" smtClean="0">
                <a:effectLst/>
                <a:latin typeface="Arial" pitchFamily="34" charset="0"/>
              </a:rPr>
              <a:t>18 </a:t>
            </a:r>
            <a:r>
              <a:rPr lang="tr-TR" altLang="tr-TR" sz="1600" dirty="0">
                <a:effectLst/>
                <a:latin typeface="Arial" pitchFamily="34" charset="0"/>
              </a:rPr>
              <a:t>sıra No.lu Serbest Muhasebecilik, Serbest Muhasebeci Mali  Müşavirlik ve Yeminli Mali Müşavirlik Kanunu Genel Tebliği</a:t>
            </a:r>
            <a:r>
              <a:rPr lang="tr-TR" altLang="tr-TR" sz="1600" dirty="0" smtClean="0">
                <a:effectLst/>
                <a:latin typeface="Arial" pitchFamily="34" charset="0"/>
              </a:rPr>
              <a:t>,</a:t>
            </a:r>
          </a:p>
          <a:p>
            <a:pPr eaLnBrk="1" hangingPunct="1">
              <a:spcBef>
                <a:spcPts val="600"/>
              </a:spcBef>
              <a:spcAft>
                <a:spcPts val="600"/>
              </a:spcAft>
              <a:buClr>
                <a:srgbClr val="C00000"/>
              </a:buClr>
              <a:buFont typeface="Wingdings" pitchFamily="2" charset="2"/>
              <a:buChar char="Ø"/>
              <a:defRPr/>
            </a:pPr>
            <a:r>
              <a:rPr lang="tr-TR" altLang="tr-TR" sz="1600" dirty="0" smtClean="0">
                <a:effectLst/>
                <a:latin typeface="Arial" pitchFamily="34" charset="0"/>
              </a:rPr>
              <a:t>4 Sıra No.lu Vergi Beyannamelerinin Serbest Muhasebeci ve Serbest Muhasebeci Mali Müşavirlerce İmzalanması Hakkında Genel Tebliğ,</a:t>
            </a:r>
          </a:p>
          <a:p>
            <a:pPr eaLnBrk="1" hangingPunct="1">
              <a:spcBef>
                <a:spcPts val="600"/>
              </a:spcBef>
              <a:spcAft>
                <a:spcPts val="600"/>
              </a:spcAft>
              <a:buClr>
                <a:srgbClr val="C00000"/>
              </a:buClr>
              <a:buFont typeface="Wingdings" pitchFamily="2" charset="2"/>
              <a:buChar char="Ø"/>
              <a:defRPr/>
            </a:pPr>
            <a:r>
              <a:rPr lang="tr-TR" altLang="tr-TR" sz="1600" dirty="0" smtClean="0">
                <a:latin typeface="Arial" pitchFamily="34" charset="0"/>
              </a:rPr>
              <a:t>3568 Sayılı Kanun SM, SMMM ve YMM Genel </a:t>
            </a:r>
            <a:r>
              <a:rPr lang="tr-TR" altLang="tr-TR" sz="1600" smtClean="0">
                <a:latin typeface="Arial" pitchFamily="34" charset="0"/>
              </a:rPr>
              <a:t>Tebliğleri</a:t>
            </a:r>
            <a:r>
              <a:rPr lang="tr-TR" altLang="tr-TR" sz="1600" smtClean="0">
                <a:latin typeface="Arial" pitchFamily="34" charset="0"/>
              </a:rPr>
              <a:t>,</a:t>
            </a:r>
            <a:endParaRPr lang="tr-TR" altLang="tr-TR" sz="1600" dirty="0" smtClean="0">
              <a:effectLst/>
              <a:latin typeface="Arial" pitchFamily="34" charset="0"/>
            </a:endParaRPr>
          </a:p>
          <a:p>
            <a:pPr eaLnBrk="1" hangingPunct="1">
              <a:spcBef>
                <a:spcPts val="600"/>
              </a:spcBef>
              <a:spcAft>
                <a:spcPts val="600"/>
              </a:spcAft>
              <a:buClr>
                <a:srgbClr val="C00000"/>
              </a:buClr>
              <a:buFont typeface="Wingdings" pitchFamily="2" charset="2"/>
              <a:buChar char="Ø"/>
              <a:defRPr/>
            </a:pPr>
            <a:r>
              <a:rPr lang="tr-TR" altLang="tr-TR" sz="1600" dirty="0" smtClean="0">
                <a:effectLst/>
                <a:latin typeface="Arial" pitchFamily="34" charset="0"/>
              </a:rPr>
              <a:t>vb.</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22" y="692696"/>
            <a:ext cx="937394" cy="616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48581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251520" y="2132856"/>
            <a:ext cx="8569325" cy="4248472"/>
          </a:xfrm>
        </p:spPr>
        <p:txBody>
          <a:bodyPr>
            <a:noAutofit/>
          </a:bodyPr>
          <a:lstStyle/>
          <a:p>
            <a:pPr algn="ctr">
              <a:defRPr/>
            </a:pPr>
            <a:r>
              <a:rPr lang="tr-TR"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13 </a:t>
            </a:r>
            <a:r>
              <a:rPr lang="tr-TR" sz="24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Haziran 1989 tarihli Resmi Gazete'de </a:t>
            </a:r>
            <a:r>
              <a:rPr lang="tr-TR"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yayımlanan,</a:t>
            </a:r>
          </a:p>
          <a:p>
            <a:pPr algn="ctr">
              <a:defRPr/>
            </a:pPr>
            <a:r>
              <a:rPr lang="tr-TR"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3568 </a:t>
            </a:r>
            <a:r>
              <a:rPr lang="tr-TR" sz="24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sayılı Serbest Muhasebeci Mali Müşavirlik </a:t>
            </a:r>
            <a:r>
              <a:rPr lang="tr-TR"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ve Yeminli </a:t>
            </a:r>
            <a:r>
              <a:rPr lang="tr-TR" sz="24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Mali Müşavirlik </a:t>
            </a:r>
            <a:r>
              <a:rPr lang="tr-TR"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Kanunu</a:t>
            </a:r>
          </a:p>
          <a:p>
            <a:pPr algn="ctr">
              <a:defRPr/>
            </a:pPr>
            <a:endParaRPr lang="tr-TR"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spcBef>
                <a:spcPts val="3000"/>
              </a:spcBef>
              <a:spcAft>
                <a:spcPts val="1200"/>
              </a:spcAft>
              <a:defRPr/>
            </a:pPr>
            <a:endParaRPr lang="tr-TR"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spcBef>
                <a:spcPts val="3000"/>
              </a:spcBef>
              <a:spcAft>
                <a:spcPts val="1200"/>
              </a:spcAft>
              <a:defRPr/>
            </a:pPr>
            <a:endParaRPr lang="tr-TR"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spcBef>
                <a:spcPts val="3000"/>
              </a:spcBef>
              <a:spcAft>
                <a:spcPts val="1200"/>
              </a:spcAft>
              <a:defRPr/>
            </a:pPr>
            <a:r>
              <a:rPr lang="tr-TR"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Faaliyetleri </a:t>
            </a:r>
            <a:r>
              <a:rPr lang="tr-TR" sz="24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bir meslek olarak </a:t>
            </a:r>
            <a:r>
              <a:rPr lang="tr-TR"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tanımlanmıştır.</a:t>
            </a:r>
          </a:p>
        </p:txBody>
      </p:sp>
      <p:sp>
        <p:nvSpPr>
          <p:cNvPr id="5" name="Rectangle 2"/>
          <p:cNvSpPr txBox="1">
            <a:spLocks noRot="1" noChangeArrowheads="1"/>
          </p:cNvSpPr>
          <p:nvPr/>
        </p:nvSpPr>
        <p:spPr bwMode="auto">
          <a:xfrm>
            <a:off x="899592" y="836712"/>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fontAlgn="auto" hangingPunct="1">
              <a:spcAft>
                <a:spcPts val="0"/>
              </a:spcAft>
              <a:defRPr/>
            </a:pPr>
            <a:r>
              <a:rPr lang="tr-TR" sz="2800" b="1" kern="0"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3568 SAYILI KANUN KAPSAMINDA</a:t>
            </a:r>
          </a:p>
          <a:p>
            <a:pPr eaLnBrk="1" fontAlgn="auto" hangingPunct="1">
              <a:spcAft>
                <a:spcPts val="0"/>
              </a:spcAft>
              <a:defRPr/>
            </a:pPr>
            <a:r>
              <a:rPr lang="tr-TR" sz="2800" b="1" kern="0"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MESLEK MENSUPLUĞU</a:t>
            </a:r>
          </a:p>
        </p:txBody>
      </p:sp>
      <p:sp>
        <p:nvSpPr>
          <p:cNvPr id="2" name="Yuvarlatılmış Dikdörtgen 1"/>
          <p:cNvSpPr/>
          <p:nvPr/>
        </p:nvSpPr>
        <p:spPr>
          <a:xfrm>
            <a:off x="1043633" y="3716387"/>
            <a:ext cx="2808287" cy="720725"/>
          </a:xfrm>
          <a:prstGeom prst="roundRect">
            <a:avLst/>
          </a:prstGeom>
          <a:solidFill>
            <a:srgbClr val="FAFBBF"/>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sz="28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MUHASEBE</a:t>
            </a:r>
          </a:p>
        </p:txBody>
      </p:sp>
      <p:sp>
        <p:nvSpPr>
          <p:cNvPr id="6" name="Yuvarlatılmış Dikdörtgen 5"/>
          <p:cNvSpPr/>
          <p:nvPr/>
        </p:nvSpPr>
        <p:spPr>
          <a:xfrm>
            <a:off x="5292104" y="3716387"/>
            <a:ext cx="2808288" cy="720725"/>
          </a:xfrm>
          <a:prstGeom prst="roundRect">
            <a:avLst/>
          </a:prstGeom>
          <a:solidFill>
            <a:srgbClr val="FAFBBF"/>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sz="28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DENETİM</a:t>
            </a:r>
          </a:p>
        </p:txBody>
      </p:sp>
      <p:sp>
        <p:nvSpPr>
          <p:cNvPr id="8" name="Yuvarlatılmış Dikdörtgen 7"/>
          <p:cNvSpPr/>
          <p:nvPr/>
        </p:nvSpPr>
        <p:spPr>
          <a:xfrm>
            <a:off x="3131840" y="4724499"/>
            <a:ext cx="2808288" cy="720725"/>
          </a:xfrm>
          <a:prstGeom prst="roundRect">
            <a:avLst/>
          </a:prstGeom>
          <a:solidFill>
            <a:srgbClr val="FAFBBF"/>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sz="28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TASDİK</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23095"/>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024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323528" y="1988840"/>
            <a:ext cx="8424863" cy="576064"/>
          </a:xfrm>
        </p:spPr>
        <p:txBody>
          <a:bodyPr>
            <a:normAutofit/>
          </a:bodyPr>
          <a:lstStyle/>
          <a:p>
            <a:pPr algn="ctr">
              <a:spcBef>
                <a:spcPct val="0"/>
              </a:spcBef>
              <a:defRPr/>
            </a:pP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Gerçek </a:t>
            </a:r>
            <a:r>
              <a:rPr lang="tr-TR"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 tüzelkişilere ait teşebbüs ve </a:t>
            </a: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işletmelerin;</a:t>
            </a:r>
            <a:endParaRPr lang="tr-TR" sz="20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Yuvarlatılmış Dikdörtgen 8"/>
          <p:cNvSpPr/>
          <p:nvPr/>
        </p:nvSpPr>
        <p:spPr>
          <a:xfrm>
            <a:off x="1042988" y="2564904"/>
            <a:ext cx="7200900" cy="1152525"/>
          </a:xfrm>
          <a:prstGeom prst="roundRect">
            <a:avLst/>
          </a:prstGeom>
          <a:solidFill>
            <a:srgbClr val="FFCCCC"/>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tr-TR" sz="1400" dirty="0">
                <a:solidFill>
                  <a:srgbClr val="000000"/>
                </a:solidFill>
              </a:rPr>
              <a:t>Genel kabul görmüş muhasebe prensipleri ve ilgili mevzuat hükümleri gereğince, defterlerini tutmak, bilanço kâr-zarar tablosu ve beyannameleri ile diğer belgelerini düzenlemek ve benzeri işleri yapmak. </a:t>
            </a:r>
          </a:p>
        </p:txBody>
      </p:sp>
      <p:sp>
        <p:nvSpPr>
          <p:cNvPr id="10" name="Yuvarlatılmış Dikdörtgen 9"/>
          <p:cNvSpPr/>
          <p:nvPr/>
        </p:nvSpPr>
        <p:spPr>
          <a:xfrm>
            <a:off x="1042988" y="4005064"/>
            <a:ext cx="7200900" cy="1081088"/>
          </a:xfrm>
          <a:prstGeom prst="roundRect">
            <a:avLst/>
          </a:prstGeom>
          <a:solidFill>
            <a:srgbClr val="FFCCCC"/>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tr-TR" sz="1400" dirty="0">
                <a:solidFill>
                  <a:srgbClr val="000000"/>
                </a:solidFill>
              </a:rPr>
              <a:t>Muhasebe sistemlerini kurmak, geliştirmek, işletmecilik, muhasebe, finans, malî mevzuat ve bunların uygulamaları ile ilgili işlerini düzenlemek veya bu konularda müşavirlik yapmak.</a:t>
            </a:r>
            <a:endParaRPr lang="tr-TR" sz="1400" b="1" dirty="0">
              <a:solidFill>
                <a:prstClr val="black"/>
              </a:solidFill>
              <a:latin typeface="Arial" panose="020B0604020202020204" pitchFamily="34" charset="0"/>
              <a:cs typeface="Arial" panose="020B0604020202020204" pitchFamily="34" charset="0"/>
            </a:endParaRPr>
          </a:p>
        </p:txBody>
      </p:sp>
      <p:sp>
        <p:nvSpPr>
          <p:cNvPr id="11" name="Yuvarlatılmış Dikdörtgen 10"/>
          <p:cNvSpPr/>
          <p:nvPr/>
        </p:nvSpPr>
        <p:spPr>
          <a:xfrm>
            <a:off x="1042988" y="5372248"/>
            <a:ext cx="7200900" cy="1081088"/>
          </a:xfrm>
          <a:prstGeom prst="roundRect">
            <a:avLst/>
          </a:prstGeom>
          <a:solidFill>
            <a:srgbClr val="FFCCCC"/>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tr-TR" sz="1400" dirty="0">
                <a:solidFill>
                  <a:srgbClr val="000000"/>
                </a:solidFill>
              </a:rPr>
              <a:t>Yukarıdaki konularda, belgelerine dayanılarak, inceleme, tahlil, denetim yapmak, malî tablo ve beyannamelerle ilgili konularda yazılı görüş vermek, rapor ve benzerlerini düzenlemek, tahkim, bilirkişilik ve benzeri işleri yapmak. </a:t>
            </a:r>
          </a:p>
        </p:txBody>
      </p:sp>
      <p:sp>
        <p:nvSpPr>
          <p:cNvPr id="13" name="İçerik Yer Tutucusu 7"/>
          <p:cNvSpPr txBox="1">
            <a:spLocks/>
          </p:cNvSpPr>
          <p:nvPr/>
        </p:nvSpPr>
        <p:spPr bwMode="auto">
          <a:xfrm>
            <a:off x="6948933" y="1052215"/>
            <a:ext cx="2087563" cy="936625"/>
          </a:xfrm>
          <a:prstGeom prst="ellipse">
            <a:avLst/>
          </a:prstGeom>
          <a:solidFill>
            <a:srgbClr val="254D75"/>
          </a:solidFill>
          <a:ln w="63500" cap="flat" cmpd="sng" algn="ctr">
            <a:solidFill>
              <a:schemeClr val="accent2">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Clr>
                <a:schemeClr val="hlink"/>
              </a:buClr>
              <a:buSzPct val="65000"/>
              <a:buFont typeface="Wingdings" pitchFamily="2" charset="2"/>
              <a:buNone/>
              <a:defRPr sz="3200">
                <a:solidFill>
                  <a:schemeClr val="lt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lt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500">
                <a:solidFill>
                  <a:schemeClr val="lt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1900">
                <a:solidFill>
                  <a:schemeClr val="lt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1900">
                <a:solidFill>
                  <a:schemeClr val="lt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lt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lt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lt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lt1"/>
                </a:solidFill>
                <a:effectLst>
                  <a:outerShdw blurRad="38100" dist="38100" dir="2700000" algn="tl">
                    <a:srgbClr val="000000"/>
                  </a:outerShdw>
                </a:effectLst>
                <a:latin typeface="+mn-lt"/>
                <a:ea typeface="+mn-ea"/>
                <a:cs typeface="+mn-cs"/>
              </a:defRPr>
            </a:lvl9pPr>
          </a:lstStyle>
          <a:p>
            <a:pPr>
              <a:buClr>
                <a:srgbClr val="8A8AD8"/>
              </a:buClr>
              <a:defRPr/>
            </a:pPr>
            <a:r>
              <a:rPr lang="tr-TR" sz="2800" b="1" kern="0"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SMMM</a:t>
            </a:r>
            <a:endParaRPr lang="tr-TR" sz="2800" b="1" kern="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Başlık 1"/>
          <p:cNvSpPr>
            <a:spLocks noGrp="1"/>
          </p:cNvSpPr>
          <p:nvPr>
            <p:ph type="ctrTitle" sz="quarter"/>
          </p:nvPr>
        </p:nvSpPr>
        <p:spPr>
          <a:xfrm>
            <a:off x="899592" y="693638"/>
            <a:ext cx="7344816" cy="719138"/>
          </a:xfrm>
        </p:spPr>
        <p:txBody>
          <a:bodyPr>
            <a:noAutofit/>
          </a:bodyPr>
          <a:lstStyle/>
          <a:p>
            <a:pPr algn="ctr">
              <a:defRPr/>
            </a:pPr>
            <a:r>
              <a:rPr lang="tr-TR" altLang="tr-TR" sz="2600" b="1" dirty="0" smtClean="0">
                <a:solidFill>
                  <a:srgbClr val="C00000"/>
                </a:solidFill>
                <a:latin typeface="Tahoma" pitchFamily="34" charset="0"/>
                <a:cs typeface="Tahoma" pitchFamily="34" charset="0"/>
              </a:rPr>
              <a:t>SERBEST MUHASEBECİ MALİ MÜŞAVİRLİK</a:t>
            </a:r>
            <a:br>
              <a:rPr lang="tr-TR" altLang="tr-TR" sz="2600" b="1" dirty="0" smtClean="0">
                <a:solidFill>
                  <a:srgbClr val="C00000"/>
                </a:solidFill>
                <a:latin typeface="Tahoma" pitchFamily="34" charset="0"/>
                <a:cs typeface="Tahoma" pitchFamily="34" charset="0"/>
              </a:rPr>
            </a:br>
            <a:r>
              <a:rPr lang="tr-TR" altLang="tr-TR" sz="2600" b="1" dirty="0" smtClean="0">
                <a:solidFill>
                  <a:srgbClr val="C00000"/>
                </a:solidFill>
                <a:latin typeface="Tahoma" pitchFamily="34" charset="0"/>
                <a:cs typeface="Tahoma" pitchFamily="34" charset="0"/>
              </a:rPr>
              <a:t>MESLEĞİNİN KONUSU</a:t>
            </a: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4" y="1124744"/>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6355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395288" y="1053083"/>
            <a:ext cx="8424862" cy="1079773"/>
          </a:xfrm>
        </p:spPr>
        <p:txBody>
          <a:bodyPr>
            <a:normAutofit/>
          </a:bodyPr>
          <a:lstStyle/>
          <a:p>
            <a:pPr>
              <a:spcBef>
                <a:spcPct val="0"/>
              </a:spcBef>
              <a:defRPr/>
            </a:pPr>
            <a:endParaRPr lang="tr-TR"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defRPr/>
            </a:pPr>
            <a:endPar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Gerçek </a:t>
            </a:r>
            <a:r>
              <a:rPr lang="tr-TR"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 tüzelkişilere ait teşebbüs ve </a:t>
            </a: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işletmelerin,</a:t>
            </a:r>
            <a:endParaRPr lang="tr-TR" sz="20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Başlık 1"/>
          <p:cNvSpPr>
            <a:spLocks noGrp="1"/>
          </p:cNvSpPr>
          <p:nvPr>
            <p:ph type="ctrTitle" sz="quarter"/>
          </p:nvPr>
        </p:nvSpPr>
        <p:spPr>
          <a:xfrm>
            <a:off x="1835696" y="765646"/>
            <a:ext cx="4752528" cy="719138"/>
          </a:xfrm>
        </p:spPr>
        <p:txBody>
          <a:bodyPr>
            <a:normAutofit fontScale="90000"/>
          </a:bodyPr>
          <a:lstStyle/>
          <a:p>
            <a:pPr algn="ctr">
              <a:defRPr/>
            </a:pPr>
            <a:r>
              <a:rPr lang="tr-TR" altLang="tr-TR" sz="2800" b="1" dirty="0" smtClean="0">
                <a:solidFill>
                  <a:srgbClr val="C00000"/>
                </a:solidFill>
                <a:latin typeface="Tahoma" pitchFamily="34" charset="0"/>
                <a:cs typeface="Tahoma" pitchFamily="34" charset="0"/>
              </a:rPr>
              <a:t>YEMİNLİ MALİ MÜŞAVİRLİK </a:t>
            </a:r>
            <a:br>
              <a:rPr lang="tr-TR" altLang="tr-TR" sz="2800" b="1" dirty="0" smtClean="0">
                <a:solidFill>
                  <a:srgbClr val="C00000"/>
                </a:solidFill>
                <a:latin typeface="Tahoma" pitchFamily="34" charset="0"/>
                <a:cs typeface="Tahoma" pitchFamily="34" charset="0"/>
              </a:rPr>
            </a:br>
            <a:r>
              <a:rPr lang="tr-TR" altLang="tr-TR" sz="2800" b="1" dirty="0" smtClean="0">
                <a:solidFill>
                  <a:srgbClr val="C00000"/>
                </a:solidFill>
                <a:latin typeface="Tahoma" pitchFamily="34" charset="0"/>
                <a:cs typeface="Tahoma" pitchFamily="34" charset="0"/>
              </a:rPr>
              <a:t>MESLEĞİNİN KONUSU</a:t>
            </a:r>
          </a:p>
        </p:txBody>
      </p:sp>
      <p:sp>
        <p:nvSpPr>
          <p:cNvPr id="9" name="Yuvarlatılmış Dikdörtgen 8"/>
          <p:cNvSpPr/>
          <p:nvPr/>
        </p:nvSpPr>
        <p:spPr>
          <a:xfrm>
            <a:off x="971550" y="2276524"/>
            <a:ext cx="7200900" cy="2160588"/>
          </a:xfrm>
          <a:prstGeom prst="roundRect">
            <a:avLst/>
          </a:prstGeom>
          <a:solidFill>
            <a:srgbClr val="FBFED2"/>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Clr>
                <a:srgbClr val="9A0000"/>
              </a:buClr>
              <a:defRPr/>
            </a:pPr>
            <a:endParaRPr lang="tr-TR" sz="14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buClr>
                <a:srgbClr val="9A0000"/>
              </a:buClr>
              <a:defRPr/>
            </a:pPr>
            <a:r>
              <a:rPr lang="tr-TR" sz="1400" b="1" dirty="0">
                <a:solidFill>
                  <a:prstClr val="black"/>
                </a:solidFill>
                <a:latin typeface="Arial" panose="020B0604020202020204" pitchFamily="34" charset="0"/>
                <a:cs typeface="Arial" panose="020B0604020202020204" pitchFamily="34" charset="0"/>
              </a:rPr>
              <a:t>Muhasebe sistemlerini kurmak, geliştirmek, işletmecilik, muhasebe, finans, malî mevzuat ve bunların uygulamaları ile ilgili işlerini düzenlemek veya bu konularda müşavirlik yapmak,</a:t>
            </a:r>
          </a:p>
          <a:p>
            <a:pPr fontAlgn="base">
              <a:spcBef>
                <a:spcPct val="0"/>
              </a:spcBef>
              <a:spcAft>
                <a:spcPct val="0"/>
              </a:spcAft>
              <a:buClr>
                <a:srgbClr val="9A0000"/>
              </a:buClr>
              <a:defRPr/>
            </a:pPr>
            <a:endParaRPr lang="tr-TR" sz="14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buClr>
                <a:srgbClr val="9A0000"/>
              </a:buClr>
              <a:defRPr/>
            </a:pPr>
            <a:r>
              <a:rPr lang="tr-TR" sz="1400" b="1" dirty="0">
                <a:solidFill>
                  <a:prstClr val="black"/>
                </a:solidFill>
                <a:latin typeface="Arial" panose="020B0604020202020204" pitchFamily="34" charset="0"/>
                <a:cs typeface="Arial" panose="020B0604020202020204" pitchFamily="34" charset="0"/>
              </a:rPr>
              <a:t>Yukarıdaki bentte yazılı konularda, belgelerine dayanılarak, inceleme, tahlil, denetim yapmak, malî tablo ve beyannamelerle ilgili konularda yazılı görüş vermek, rapor ve benzerlerini düzenlemek, tahkim, bilirkişilik ve benzeri işleri yapmak,</a:t>
            </a:r>
          </a:p>
          <a:p>
            <a:pPr fontAlgn="base">
              <a:spcBef>
                <a:spcPct val="0"/>
              </a:spcBef>
              <a:spcAft>
                <a:spcPct val="0"/>
              </a:spcAft>
              <a:buClr>
                <a:srgbClr val="9A0000"/>
              </a:buClr>
              <a:defRPr/>
            </a:pPr>
            <a:endParaRPr lang="tr-TR" sz="1400" dirty="0">
              <a:solidFill>
                <a:srgbClr val="DCE8F4"/>
              </a:solidFill>
            </a:endParaRPr>
          </a:p>
        </p:txBody>
      </p:sp>
      <p:sp>
        <p:nvSpPr>
          <p:cNvPr id="10" name="Yuvarlatılmış Dikdörtgen 9"/>
          <p:cNvSpPr/>
          <p:nvPr/>
        </p:nvSpPr>
        <p:spPr>
          <a:xfrm>
            <a:off x="971550" y="5228233"/>
            <a:ext cx="7200900" cy="1081087"/>
          </a:xfrm>
          <a:prstGeom prst="roundRect">
            <a:avLst/>
          </a:prstGeom>
          <a:solidFill>
            <a:srgbClr val="FBFED2"/>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Clr>
                <a:srgbClr val="C00000"/>
              </a:buClr>
              <a:defRPr/>
            </a:pPr>
            <a:endParaRPr lang="tr-TR" sz="14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buClr>
                <a:srgbClr val="C00000"/>
              </a:buClr>
              <a:defRPr/>
            </a:pPr>
            <a:r>
              <a:rPr lang="tr-TR" sz="1400" b="1" dirty="0">
                <a:solidFill>
                  <a:prstClr val="black"/>
                </a:solidFill>
                <a:latin typeface="Arial" panose="020B0604020202020204" pitchFamily="34" charset="0"/>
                <a:cs typeface="Arial" panose="020B0604020202020204" pitchFamily="34" charset="0"/>
              </a:rPr>
              <a:t>Malî tablolarının ve beyannamelerinin mevzuat hükümleri, muhasebe prensipleri ile muhasebe standartlarına uygunluğunu ve hesapların denetim standartlarına göre inceleyerek tasdik etmek,</a:t>
            </a:r>
          </a:p>
          <a:p>
            <a:pPr fontAlgn="base">
              <a:spcBef>
                <a:spcPct val="0"/>
              </a:spcBef>
              <a:spcAft>
                <a:spcPct val="0"/>
              </a:spcAft>
              <a:buClr>
                <a:srgbClr val="C00000"/>
              </a:buClr>
              <a:defRPr/>
            </a:pPr>
            <a:endParaRPr lang="tr-TR" sz="1400" b="1" dirty="0">
              <a:solidFill>
                <a:prstClr val="black"/>
              </a:solidFill>
              <a:latin typeface="Arial" panose="020B0604020202020204" pitchFamily="34" charset="0"/>
              <a:cs typeface="Arial" panose="020B0604020202020204" pitchFamily="34" charset="0"/>
            </a:endParaRPr>
          </a:p>
        </p:txBody>
      </p:sp>
      <p:sp>
        <p:nvSpPr>
          <p:cNvPr id="10247" name="Dikdörtgen 1"/>
          <p:cNvSpPr>
            <a:spLocks noChangeArrowheads="1"/>
          </p:cNvSpPr>
          <p:nvPr/>
        </p:nvSpPr>
        <p:spPr bwMode="auto">
          <a:xfrm>
            <a:off x="251520" y="4613066"/>
            <a:ext cx="86402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tr-TR" altLang="tr-TR" sz="20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Gerçek ve tüzelkişilerin veya bunların teşebbüs ve </a:t>
            </a:r>
            <a:r>
              <a:rPr lang="tr-TR" altLang="tr-TR" sz="2000" b="1"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işletmelerinin,</a:t>
            </a:r>
            <a:endParaRPr lang="tr-TR" altLang="tr-TR" sz="2000" dirty="0">
              <a:solidFill>
                <a:srgbClr val="CC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İçerik Yer Tutucusu 7"/>
          <p:cNvSpPr txBox="1">
            <a:spLocks/>
          </p:cNvSpPr>
          <p:nvPr/>
        </p:nvSpPr>
        <p:spPr bwMode="auto">
          <a:xfrm>
            <a:off x="6876256" y="764183"/>
            <a:ext cx="2087563" cy="936625"/>
          </a:xfrm>
          <a:prstGeom prst="ellipse">
            <a:avLst/>
          </a:prstGeom>
          <a:solidFill>
            <a:srgbClr val="254D75"/>
          </a:solidFill>
          <a:ln w="63500" cap="flat" cmpd="sng" algn="ctr">
            <a:solidFill>
              <a:schemeClr val="accent2">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tr-TR"/>
            </a:defPPr>
            <a:lvl1pPr indent="0" algn="ctr" eaLnBrk="0" fontAlgn="base" hangingPunct="0">
              <a:spcBef>
                <a:spcPct val="20000"/>
              </a:spcBef>
              <a:spcAft>
                <a:spcPct val="0"/>
              </a:spcAft>
              <a:buClr>
                <a:srgbClr val="8A8AD8"/>
              </a:buClr>
              <a:buSzPct val="65000"/>
              <a:buFont typeface="Wingdings" pitchFamily="2" charset="2"/>
              <a:buNone/>
              <a:defRPr sz="2800" b="1" kern="0">
                <a:solidFill>
                  <a:srgbClr val="FFFFFF"/>
                </a:solidFill>
                <a:effectLst/>
                <a:latin typeface="Tahoma" panose="020B0604030504040204" pitchFamily="34" charset="0"/>
                <a:ea typeface="Tahoma" panose="020B0604030504040204" pitchFamily="34" charset="0"/>
                <a:cs typeface="Tahoma" panose="020B0604030504040204" pitchFamily="34" charset="0"/>
              </a:defRPr>
            </a:lvl1pPr>
            <a:lvl2pPr marL="742950" indent="-285750" eaLnBrk="0" fontAlgn="base" hangingPunct="0">
              <a:spcBef>
                <a:spcPct val="20000"/>
              </a:spcBef>
              <a:spcAft>
                <a:spcPct val="0"/>
              </a:spcAft>
              <a:buClr>
                <a:schemeClr val="folHlink"/>
              </a:buClr>
              <a:buSzPct val="65000"/>
              <a:buFont typeface="Wingdings" pitchFamily="2" charset="2"/>
              <a:buChar char="n"/>
              <a:defRPr sz="2800">
                <a:effectLst>
                  <a:outerShdw blurRad="38100" dist="38100" dir="2700000" algn="tl">
                    <a:srgbClr val="000000"/>
                  </a:outerShdw>
                </a:effectLst>
              </a:defRPr>
            </a:lvl2pPr>
            <a:lvl3pPr marL="1143000" indent="-228600" eaLnBrk="0" fontAlgn="base" hangingPunct="0">
              <a:spcBef>
                <a:spcPct val="20000"/>
              </a:spcBef>
              <a:spcAft>
                <a:spcPct val="0"/>
              </a:spcAft>
              <a:buClr>
                <a:schemeClr val="hlink"/>
              </a:buClr>
              <a:buSzPct val="65000"/>
              <a:buFont typeface="Wingdings" pitchFamily="2" charset="2"/>
              <a:buChar char="n"/>
              <a:defRPr sz="2500">
                <a:effectLst>
                  <a:outerShdw blurRad="38100" dist="38100" dir="2700000" algn="tl">
                    <a:srgbClr val="000000"/>
                  </a:outerShdw>
                </a:effectLst>
              </a:defRPr>
            </a:lvl3pPr>
            <a:lvl4pPr marL="1600200" indent="-228600" eaLnBrk="0" fontAlgn="base" hangingPunct="0">
              <a:spcBef>
                <a:spcPct val="20000"/>
              </a:spcBef>
              <a:spcAft>
                <a:spcPct val="0"/>
              </a:spcAft>
              <a:buClr>
                <a:schemeClr val="folHlink"/>
              </a:buClr>
              <a:buSzPct val="65000"/>
              <a:buFont typeface="Wingdings" pitchFamily="2" charset="2"/>
              <a:buChar char="n"/>
              <a:defRPr sz="1900">
                <a:effectLst>
                  <a:outerShdw blurRad="38100" dist="38100" dir="2700000" algn="tl">
                    <a:srgbClr val="000000"/>
                  </a:outerShdw>
                </a:effectLst>
              </a:defRPr>
            </a:lvl4pPr>
            <a:lvl5pPr marL="2057400" indent="-228600" eaLnBrk="0" fontAlgn="base" hangingPunct="0">
              <a:spcBef>
                <a:spcPct val="20000"/>
              </a:spcBef>
              <a:spcAft>
                <a:spcPct val="0"/>
              </a:spcAft>
              <a:buClr>
                <a:schemeClr val="hlink"/>
              </a:buClr>
              <a:buSzPct val="65000"/>
              <a:buFont typeface="Wingdings" pitchFamily="2" charset="2"/>
              <a:buChar char="n"/>
              <a:defRPr sz="1900">
                <a:effectLst>
                  <a:outerShdw blurRad="38100" dist="38100" dir="2700000" algn="tl">
                    <a:srgbClr val="000000"/>
                  </a:outerShdw>
                </a:effectLst>
              </a:defRPr>
            </a:lvl5pPr>
            <a:lvl6pPr marL="25146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6pPr>
            <a:lvl7pPr marL="29718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7pPr>
            <a:lvl8pPr marL="34290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8pPr>
            <a:lvl9pPr marL="38862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9pPr>
          </a:lstStyle>
          <a:p>
            <a:r>
              <a:rPr lang="tr-TR" dirty="0"/>
              <a:t>YMM</a:t>
            </a: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23095"/>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5974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8"/>
          <p:cNvSpPr>
            <a:spLocks noGrp="1" noChangeArrowheads="1"/>
          </p:cNvSpPr>
          <p:nvPr>
            <p:ph type="title"/>
          </p:nvPr>
        </p:nvSpPr>
        <p:spPr>
          <a:xfrm>
            <a:off x="755848" y="836067"/>
            <a:ext cx="7848600" cy="7207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p>
            <a:pPr algn="ctr"/>
            <a:r>
              <a:rPr lang="tr-TR" sz="2800" b="1" dirty="0">
                <a:solidFill>
                  <a:schemeClr val="accent2">
                    <a:lumMod val="50000"/>
                  </a:schemeClr>
                </a:solidFill>
                <a:effectLst>
                  <a:outerShdw blurRad="38100" dist="38100" dir="2700000" algn="tl">
                    <a:srgbClr val="000000"/>
                  </a:outerShdw>
                </a:effectLst>
                <a:latin typeface="Tahoma" pitchFamily="34" charset="0"/>
                <a:ea typeface="+mn-ea"/>
                <a:cs typeface="Tahoma" pitchFamily="34" charset="0"/>
              </a:rPr>
              <a:t>   YENİ TTK VE BAĞIMSIZ DENETİM</a:t>
            </a:r>
          </a:p>
        </p:txBody>
      </p:sp>
      <p:sp>
        <p:nvSpPr>
          <p:cNvPr id="9219" name="Rectangle 3"/>
          <p:cNvSpPr>
            <a:spLocks noGrp="1" noChangeArrowheads="1"/>
          </p:cNvSpPr>
          <p:nvPr>
            <p:ph idx="1"/>
          </p:nvPr>
        </p:nvSpPr>
        <p:spPr>
          <a:xfrm>
            <a:off x="252287" y="1772816"/>
            <a:ext cx="6695951" cy="4752528"/>
          </a:xfrm>
        </p:spPr>
        <p:txBody>
          <a:bodyPr>
            <a:noAutofit/>
          </a:bodyPr>
          <a:lstStyle/>
          <a:p>
            <a:pPr>
              <a:spcBef>
                <a:spcPts val="1200"/>
              </a:spcBef>
              <a:spcAft>
                <a:spcPts val="1200"/>
              </a:spcAft>
              <a:buSzPct val="100000"/>
              <a:buBlip>
                <a:blip r:embed="rId2"/>
              </a:buBlip>
            </a:pPr>
            <a:r>
              <a:rPr lang="tr-TR" altLang="tr-TR" sz="2000" b="1" dirty="0">
                <a:latin typeface="Arial" panose="020B0604020202020204" pitchFamily="34" charset="0"/>
                <a:cs typeface="Arial" panose="020B0604020202020204" pitchFamily="34" charset="0"/>
              </a:rPr>
              <a:t>14/02/2011 tarihli Resmi Gazete’de </a:t>
            </a:r>
            <a:r>
              <a:rPr lang="tr-TR" altLang="tr-TR" sz="2000" b="1" dirty="0" smtClean="0">
                <a:latin typeface="Arial" panose="020B0604020202020204" pitchFamily="34" charset="0"/>
                <a:cs typeface="Arial" panose="020B0604020202020204" pitchFamily="34" charset="0"/>
              </a:rPr>
              <a:t>yayımlanan   </a:t>
            </a:r>
            <a:r>
              <a:rPr lang="tr-TR" altLang="tr-TR" sz="2000" b="1" dirty="0">
                <a:latin typeface="Arial" panose="020B0604020202020204" pitchFamily="34" charset="0"/>
                <a:cs typeface="Arial" panose="020B0604020202020204" pitchFamily="34" charset="0"/>
              </a:rPr>
              <a:t>6102 sayılı </a:t>
            </a:r>
            <a:r>
              <a:rPr lang="tr-TR" altLang="tr-TR" sz="2000" b="1" dirty="0" smtClean="0">
                <a:effectLst/>
                <a:latin typeface="Arial" panose="020B0604020202020204" pitchFamily="34" charset="0"/>
                <a:ea typeface="Tahoma" panose="020B0604030504040204" pitchFamily="34" charset="0"/>
                <a:cs typeface="Arial" panose="020B0604020202020204" pitchFamily="34" charset="0"/>
              </a:rPr>
              <a:t>Türk Ticaret Kanunu ve 660 sayılı KHK, ülkemiz ticari hayatına bir çok yenilikler getirmiş ve bu yeniliklerin en önemli hususlarından birisi de </a:t>
            </a:r>
            <a:r>
              <a:rPr lang="tr-TR" altLang="tr-TR" sz="2000" b="1" dirty="0" smtClean="0">
                <a:solidFill>
                  <a:srgbClr val="C000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muhasebe ve denetim </a:t>
            </a:r>
            <a:r>
              <a:rPr lang="tr-TR" altLang="tr-TR" sz="2000" b="1" dirty="0" smtClean="0">
                <a:effectLst/>
                <a:latin typeface="Arial" panose="020B0604020202020204" pitchFamily="34" charset="0"/>
                <a:ea typeface="Tahoma" panose="020B0604030504040204" pitchFamily="34" charset="0"/>
                <a:cs typeface="Arial" panose="020B0604020202020204" pitchFamily="34" charset="0"/>
              </a:rPr>
              <a:t>alanında olmuştur.</a:t>
            </a:r>
          </a:p>
          <a:p>
            <a:pPr eaLnBrk="1" hangingPunct="1">
              <a:spcBef>
                <a:spcPts val="1200"/>
              </a:spcBef>
              <a:spcAft>
                <a:spcPts val="1200"/>
              </a:spcAft>
              <a:buSzPct val="100000"/>
              <a:buFont typeface="Wingdings" pitchFamily="2" charset="2"/>
              <a:buBlip>
                <a:blip r:embed="rId2"/>
              </a:buBlip>
            </a:pPr>
            <a:r>
              <a:rPr lang="tr-TR" altLang="tr-TR" sz="2000" b="1" dirty="0" smtClean="0">
                <a:effectLst/>
                <a:latin typeface="Arial" panose="020B0604020202020204" pitchFamily="34" charset="0"/>
                <a:ea typeface="Tahoma" panose="020B0604030504040204" pitchFamily="34" charset="0"/>
                <a:cs typeface="Arial" panose="020B0604020202020204" pitchFamily="34" charset="0"/>
              </a:rPr>
              <a:t>Yeni Türk Ticaret Kanununda </a:t>
            </a:r>
            <a:r>
              <a:rPr lang="tr-TR" altLang="tr-TR" sz="2000" b="1" dirty="0" smtClean="0">
                <a:solidFill>
                  <a:srgbClr val="C000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ticari defterler </a:t>
            </a:r>
            <a:r>
              <a:rPr lang="tr-TR" altLang="tr-TR" sz="2000" b="1" dirty="0" smtClean="0">
                <a:effectLst/>
                <a:latin typeface="Arial" panose="020B0604020202020204" pitchFamily="34" charset="0"/>
                <a:ea typeface="Tahoma" panose="020B0604030504040204" pitchFamily="34" charset="0"/>
                <a:cs typeface="Arial" panose="020B0604020202020204" pitchFamily="34" charset="0"/>
              </a:rPr>
              <a:t>ve </a:t>
            </a:r>
            <a:r>
              <a:rPr lang="tr-TR" altLang="tr-TR" sz="2000" b="1" dirty="0" smtClean="0">
                <a:solidFill>
                  <a:srgbClr val="C000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bağımsız denetim </a:t>
            </a:r>
            <a:r>
              <a:rPr lang="tr-TR" altLang="tr-TR" sz="2000" b="1" dirty="0" smtClean="0">
                <a:effectLst/>
                <a:latin typeface="Arial" panose="020B0604020202020204" pitchFamily="34" charset="0"/>
                <a:ea typeface="Tahoma" panose="020B0604030504040204" pitchFamily="34" charset="0"/>
                <a:cs typeface="Arial" panose="020B0604020202020204" pitchFamily="34" charset="0"/>
              </a:rPr>
              <a:t>ile ilgili düzenlemeler yapılmıştır.</a:t>
            </a:r>
          </a:p>
          <a:p>
            <a:pPr>
              <a:spcBef>
                <a:spcPts val="1200"/>
              </a:spcBef>
              <a:spcAft>
                <a:spcPts val="1200"/>
              </a:spcAft>
              <a:buSzPct val="100000"/>
              <a:buBlip>
                <a:blip r:embed="rId2"/>
              </a:buBlip>
            </a:pPr>
            <a:r>
              <a:rPr lang="tr-TR" altLang="tr-TR" sz="2000" b="1" dirty="0" smtClean="0">
                <a:latin typeface="Arial" panose="020B0604020202020204" pitchFamily="34" charset="0"/>
                <a:ea typeface="Tahoma" panose="020B0604030504040204" pitchFamily="34" charset="0"/>
                <a:cs typeface="Arial" panose="020B0604020202020204" pitchFamily="34" charset="0"/>
              </a:rPr>
              <a:t>Yeni </a:t>
            </a:r>
            <a:r>
              <a:rPr lang="tr-TR" altLang="tr-TR" sz="2000" b="1" dirty="0">
                <a:latin typeface="Arial" panose="020B0604020202020204" pitchFamily="34" charset="0"/>
                <a:ea typeface="Tahoma" panose="020B0604030504040204" pitchFamily="34" charset="0"/>
                <a:cs typeface="Arial" panose="020B0604020202020204" pitchFamily="34" charset="0"/>
              </a:rPr>
              <a:t>TTK ile getirilen düzenleme çerçevesinde; aktif ve ciro büyüklükleri ile çalışan sayısı bakımından belirli hadlerin üzerinde bulunan işletmelerin finansal tabloları denetçiler </a:t>
            </a:r>
            <a:r>
              <a:rPr lang="tr-TR" altLang="tr-TR" sz="2000" b="1" dirty="0" smtClean="0">
                <a:latin typeface="Arial" panose="020B0604020202020204" pitchFamily="34" charset="0"/>
                <a:ea typeface="Tahoma" panose="020B0604030504040204" pitchFamily="34" charset="0"/>
                <a:cs typeface="Arial" panose="020B0604020202020204" pitchFamily="34" charset="0"/>
              </a:rPr>
              <a:t>tarafından, </a:t>
            </a:r>
            <a:r>
              <a:rPr lang="tr-TR" altLang="tr-TR" sz="2000" b="1" dirty="0" smtClean="0">
                <a:solidFill>
                  <a:srgbClr val="C000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Uluslararası Denetim Standartlarıyla </a:t>
            </a:r>
            <a:r>
              <a:rPr lang="tr-TR" altLang="tr-TR" sz="2000" b="1" dirty="0">
                <a:solidFill>
                  <a:srgbClr val="C000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uyumlu Türkiye Denetim Standartlarına göre </a:t>
            </a:r>
            <a:r>
              <a:rPr lang="tr-TR" altLang="tr-TR" sz="2000" b="1" dirty="0">
                <a:latin typeface="Arial" panose="020B0604020202020204" pitchFamily="34" charset="0"/>
                <a:ea typeface="Tahoma" panose="020B0604030504040204" pitchFamily="34" charset="0"/>
                <a:cs typeface="Arial" panose="020B0604020202020204" pitchFamily="34" charset="0"/>
              </a:rPr>
              <a:t>denetlenecektir</a:t>
            </a:r>
            <a:r>
              <a:rPr lang="tr-TR" altLang="tr-TR" sz="2000" b="1" dirty="0" smtClean="0">
                <a:latin typeface="Arial" panose="020B0604020202020204" pitchFamily="34" charset="0"/>
                <a:ea typeface="Tahoma" panose="020B0604030504040204" pitchFamily="34" charset="0"/>
                <a:cs typeface="Arial" panose="020B0604020202020204" pitchFamily="34" charset="0"/>
              </a:rPr>
              <a:t>.</a:t>
            </a:r>
            <a:endParaRPr lang="tr-TR" altLang="tr-TR" sz="2000" b="1" dirty="0" smtClean="0">
              <a:effectLst/>
              <a:latin typeface="Arial" panose="020B0604020202020204" pitchFamily="34" charset="0"/>
              <a:ea typeface="Tahoma" panose="020B0604030504040204" pitchFamily="34" charset="0"/>
              <a:cs typeface="Arial" panose="020B0604020202020204" pitchFamily="34" charset="0"/>
            </a:endParaRPr>
          </a:p>
        </p:txBody>
      </p:sp>
      <p:pic>
        <p:nvPicPr>
          <p:cNvPr id="9221" name="Picture 7" descr="http://www.mu-den.com.tr/uploads/urunresim/turk-ticaret-kanunu-ciltli-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63" y="2612429"/>
            <a:ext cx="1800225"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751087"/>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7380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950912" y="452338"/>
            <a:ext cx="8229600" cy="9604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normAutofit/>
          </a:bodyPr>
          <a:lstStyle/>
          <a:p>
            <a:pPr algn="ctr"/>
            <a:r>
              <a:rPr lang="tr-TR" sz="3200" b="1" dirty="0">
                <a:solidFill>
                  <a:schemeClr val="accent2">
                    <a:lumMod val="50000"/>
                  </a:schemeClr>
                </a:solidFill>
                <a:effectLst>
                  <a:outerShdw blurRad="38100" dist="38100" dir="2700000" algn="tl">
                    <a:srgbClr val="000000"/>
                  </a:outerShdw>
                </a:effectLst>
                <a:latin typeface="Tahoma" pitchFamily="34" charset="0"/>
                <a:ea typeface="+mn-ea"/>
                <a:cs typeface="Tahoma" pitchFamily="34" charset="0"/>
              </a:rPr>
              <a:t>BAĞIMSIZ DENETİM &amp; DENETÇİ</a:t>
            </a:r>
          </a:p>
        </p:txBody>
      </p:sp>
      <p:sp>
        <p:nvSpPr>
          <p:cNvPr id="10243" name="Rectangle 3"/>
          <p:cNvSpPr>
            <a:spLocks noGrp="1"/>
          </p:cNvSpPr>
          <p:nvPr>
            <p:ph idx="1"/>
          </p:nvPr>
        </p:nvSpPr>
        <p:spPr>
          <a:xfrm>
            <a:off x="395288" y="1700213"/>
            <a:ext cx="8353425" cy="4608512"/>
          </a:xfrm>
        </p:spPr>
        <p:txBody>
          <a:bodyPr/>
          <a:lstStyle/>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Font typeface="Wingdings 2" pitchFamily="18" charset="2"/>
              <a:buNone/>
            </a:pPr>
            <a:r>
              <a:rPr lang="tr-TR" altLang="tr-TR" sz="1800" b="1" dirty="0" smtClean="0">
                <a:effectLst/>
                <a:latin typeface="Tahoma" panose="020B0604030504040204" pitchFamily="34" charset="0"/>
                <a:ea typeface="Tahoma" panose="020B0604030504040204" pitchFamily="34" charset="0"/>
                <a:cs typeface="Tahoma" panose="020B0604030504040204" pitchFamily="34" charset="0"/>
              </a:rPr>
              <a:t>Kamu Gözetimi, Muhasebe ve Denetim Standartları</a:t>
            </a:r>
          </a:p>
          <a:p>
            <a:pPr marL="0" indent="0" algn="ctr" eaLnBrk="1" hangingPunct="1">
              <a:buFont typeface="Wingdings 2" pitchFamily="18" charset="2"/>
              <a:buNone/>
            </a:pPr>
            <a:r>
              <a:rPr lang="tr-TR" altLang="tr-TR" sz="1800" b="1" dirty="0" smtClean="0">
                <a:effectLst/>
                <a:latin typeface="Tahoma" panose="020B0604030504040204" pitchFamily="34" charset="0"/>
                <a:ea typeface="Tahoma" panose="020B0604030504040204" pitchFamily="34" charset="0"/>
                <a:cs typeface="Tahoma" panose="020B0604030504040204" pitchFamily="34" charset="0"/>
              </a:rPr>
              <a:t>kurumunca yetkilendirilen kişiler veya ortakları bu kişilerden oluşan sermaye şirketleri</a:t>
            </a:r>
          </a:p>
        </p:txBody>
      </p:sp>
      <p:sp>
        <p:nvSpPr>
          <p:cNvPr id="10246" name="Dikdörtgen 6"/>
          <p:cNvSpPr>
            <a:spLocks noChangeArrowheads="1"/>
          </p:cNvSpPr>
          <p:nvPr/>
        </p:nvSpPr>
        <p:spPr bwMode="auto">
          <a:xfrm>
            <a:off x="0" y="1628775"/>
            <a:ext cx="9144000" cy="1754326"/>
          </a:xfrm>
          <a:prstGeom prst="rect">
            <a:avLst/>
          </a:prstGeom>
          <a:solidFill>
            <a:srgbClr val="FF6161"/>
          </a:solidFill>
          <a:ln w="38100" cmpd="thickThin">
            <a:solidFill>
              <a:schemeClr val="tx1"/>
            </a:solidFill>
            <a:miter lim="800000"/>
            <a:headEnd/>
            <a:tailEnd/>
          </a:ln>
        </p:spPr>
        <p:txBody>
          <a:bodyPr>
            <a:spAutoFit/>
          </a:bodyPr>
          <a:lstStyle/>
          <a:p>
            <a:pPr algn="ctr">
              <a:buFont typeface="Wingdings 2" pitchFamily="18" charset="2"/>
              <a:buNone/>
              <a:defRPr/>
            </a:pPr>
            <a:endPar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55600" algn="ctr">
              <a:buFont typeface="Wingdings 2" pitchFamily="18" charset="2"/>
              <a:buNone/>
              <a:defRPr/>
            </a:pPr>
            <a:r>
              <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rPr>
              <a:t>Denetçiler, bağımsız denetim yapmak </a:t>
            </a:r>
            <a:r>
              <a:rPr lang="tr-TR"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üzere,</a:t>
            </a:r>
          </a:p>
          <a:p>
            <a:pPr marL="355600" algn="ctr">
              <a:buFont typeface="Wingdings 2" pitchFamily="18" charset="2"/>
              <a:buNone/>
              <a:defRPr/>
            </a:pPr>
            <a:r>
              <a:rPr lang="tr-TR"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01.06.1989 </a:t>
            </a:r>
            <a:r>
              <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rPr>
              <a:t>tarihli ve 3568 </a:t>
            </a:r>
            <a:r>
              <a:rPr lang="tr-TR"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sayılı</a:t>
            </a:r>
          </a:p>
          <a:p>
            <a:pPr marL="355600" algn="ctr">
              <a:buFont typeface="Wingdings 2" pitchFamily="18" charset="2"/>
              <a:buNone/>
              <a:defRPr/>
            </a:pPr>
            <a:r>
              <a:rPr lang="tr-TR"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Serbest </a:t>
            </a:r>
            <a:r>
              <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rPr>
              <a:t>Muhasebeci Mali Müşavirlik ve Yeminli Mali Müşavirlik Kanununa göre ruhsat almış;</a:t>
            </a:r>
          </a:p>
          <a:p>
            <a:pPr algn="ctr">
              <a:buFont typeface="Wingdings 2" pitchFamily="18" charset="2"/>
              <a:buNone/>
              <a:defRPr/>
            </a:pPr>
            <a:endPar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01" y="3760788"/>
            <a:ext cx="7831531" cy="146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868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70718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6" name="Rectangle 3"/>
          <p:cNvSpPr>
            <a:spLocks noGrp="1"/>
          </p:cNvSpPr>
          <p:nvPr>
            <p:ph idx="1"/>
          </p:nvPr>
        </p:nvSpPr>
        <p:spPr>
          <a:xfrm>
            <a:off x="0" y="1700213"/>
            <a:ext cx="9144000" cy="4608512"/>
          </a:xfrm>
        </p:spPr>
        <p:txBody>
          <a:bodyPr/>
          <a:lstStyle/>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algn="ctr" eaLnBrk="1" hangingPunct="1">
              <a:spcBef>
                <a:spcPct val="0"/>
              </a:spcBef>
              <a:buClrTx/>
              <a:buSzTx/>
              <a:buFont typeface="Wingdings" pitchFamily="2" charset="2"/>
              <a:buNone/>
              <a:defRPr/>
            </a:pPr>
            <a:r>
              <a:rPr lang="tr-TR" sz="3600" kern="1200" dirty="0" smtClean="0">
                <a:solidFill>
                  <a:srgbClr val="000000"/>
                </a:solidFill>
                <a:effectLst/>
                <a:latin typeface="+mn-lt"/>
              </a:rPr>
              <a:t>				</a:t>
            </a:r>
          </a:p>
          <a:p>
            <a:pPr marL="0" indent="0" algn="ctr" eaLnBrk="1" hangingPunct="1">
              <a:spcBef>
                <a:spcPct val="0"/>
              </a:spcBef>
              <a:buClrTx/>
              <a:buSzTx/>
              <a:buFont typeface="Wingdings" pitchFamily="2" charset="2"/>
              <a:buNone/>
              <a:defRPr/>
            </a:pPr>
            <a:r>
              <a:rPr lang="tr-TR" sz="3600" b="1" kern="1200" dirty="0" smtClean="0">
                <a:solidFill>
                  <a:srgbClr val="000000"/>
                </a:solidFill>
                <a:effectLst/>
                <a:latin typeface="+mn-lt"/>
              </a:rPr>
              <a:t>                            </a:t>
            </a: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p:txBody>
      </p:sp>
      <p:sp>
        <p:nvSpPr>
          <p:cNvPr id="10246" name="Dikdörtgen 6"/>
          <p:cNvSpPr>
            <a:spLocks noChangeArrowheads="1"/>
          </p:cNvSpPr>
          <p:nvPr/>
        </p:nvSpPr>
        <p:spPr bwMode="auto">
          <a:xfrm>
            <a:off x="14287" y="1590625"/>
            <a:ext cx="9166225" cy="830263"/>
          </a:xfrm>
          <a:prstGeom prst="rect">
            <a:avLst/>
          </a:prstGeom>
          <a:solidFill>
            <a:srgbClr val="FF6161"/>
          </a:solidFill>
          <a:ln w="38100" cmpd="thickThin">
            <a:solidFill>
              <a:schemeClr val="tx1"/>
            </a:solidFill>
            <a:miter lim="800000"/>
            <a:headEnd/>
            <a:tailEnd/>
          </a:ln>
        </p:spPr>
        <p:txBody>
          <a:bodyPr wrap="square">
            <a:spAutoFit/>
          </a:bodyPr>
          <a:lstStyle/>
          <a:p>
            <a:pPr fontAlgn="base">
              <a:spcBef>
                <a:spcPct val="0"/>
              </a:spcBef>
              <a:spcAft>
                <a:spcPct val="0"/>
              </a:spcAft>
              <a:buFont typeface="Wingdings 2" pitchFamily="18" charset="2"/>
              <a:buNone/>
              <a:defRPr/>
            </a:pPr>
            <a:endParaRPr lang="tr-TR" sz="1000" b="1" dirty="0">
              <a:solidFill>
                <a:srgbClr val="FFFFFF"/>
              </a:solidFill>
              <a:effectLst>
                <a:outerShdw blurRad="38100" dist="38100" dir="2700000" algn="tl">
                  <a:srgbClr val="000000">
                    <a:alpha val="43137"/>
                  </a:srgbClr>
                </a:outerShdw>
              </a:effectLst>
              <a:latin typeface="Tahoma" pitchFamily="34" charset="0"/>
              <a:cs typeface="Arial" pitchFamily="34" charset="0"/>
            </a:endParaRPr>
          </a:p>
          <a:p>
            <a:pPr fontAlgn="base">
              <a:spcBef>
                <a:spcPct val="0"/>
              </a:spcBef>
              <a:spcAft>
                <a:spcPct val="0"/>
              </a:spcAft>
              <a:buFont typeface="Wingdings 2" pitchFamily="18" charset="2"/>
              <a:buNone/>
              <a:defRPr/>
            </a:pPr>
            <a:r>
              <a:rPr lang="tr-TR" sz="2800" b="1" dirty="0">
                <a:solidFill>
                  <a:srgbClr val="FFFFFF"/>
                </a:solidFill>
                <a:effectLst>
                  <a:outerShdw blurRad="38100" dist="38100" dir="2700000" algn="tl">
                    <a:srgbClr val="000000">
                      <a:alpha val="43137"/>
                    </a:srgbClr>
                  </a:outerShdw>
                </a:effectLst>
                <a:latin typeface="Tahoma" pitchFamily="34" charset="0"/>
                <a:cs typeface="Arial" pitchFamily="34" charset="0"/>
              </a:rPr>
              <a:t>      </a:t>
            </a:r>
            <a:r>
              <a:rPr lang="tr-TR" sz="2800" b="1" dirty="0" smtClean="0">
                <a:solidFill>
                  <a:srgbClr val="FFFFFF"/>
                </a:solidFill>
                <a:effectLst>
                  <a:outerShdw blurRad="38100" dist="38100" dir="2700000" algn="tl">
                    <a:srgbClr val="000000">
                      <a:alpha val="43137"/>
                    </a:srgbClr>
                  </a:outerShdw>
                </a:effectLst>
                <a:latin typeface="Tahoma" pitchFamily="34" charset="0"/>
                <a:cs typeface="Arial" pitchFamily="34" charset="0"/>
              </a:rPr>
              <a:t>           </a:t>
            </a:r>
          </a:p>
          <a:p>
            <a:pPr fontAlgn="base">
              <a:spcBef>
                <a:spcPct val="0"/>
              </a:spcBef>
              <a:spcAft>
                <a:spcPct val="0"/>
              </a:spcAft>
              <a:buFont typeface="Wingdings 2" pitchFamily="18" charset="2"/>
              <a:buNone/>
              <a:defRPr/>
            </a:pPr>
            <a:endParaRPr lang="tr-TR" sz="1000" b="1" dirty="0">
              <a:solidFill>
                <a:srgbClr val="FFFFFF"/>
              </a:solidFill>
              <a:latin typeface="Tahoma" pitchFamily="34" charset="0"/>
              <a:cs typeface="Arial" charset="0"/>
            </a:endParaRPr>
          </a:p>
        </p:txBody>
      </p:sp>
      <p:sp>
        <p:nvSpPr>
          <p:cNvPr id="11" name="Başlık 1"/>
          <p:cNvSpPr txBox="1">
            <a:spLocks/>
          </p:cNvSpPr>
          <p:nvPr/>
        </p:nvSpPr>
        <p:spPr bwMode="auto">
          <a:xfrm>
            <a:off x="539552" y="693192"/>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tr-TR" sz="5400" b="1"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MESLEK MENSUPLARI</a:t>
            </a:r>
            <a:endParaRPr lang="tr-TR" sz="5400" b="1" kern="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Dikdörtgen 6"/>
          <p:cNvSpPr>
            <a:spLocks noChangeArrowheads="1"/>
          </p:cNvSpPr>
          <p:nvPr/>
        </p:nvSpPr>
        <p:spPr bwMode="auto">
          <a:xfrm>
            <a:off x="-14288" y="5756483"/>
            <a:ext cx="9144001" cy="984885"/>
          </a:xfrm>
          <a:prstGeom prst="rect">
            <a:avLst/>
          </a:prstGeom>
          <a:solidFill>
            <a:srgbClr val="FF6161"/>
          </a:solidFill>
          <a:ln w="38100" cmpd="thickThin">
            <a:solidFill>
              <a:schemeClr val="tx1"/>
            </a:solidFill>
            <a:miter lim="800000"/>
            <a:headEnd/>
            <a:tailEnd/>
          </a:ln>
        </p:spPr>
        <p:txBody>
          <a:bodyPr>
            <a:spAutoFit/>
          </a:bodyPr>
          <a:lstStyle/>
          <a:p>
            <a:pPr algn="ctr" fontAlgn="base">
              <a:spcBef>
                <a:spcPct val="0"/>
              </a:spcBef>
              <a:spcAft>
                <a:spcPct val="0"/>
              </a:spcAft>
              <a:buFont typeface="Wingdings 2" pitchFamily="18" charset="2"/>
              <a:buNone/>
              <a:defRPr/>
            </a:pPr>
            <a:endParaRPr lang="tr-TR" sz="1000" b="1" dirty="0" smtClean="0">
              <a:solidFill>
                <a:srgbClr val="FFFFFF"/>
              </a:solidFill>
              <a:effectLst>
                <a:outerShdw blurRad="38100" dist="38100" dir="2700000" algn="tl">
                  <a:srgbClr val="000000">
                    <a:alpha val="43137"/>
                  </a:srgbClr>
                </a:outerShdw>
              </a:effectLst>
              <a:latin typeface="Tahoma" pitchFamily="34" charset="0"/>
              <a:cs typeface="Arial" pitchFamily="34" charset="0"/>
            </a:endParaRPr>
          </a:p>
          <a:p>
            <a:pPr algn="ctr" fontAlgn="base">
              <a:spcBef>
                <a:spcPct val="0"/>
              </a:spcBef>
              <a:spcAft>
                <a:spcPct val="0"/>
              </a:spcAft>
              <a:buFont typeface="Wingdings 2" pitchFamily="18" charset="2"/>
              <a:buNone/>
              <a:defRPr/>
            </a:pPr>
            <a:r>
              <a:rPr lang="tr-TR" sz="2800" b="1" dirty="0" smtClean="0">
                <a:solidFill>
                  <a:srgbClr val="FFFFFF"/>
                </a:solidFill>
                <a:effectLst>
                  <a:outerShdw blurRad="38100" dist="38100" dir="2700000" algn="tl">
                    <a:srgbClr val="000000">
                      <a:alpha val="43137"/>
                    </a:srgbClr>
                  </a:outerShdw>
                </a:effectLst>
                <a:latin typeface="Tahoma" pitchFamily="34" charset="0"/>
                <a:cs typeface="Arial" pitchFamily="34" charset="0"/>
              </a:rPr>
              <a:t>MÜKELLEF</a:t>
            </a:r>
          </a:p>
          <a:p>
            <a:pPr algn="ctr" fontAlgn="base">
              <a:spcBef>
                <a:spcPct val="0"/>
              </a:spcBef>
              <a:spcAft>
                <a:spcPct val="0"/>
              </a:spcAft>
              <a:defRPr/>
            </a:pPr>
            <a:endParaRPr lang="tr-TR" sz="1000" b="1" dirty="0" smtClean="0">
              <a:solidFill>
                <a:srgbClr val="FFFFFF"/>
              </a:solidFill>
              <a:latin typeface="Tahoma" pitchFamily="34" charset="0"/>
              <a:cs typeface="Arial" charset="0"/>
            </a:endParaRPr>
          </a:p>
          <a:p>
            <a:pPr algn="ctr" fontAlgn="base">
              <a:spcBef>
                <a:spcPct val="0"/>
              </a:spcBef>
              <a:spcAft>
                <a:spcPct val="0"/>
              </a:spcAft>
              <a:defRPr/>
            </a:pPr>
            <a:endParaRPr lang="tr-TR" sz="1000" b="1" dirty="0">
              <a:solidFill>
                <a:srgbClr val="FFFFFF"/>
              </a:solidFill>
              <a:latin typeface="Tahoma" pitchFamily="34" charset="0"/>
              <a:cs typeface="Arial" charset="0"/>
            </a:endParaRPr>
          </a:p>
        </p:txBody>
      </p:sp>
      <p:pic>
        <p:nvPicPr>
          <p:cNvPr id="133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3603228"/>
            <a:ext cx="17700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
        <p:nvSpPr>
          <p:cNvPr id="4" name="Aşağı Ok 3"/>
          <p:cNvSpPr/>
          <p:nvPr/>
        </p:nvSpPr>
        <p:spPr>
          <a:xfrm>
            <a:off x="4067175" y="2492896"/>
            <a:ext cx="360363" cy="10080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12" name="Aşağı Ok 11"/>
          <p:cNvSpPr/>
          <p:nvPr/>
        </p:nvSpPr>
        <p:spPr>
          <a:xfrm>
            <a:off x="4067175" y="4651598"/>
            <a:ext cx="360363" cy="10096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13" name="Aşağı Ok 12"/>
          <p:cNvSpPr/>
          <p:nvPr/>
        </p:nvSpPr>
        <p:spPr>
          <a:xfrm rot="10800000">
            <a:off x="4716463" y="2492944"/>
            <a:ext cx="360362" cy="1008063"/>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14" name="Aşağı Ok 13"/>
          <p:cNvSpPr/>
          <p:nvPr/>
        </p:nvSpPr>
        <p:spPr>
          <a:xfrm rot="10800000">
            <a:off x="4716463" y="4651597"/>
            <a:ext cx="360362" cy="100965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5" name="Sağa Bükülü Ok 4"/>
          <p:cNvSpPr/>
          <p:nvPr/>
        </p:nvSpPr>
        <p:spPr>
          <a:xfrm>
            <a:off x="1258888" y="2924398"/>
            <a:ext cx="2447925" cy="2736850"/>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2400" b="1" dirty="0">
              <a:solidFill>
                <a:srgbClr val="000000"/>
              </a:solidFill>
            </a:endParaRPr>
          </a:p>
        </p:txBody>
      </p:sp>
      <p:pic>
        <p:nvPicPr>
          <p:cNvPr id="1332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28800"/>
            <a:ext cx="1297458" cy="731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Sağa Bükülü Ok 16"/>
          <p:cNvSpPr/>
          <p:nvPr/>
        </p:nvSpPr>
        <p:spPr>
          <a:xfrm rot="10800000">
            <a:off x="5437188" y="2852390"/>
            <a:ext cx="2447925" cy="2736850"/>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2400" b="1" dirty="0">
              <a:solidFill>
                <a:srgbClr val="000000"/>
              </a:solidFill>
            </a:endParaRPr>
          </a:p>
        </p:txBody>
      </p:sp>
      <p:pic>
        <p:nvPicPr>
          <p:cNvPr id="1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901" y="1700808"/>
            <a:ext cx="1541867" cy="6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1700808"/>
            <a:ext cx="1295673" cy="60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013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Özel 21">
      <a:dk1>
        <a:sysClr val="windowText" lastClr="000000"/>
      </a:dk1>
      <a:lt1>
        <a:sysClr val="window" lastClr="FFFFFF"/>
      </a:lt1>
      <a:dk2>
        <a:srgbClr val="04617B"/>
      </a:dk2>
      <a:lt2>
        <a:srgbClr val="DBF5F9"/>
      </a:lt2>
      <a:accent1>
        <a:srgbClr val="B4ECFC"/>
      </a:accent1>
      <a:accent2>
        <a:srgbClr val="FF0000"/>
      </a:accent2>
      <a:accent3>
        <a:srgbClr val="FFFFFF"/>
      </a:accent3>
      <a:accent4>
        <a:srgbClr val="FFFFFF"/>
      </a:accent4>
      <a:accent5>
        <a:srgbClr val="20C8F7"/>
      </a:accent5>
      <a:accent6>
        <a:srgbClr val="A5C249"/>
      </a:accent6>
      <a:hlink>
        <a:srgbClr val="F49100"/>
      </a:hlink>
      <a:folHlink>
        <a:srgbClr val="FF000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Doku">
  <a:themeElements>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fontScheme name="2_Doku">
      <a:majorFont>
        <a:latin typeface=""/>
        <a:ea typeface=""/>
        <a:cs typeface=""/>
      </a:majorFont>
      <a:minorFont>
        <a:latin typefac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8143</TotalTime>
  <Words>2131</Words>
  <Application>Microsoft Office PowerPoint</Application>
  <PresentationFormat>Ekran Gösterisi (4:3)</PresentationFormat>
  <Paragraphs>255</Paragraphs>
  <Slides>27</Slides>
  <Notes>5</Notes>
  <HiddenSlides>0</HiddenSlides>
  <MMClips>0</MMClips>
  <ScaleCrop>false</ScaleCrop>
  <HeadingPairs>
    <vt:vector size="4" baseType="variant">
      <vt:variant>
        <vt:lpstr>Tema</vt:lpstr>
      </vt:variant>
      <vt:variant>
        <vt:i4>2</vt:i4>
      </vt:variant>
      <vt:variant>
        <vt:lpstr>Slayt Başlıkları</vt:lpstr>
      </vt:variant>
      <vt:variant>
        <vt:i4>27</vt:i4>
      </vt:variant>
    </vt:vector>
  </HeadingPairs>
  <TitlesOfParts>
    <vt:vector size="29" baseType="lpstr">
      <vt:lpstr>Akış</vt:lpstr>
      <vt:lpstr>2_Doku</vt:lpstr>
      <vt:lpstr>PowerPoint Sunusu</vt:lpstr>
      <vt:lpstr>       SUNUM PLANI</vt:lpstr>
      <vt:lpstr>YMM VE SMMM SORUMLULUĞUNA İLİŞKİN DÜZENLEMELER</vt:lpstr>
      <vt:lpstr>PowerPoint Sunusu</vt:lpstr>
      <vt:lpstr>SERBEST MUHASEBECİ MALİ MÜŞAVİRLİK MESLEĞİNİN KONUSU</vt:lpstr>
      <vt:lpstr>YEMİNLİ MALİ MÜŞAVİRLİK  MESLEĞİNİN KONUSU</vt:lpstr>
      <vt:lpstr>   YENİ TTK VE BAĞIMSIZ DENETİM</vt:lpstr>
      <vt:lpstr>BAĞIMSIZ DENETİM &amp; DENETÇİ</vt:lpstr>
      <vt:lpstr>PowerPoint Sunusu</vt:lpstr>
      <vt:lpstr>PowerPoint Sunusu</vt:lpstr>
      <vt:lpstr>PowerPoint Sunusu</vt:lpstr>
      <vt:lpstr>PowerPoint Sunusu</vt:lpstr>
      <vt:lpstr>TASDİK VE TASDİKTEN DOĞAN SORUMLULUK</vt:lpstr>
      <vt:lpstr>TASDİK VE TASDİKTEN DOĞAN SORUMLULUK</vt:lpstr>
      <vt:lpstr>VERGİ BEYANNAMELERİNİN İMZALANMASI VE YMM TASDİK RAPORLARINDAN DOĞAN SORUMLULUK</vt:lpstr>
      <vt:lpstr>YMM’LERİN TASDİK EDECEKLERİ BELGELER, TASDİK KONULARI, TASDİKE İLİŞKİN USUL VE ESASLAR HAKKINDA YÖNETMELİK</vt:lpstr>
      <vt:lpstr>PowerPoint Sunusu</vt:lpstr>
      <vt:lpstr>18 SIRA NO.LU SM, SMMM ve YMM KANUNU GENEL TEBLİĞİ TASDİK RAPORU TANZİMİNDE SORUMLULUK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GGM</dc:creator>
  <cp:lastModifiedBy>Administrator</cp:lastModifiedBy>
  <cp:revision>1791</cp:revision>
  <cp:lastPrinted>2015-02-03T13:32:33Z</cp:lastPrinted>
  <dcterms:created xsi:type="dcterms:W3CDTF">2015-01-22T13:40:44Z</dcterms:created>
  <dcterms:modified xsi:type="dcterms:W3CDTF">2016-03-17T04:33:31Z</dcterms:modified>
</cp:coreProperties>
</file>