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0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6" r:id="rId12"/>
    <p:sldId id="269" r:id="rId13"/>
    <p:sldId id="267" r:id="rId14"/>
    <p:sldId id="268" r:id="rId15"/>
    <p:sldId id="271" r:id="rId16"/>
    <p:sldId id="272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2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81A80-D0FF-A444-9EA2-040866C2058C}" type="datetimeFigureOut">
              <a:rPr lang="en-US" smtClean="0"/>
              <a:t>17/03/16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65686-69F4-F541-BAF9-0F0C024C0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673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FCED9-24FF-4E47-8C52-FCC3F5533182}" type="datetimeFigureOut">
              <a:rPr lang="en-US" smtClean="0"/>
              <a:t>17/03/16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2816A-F2C0-D54E-BCD5-D85C5BA7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713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2816A-F2C0-D54E-BCD5-D85C5BA73D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08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17/03/16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5DF925B8-AD3F-1141-BB57-0152B56E7A8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  <p:sldLayoutId id="2147484421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2030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Muhasebe</a:t>
            </a:r>
            <a:r>
              <a:rPr lang="en-US" dirty="0" smtClean="0"/>
              <a:t> </a:t>
            </a:r>
            <a:r>
              <a:rPr lang="en-US" dirty="0" err="1" smtClean="0"/>
              <a:t>Uzmanlarının</a:t>
            </a:r>
            <a:r>
              <a:rPr lang="en-US" dirty="0" smtClean="0"/>
              <a:t> </a:t>
            </a:r>
            <a:r>
              <a:rPr lang="en-US" dirty="0" err="1" smtClean="0"/>
              <a:t>Geleceği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Gelişmelerdeki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Gelecek</a:t>
            </a:r>
            <a:r>
              <a:rPr lang="en-US" dirty="0" smtClean="0"/>
              <a:t> </a:t>
            </a:r>
            <a:r>
              <a:rPr lang="en-US" dirty="0" err="1" smtClean="0"/>
              <a:t>İçin</a:t>
            </a:r>
            <a:r>
              <a:rPr lang="en-US" dirty="0" smtClean="0"/>
              <a:t> </a:t>
            </a:r>
            <a:r>
              <a:rPr lang="en-US" dirty="0" err="1" smtClean="0"/>
              <a:t>Muhasebe</a:t>
            </a:r>
            <a:endParaRPr lang="en-US" dirty="0" smtClean="0"/>
          </a:p>
          <a:p>
            <a:r>
              <a:rPr lang="en-US" dirty="0" err="1" smtClean="0"/>
              <a:t>Yrd.Doç.Dr.Ali</a:t>
            </a:r>
            <a:r>
              <a:rPr lang="en-US" dirty="0" smtClean="0"/>
              <a:t> </a:t>
            </a:r>
            <a:r>
              <a:rPr lang="en-US" dirty="0" err="1" smtClean="0"/>
              <a:t>Altuğ</a:t>
            </a:r>
            <a:r>
              <a:rPr lang="en-US" dirty="0" smtClean="0"/>
              <a:t> </a:t>
            </a:r>
            <a:r>
              <a:rPr lang="en-US" dirty="0" err="1" smtClean="0"/>
              <a:t>Biçer</a:t>
            </a:r>
            <a:r>
              <a:rPr lang="en-US" dirty="0" smtClean="0"/>
              <a:t> – İstanbul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21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Verinin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İşlenmesi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466986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Bilgi</a:t>
            </a:r>
            <a:r>
              <a:rPr lang="en-US" sz="2800" dirty="0" smtClean="0"/>
              <a:t> </a:t>
            </a:r>
            <a:r>
              <a:rPr lang="en-US" sz="2800" dirty="0" err="1" smtClean="0"/>
              <a:t>kullanıcısının</a:t>
            </a:r>
            <a:r>
              <a:rPr lang="en-US" sz="2800" dirty="0" smtClean="0"/>
              <a:t> </a:t>
            </a:r>
            <a:r>
              <a:rPr lang="en-US" sz="2800" dirty="0" err="1" smtClean="0"/>
              <a:t>öngördüğü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uyguladığı</a:t>
            </a:r>
            <a:r>
              <a:rPr lang="en-US" sz="2800" dirty="0" smtClean="0"/>
              <a:t> </a:t>
            </a:r>
            <a:r>
              <a:rPr lang="en-US" sz="2800" dirty="0" err="1" smtClean="0"/>
              <a:t>yapılardan</a:t>
            </a:r>
            <a:r>
              <a:rPr lang="en-US" sz="2800" dirty="0" smtClean="0"/>
              <a:t> </a:t>
            </a:r>
            <a:r>
              <a:rPr lang="en-US" sz="2800" dirty="0" err="1" smtClean="0"/>
              <a:t>ziyade</a:t>
            </a:r>
            <a:r>
              <a:rPr lang="en-US" sz="2800" dirty="0" smtClean="0"/>
              <a:t>, </a:t>
            </a:r>
            <a:r>
              <a:rPr lang="en-US" sz="2800" dirty="0" err="1" smtClean="0"/>
              <a:t>ihtiyaç</a:t>
            </a:r>
            <a:r>
              <a:rPr lang="en-US" sz="2800" dirty="0" smtClean="0"/>
              <a:t> </a:t>
            </a:r>
            <a:r>
              <a:rPr lang="en-US" sz="2800" dirty="0" err="1" smtClean="0"/>
              <a:t>duyulan</a:t>
            </a:r>
            <a:r>
              <a:rPr lang="en-US" sz="2800" dirty="0" smtClean="0"/>
              <a:t> </a:t>
            </a:r>
            <a:r>
              <a:rPr lang="en-US" sz="2800" dirty="0" err="1" smtClean="0"/>
              <a:t>yeni</a:t>
            </a:r>
            <a:r>
              <a:rPr lang="en-US" sz="2800" dirty="0" smtClean="0"/>
              <a:t> </a:t>
            </a:r>
            <a:r>
              <a:rPr lang="en-US" sz="2800" dirty="0" err="1" smtClean="0"/>
              <a:t>bilgilerin</a:t>
            </a:r>
            <a:r>
              <a:rPr lang="en-US" sz="2800" dirty="0" smtClean="0"/>
              <a:t> </a:t>
            </a:r>
            <a:r>
              <a:rPr lang="en-US" sz="2800" dirty="0" err="1" smtClean="0"/>
              <a:t>öngörülerek</a:t>
            </a:r>
            <a:r>
              <a:rPr lang="en-US" sz="2800" dirty="0" smtClean="0"/>
              <a:t> </a:t>
            </a:r>
            <a:r>
              <a:rPr lang="en-US" sz="2800" dirty="0" err="1" smtClean="0"/>
              <a:t>işlendiği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dünyaya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almaktayız</a:t>
            </a:r>
            <a:r>
              <a:rPr lang="en-US" sz="2800" dirty="0" smtClean="0"/>
              <a:t>. </a:t>
            </a:r>
            <a:r>
              <a:rPr lang="en-US" sz="2800" dirty="0" err="1" smtClean="0"/>
              <a:t>Gelecekte</a:t>
            </a:r>
            <a:r>
              <a:rPr lang="en-US" sz="2800" dirty="0" smtClean="0"/>
              <a:t> </a:t>
            </a:r>
            <a:r>
              <a:rPr lang="en-US" sz="2800" dirty="0" err="1" smtClean="0"/>
              <a:t>bizi</a:t>
            </a:r>
            <a:r>
              <a:rPr lang="en-US" sz="2800" dirty="0" smtClean="0"/>
              <a:t> </a:t>
            </a:r>
            <a:r>
              <a:rPr lang="en-US" sz="2800" dirty="0" err="1" smtClean="0"/>
              <a:t>verinin</a:t>
            </a:r>
            <a:r>
              <a:rPr lang="en-US" sz="2800" dirty="0" smtClean="0"/>
              <a:t> </a:t>
            </a:r>
            <a:r>
              <a:rPr lang="en-US" sz="2800" dirty="0" err="1" smtClean="0"/>
              <a:t>belgeyle</a:t>
            </a:r>
            <a:r>
              <a:rPr lang="en-US" sz="2800" dirty="0" smtClean="0"/>
              <a:t> </a:t>
            </a:r>
            <a:r>
              <a:rPr lang="en-US" sz="2800" dirty="0" err="1" smtClean="0"/>
              <a:t>değil</a:t>
            </a:r>
            <a:r>
              <a:rPr lang="en-US" sz="2800" dirty="0" smtClean="0"/>
              <a:t> </a:t>
            </a:r>
            <a:r>
              <a:rPr lang="en-US" sz="2800" dirty="0" err="1" smtClean="0"/>
              <a:t>verinin</a:t>
            </a:r>
            <a:r>
              <a:rPr lang="en-US" sz="2800" dirty="0" smtClean="0"/>
              <a:t> </a:t>
            </a:r>
            <a:r>
              <a:rPr lang="en-US" sz="2800" dirty="0" err="1" smtClean="0"/>
              <a:t>bilgi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işlenmesi</a:t>
            </a:r>
            <a:r>
              <a:rPr lang="en-US" sz="2800" dirty="0" smtClean="0"/>
              <a:t> </a:t>
            </a:r>
            <a:r>
              <a:rPr lang="en-US" sz="2800" dirty="0" err="1" smtClean="0"/>
              <a:t>beklemektedir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zamanlar</a:t>
            </a:r>
            <a:r>
              <a:rPr lang="en-US" sz="2800" dirty="0" smtClean="0"/>
              <a:t> </a:t>
            </a:r>
            <a:r>
              <a:rPr lang="en-US" sz="2800" dirty="0" err="1" smtClean="0"/>
              <a:t>kitaplıklara</a:t>
            </a:r>
            <a:r>
              <a:rPr lang="en-US" sz="2800" dirty="0" smtClean="0"/>
              <a:t>, </a:t>
            </a:r>
            <a:r>
              <a:rPr lang="en-US" sz="2800" dirty="0" err="1" smtClean="0"/>
              <a:t>sonraları</a:t>
            </a:r>
            <a:r>
              <a:rPr lang="en-US" sz="2800" dirty="0" smtClean="0"/>
              <a:t> cd </a:t>
            </a:r>
            <a:r>
              <a:rPr lang="en-US" sz="2800" dirty="0" err="1" smtClean="0"/>
              <a:t>kutularına</a:t>
            </a:r>
            <a:r>
              <a:rPr lang="en-US" sz="2800" dirty="0" smtClean="0"/>
              <a:t> </a:t>
            </a:r>
            <a:r>
              <a:rPr lang="en-US" sz="2800" dirty="0" err="1" smtClean="0"/>
              <a:t>sığmayan</a:t>
            </a:r>
            <a:r>
              <a:rPr lang="en-US" sz="2800" dirty="0" smtClean="0"/>
              <a:t> </a:t>
            </a:r>
            <a:r>
              <a:rPr lang="en-US" sz="2800" dirty="0" err="1" smtClean="0"/>
              <a:t>ansiklopedileri</a:t>
            </a:r>
            <a:r>
              <a:rPr lang="en-US" sz="2800" dirty="0" smtClean="0"/>
              <a:t> </a:t>
            </a:r>
            <a:r>
              <a:rPr lang="en-US" sz="2800" dirty="0" err="1" smtClean="0"/>
              <a:t>bugün</a:t>
            </a:r>
            <a:r>
              <a:rPr lang="en-US" sz="2800" dirty="0" smtClean="0"/>
              <a:t> </a:t>
            </a:r>
            <a:r>
              <a:rPr lang="en-US" sz="2800" dirty="0" err="1" smtClean="0"/>
              <a:t>cep</a:t>
            </a:r>
            <a:r>
              <a:rPr lang="en-US" sz="2800" dirty="0" smtClean="0"/>
              <a:t> </a:t>
            </a:r>
            <a:r>
              <a:rPr lang="en-US" sz="2800" dirty="0" err="1" smtClean="0"/>
              <a:t>telefonlarımızdaki</a:t>
            </a:r>
            <a:r>
              <a:rPr lang="en-US" sz="2800" dirty="0" smtClean="0"/>
              <a:t> </a:t>
            </a:r>
            <a:r>
              <a:rPr lang="en-US" sz="2800" dirty="0" err="1" smtClean="0"/>
              <a:t>akıllı</a:t>
            </a:r>
            <a:r>
              <a:rPr lang="en-US" sz="2800" dirty="0" smtClean="0"/>
              <a:t> </a:t>
            </a:r>
            <a:r>
              <a:rPr lang="en-US" sz="2800" dirty="0" err="1" smtClean="0"/>
              <a:t>algoritmalarla</a:t>
            </a:r>
            <a:r>
              <a:rPr lang="en-US" sz="2800" dirty="0" smtClean="0"/>
              <a:t> </a:t>
            </a:r>
            <a:r>
              <a:rPr lang="en-US" sz="2800" dirty="0" err="1" smtClean="0"/>
              <a:t>yazılmış</a:t>
            </a:r>
            <a:r>
              <a:rPr lang="en-US" sz="2800" dirty="0" smtClean="0"/>
              <a:t> </a:t>
            </a:r>
            <a:r>
              <a:rPr lang="en-US" sz="2800" dirty="0" err="1" smtClean="0"/>
              <a:t>uygulamalar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 </a:t>
            </a:r>
            <a:r>
              <a:rPr lang="en-US" sz="2800" dirty="0" err="1" smtClean="0"/>
              <a:t>taşıyabilmekteyiz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5429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riskler</a:t>
            </a:r>
            <a:r>
              <a:rPr lang="en-US" dirty="0" smtClean="0"/>
              <a:t> </a:t>
            </a:r>
            <a:r>
              <a:rPr lang="is-IS" dirty="0" smtClean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503795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İş</a:t>
            </a:r>
            <a:r>
              <a:rPr lang="en-US" sz="2600" dirty="0" smtClean="0"/>
              <a:t> </a:t>
            </a:r>
            <a:r>
              <a:rPr lang="en-US" sz="2600" dirty="0" err="1" smtClean="0"/>
              <a:t>dünyası</a:t>
            </a:r>
            <a:r>
              <a:rPr lang="en-US" sz="2600" dirty="0" smtClean="0"/>
              <a:t> </a:t>
            </a:r>
            <a:r>
              <a:rPr lang="en-US" sz="2600" dirty="0" err="1" smtClean="0"/>
              <a:t>yetenekli</a:t>
            </a:r>
            <a:r>
              <a:rPr lang="en-US" sz="2600" dirty="0" smtClean="0"/>
              <a:t> </a:t>
            </a:r>
            <a:r>
              <a:rPr lang="en-US" sz="2600" dirty="0" err="1" smtClean="0"/>
              <a:t>çalışanları</a:t>
            </a:r>
            <a:r>
              <a:rPr lang="en-US" sz="2600" dirty="0" smtClean="0"/>
              <a:t> </a:t>
            </a:r>
            <a:r>
              <a:rPr lang="en-US" sz="2600" dirty="0" err="1" smtClean="0"/>
              <a:t>işgücüne</a:t>
            </a:r>
            <a:r>
              <a:rPr lang="en-US" sz="2600" dirty="0" smtClean="0"/>
              <a:t> </a:t>
            </a:r>
            <a:r>
              <a:rPr lang="en-US" sz="2600" dirty="0" err="1" smtClean="0"/>
              <a:t>dahil</a:t>
            </a:r>
            <a:r>
              <a:rPr lang="en-US" sz="2600" dirty="0" smtClean="0"/>
              <a:t> </a:t>
            </a:r>
            <a:r>
              <a:rPr lang="en-US" sz="2600" dirty="0" err="1" smtClean="0"/>
              <a:t>etme</a:t>
            </a:r>
            <a:r>
              <a:rPr lang="en-US" sz="2600" dirty="0" smtClean="0"/>
              <a:t> </a:t>
            </a:r>
            <a:r>
              <a:rPr lang="en-US" sz="2600" dirty="0" err="1" smtClean="0"/>
              <a:t>arayışını</a:t>
            </a:r>
            <a:r>
              <a:rPr lang="en-US" sz="2600" dirty="0" smtClean="0"/>
              <a:t> </a:t>
            </a:r>
            <a:r>
              <a:rPr lang="en-US" sz="2600" dirty="0" err="1" smtClean="0"/>
              <a:t>sürdürürken</a:t>
            </a:r>
            <a:r>
              <a:rPr lang="en-US" sz="2600" dirty="0" smtClean="0"/>
              <a:t> ‘</a:t>
            </a:r>
            <a:r>
              <a:rPr lang="en-US" sz="2600" dirty="0" err="1" smtClean="0"/>
              <a:t>dijital</a:t>
            </a:r>
            <a:r>
              <a:rPr lang="en-US" sz="2600" dirty="0" smtClean="0"/>
              <a:t> </a:t>
            </a:r>
            <a:r>
              <a:rPr lang="en-US" sz="2600" dirty="0" err="1" smtClean="0"/>
              <a:t>bozulma</a:t>
            </a:r>
            <a:r>
              <a:rPr lang="en-US" sz="2600" dirty="0" smtClean="0"/>
              <a:t>’ </a:t>
            </a:r>
            <a:r>
              <a:rPr lang="en-US" sz="2600" dirty="0" err="1" smtClean="0"/>
              <a:t>beraberinde</a:t>
            </a:r>
            <a:r>
              <a:rPr lang="en-US" sz="2600" dirty="0" smtClean="0"/>
              <a:t> </a:t>
            </a:r>
            <a:r>
              <a:rPr lang="en-US" sz="2600" dirty="0" err="1" smtClean="0"/>
              <a:t>daha</a:t>
            </a:r>
            <a:r>
              <a:rPr lang="en-US" sz="2600" dirty="0" smtClean="0"/>
              <a:t> da </a:t>
            </a:r>
            <a:r>
              <a:rPr lang="en-US" sz="2600" dirty="0" err="1" smtClean="0"/>
              <a:t>fazla</a:t>
            </a:r>
            <a:r>
              <a:rPr lang="en-US" sz="2600" dirty="0" smtClean="0"/>
              <a:t> risk </a:t>
            </a:r>
            <a:r>
              <a:rPr lang="en-US" sz="2600" dirty="0" err="1" smtClean="0"/>
              <a:t>getirmektedir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Ülkeler</a:t>
            </a:r>
            <a:r>
              <a:rPr lang="en-US" sz="2600" dirty="0" smtClean="0"/>
              <a:t> </a:t>
            </a:r>
            <a:r>
              <a:rPr lang="en-US" sz="2600" dirty="0" err="1" smtClean="0"/>
              <a:t>arası</a:t>
            </a:r>
            <a:r>
              <a:rPr lang="en-US" sz="2600" dirty="0" smtClean="0"/>
              <a:t> </a:t>
            </a:r>
            <a:r>
              <a:rPr lang="en-US" sz="2600" dirty="0" err="1" smtClean="0"/>
              <a:t>bir</a:t>
            </a:r>
            <a:r>
              <a:rPr lang="en-US" sz="2600" dirty="0" smtClean="0"/>
              <a:t> </a:t>
            </a:r>
            <a:r>
              <a:rPr lang="en-US" sz="2600" dirty="0" err="1" smtClean="0"/>
              <a:t>yenilikçilik</a:t>
            </a:r>
            <a:r>
              <a:rPr lang="en-US" sz="2600" dirty="0" smtClean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reform </a:t>
            </a:r>
            <a:r>
              <a:rPr lang="en-US" sz="2600" dirty="0" err="1" smtClean="0"/>
              <a:t>hareketi</a:t>
            </a:r>
            <a:r>
              <a:rPr lang="en-US" sz="2600" dirty="0" smtClean="0"/>
              <a:t> </a:t>
            </a:r>
            <a:r>
              <a:rPr lang="en-US" sz="2600" dirty="0" err="1" smtClean="0"/>
              <a:t>olarak</a:t>
            </a:r>
            <a:r>
              <a:rPr lang="en-US" sz="2600" dirty="0" smtClean="0"/>
              <a:t> da </a:t>
            </a:r>
            <a:r>
              <a:rPr lang="en-US" sz="2600" dirty="0" err="1" smtClean="0"/>
              <a:t>adlandırılan</a:t>
            </a:r>
            <a:r>
              <a:rPr lang="en-US" sz="2600" dirty="0" smtClean="0"/>
              <a:t> </a:t>
            </a:r>
            <a:r>
              <a:rPr lang="en-US" sz="2600" dirty="0" err="1"/>
              <a:t>b</a:t>
            </a:r>
            <a:r>
              <a:rPr lang="en-US" sz="2600" dirty="0" err="1" smtClean="0"/>
              <a:t>ilim</a:t>
            </a:r>
            <a:r>
              <a:rPr lang="en-US" sz="2600" dirty="0" smtClean="0"/>
              <a:t>, </a:t>
            </a:r>
            <a:r>
              <a:rPr lang="en-US" sz="2600" dirty="0" err="1" smtClean="0"/>
              <a:t>teknoloji</a:t>
            </a:r>
            <a:r>
              <a:rPr lang="en-US" sz="2600" dirty="0" smtClean="0"/>
              <a:t>, </a:t>
            </a:r>
            <a:r>
              <a:rPr lang="en-US" sz="2600" dirty="0" err="1" smtClean="0"/>
              <a:t>mühendislik</a:t>
            </a:r>
            <a:r>
              <a:rPr lang="en-US" sz="2600" dirty="0" smtClean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 err="1" smtClean="0"/>
              <a:t>matematik</a:t>
            </a:r>
            <a:r>
              <a:rPr lang="en-US" sz="2600" dirty="0" smtClean="0"/>
              <a:t> (STEM) </a:t>
            </a:r>
            <a:r>
              <a:rPr lang="en-US" sz="2600" dirty="0" err="1" smtClean="0"/>
              <a:t>hareketine</a:t>
            </a:r>
            <a:r>
              <a:rPr lang="en-US" sz="2600" dirty="0" smtClean="0"/>
              <a:t> </a:t>
            </a:r>
            <a:r>
              <a:rPr lang="en-US" sz="2600" dirty="0" err="1" smtClean="0"/>
              <a:t>ilişkin</a:t>
            </a:r>
            <a:r>
              <a:rPr lang="en-US" sz="2600" dirty="0" smtClean="0"/>
              <a:t> </a:t>
            </a:r>
            <a:r>
              <a:rPr lang="en-US" sz="2600" dirty="0" err="1" smtClean="0"/>
              <a:t>yapılan</a:t>
            </a:r>
            <a:r>
              <a:rPr lang="en-US" sz="2600" dirty="0" smtClean="0"/>
              <a:t> </a:t>
            </a:r>
            <a:r>
              <a:rPr lang="en-US" sz="2600" dirty="0" err="1" smtClean="0"/>
              <a:t>bir</a:t>
            </a:r>
            <a:r>
              <a:rPr lang="en-US" sz="2600" dirty="0" smtClean="0"/>
              <a:t> </a:t>
            </a:r>
            <a:r>
              <a:rPr lang="en-US" sz="2600" dirty="0" err="1" smtClean="0"/>
              <a:t>çalışmada</a:t>
            </a:r>
            <a:r>
              <a:rPr lang="en-US" sz="2600" dirty="0" smtClean="0"/>
              <a:t> (PWC-</a:t>
            </a:r>
            <a:r>
              <a:rPr lang="en-US" sz="2600" dirty="0" err="1" smtClean="0"/>
              <a:t>Avustralya</a:t>
            </a:r>
            <a:r>
              <a:rPr lang="en-US" sz="2600" dirty="0" smtClean="0"/>
              <a:t> Nisan 2015) </a:t>
            </a:r>
            <a:r>
              <a:rPr lang="en-US" sz="2600" dirty="0" err="1" smtClean="0"/>
              <a:t>muhasebe</a:t>
            </a:r>
            <a:r>
              <a:rPr lang="en-US" sz="2600" dirty="0" smtClean="0"/>
              <a:t>, </a:t>
            </a:r>
            <a:r>
              <a:rPr lang="en-US" sz="2600" dirty="0" err="1" smtClean="0"/>
              <a:t>önümüzdeki</a:t>
            </a:r>
            <a:r>
              <a:rPr lang="en-US" sz="2600" dirty="0" smtClean="0"/>
              <a:t> 20 </a:t>
            </a:r>
            <a:r>
              <a:rPr lang="en-US" sz="2600" dirty="0" err="1" smtClean="0"/>
              <a:t>yılda</a:t>
            </a:r>
            <a:r>
              <a:rPr lang="en-US" sz="2600" dirty="0" smtClean="0"/>
              <a:t> </a:t>
            </a:r>
            <a:r>
              <a:rPr lang="en-US" sz="2600" dirty="0" err="1" smtClean="0"/>
              <a:t>otomasyondan</a:t>
            </a:r>
            <a:r>
              <a:rPr lang="en-US" sz="2600" dirty="0" smtClean="0"/>
              <a:t> en </a:t>
            </a:r>
            <a:r>
              <a:rPr lang="en-US" sz="2600" dirty="0" err="1" smtClean="0"/>
              <a:t>çok</a:t>
            </a:r>
            <a:r>
              <a:rPr lang="en-US" sz="2600" dirty="0" smtClean="0"/>
              <a:t> </a:t>
            </a:r>
            <a:r>
              <a:rPr lang="en-US" sz="2600" dirty="0" err="1" smtClean="0"/>
              <a:t>etkilenecek</a:t>
            </a:r>
            <a:r>
              <a:rPr lang="en-US" sz="2600" dirty="0" smtClean="0"/>
              <a:t> en </a:t>
            </a:r>
            <a:r>
              <a:rPr lang="en-US" sz="2600" dirty="0" err="1" smtClean="0"/>
              <a:t>riskli</a:t>
            </a:r>
            <a:r>
              <a:rPr lang="en-US" sz="2600" dirty="0" smtClean="0"/>
              <a:t> </a:t>
            </a:r>
            <a:r>
              <a:rPr lang="en-US" sz="2600" dirty="0" err="1" smtClean="0"/>
              <a:t>mesleklerdendir</a:t>
            </a:r>
            <a:r>
              <a:rPr lang="en-US" sz="2600" dirty="0" smtClean="0"/>
              <a:t>. (%97,5 </a:t>
            </a:r>
            <a:r>
              <a:rPr lang="en-US" sz="2600" dirty="0" err="1" smtClean="0"/>
              <a:t>yok</a:t>
            </a:r>
            <a:r>
              <a:rPr lang="en-US" sz="2600" dirty="0" smtClean="0"/>
              <a:t> </a:t>
            </a:r>
            <a:r>
              <a:rPr lang="en-US" sz="2600" dirty="0" err="1" smtClean="0"/>
              <a:t>olma</a:t>
            </a:r>
            <a:r>
              <a:rPr lang="en-US" sz="2600" dirty="0" smtClean="0"/>
              <a:t> </a:t>
            </a:r>
            <a:r>
              <a:rPr lang="en-US" sz="2600" dirty="0" err="1" smtClean="0"/>
              <a:t>öngörülmektedir</a:t>
            </a:r>
            <a:r>
              <a:rPr lang="en-US" sz="2600" dirty="0" smtClean="0"/>
              <a:t>.)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8902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riskler</a:t>
            </a:r>
            <a:r>
              <a:rPr lang="en-US" dirty="0" smtClean="0"/>
              <a:t> </a:t>
            </a:r>
            <a:r>
              <a:rPr lang="is-IS" dirty="0" smtClean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743054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Finlandiya’da</a:t>
            </a:r>
            <a:r>
              <a:rPr lang="en-US" sz="2800" dirty="0" smtClean="0"/>
              <a:t> (ETLA) </a:t>
            </a:r>
            <a:r>
              <a:rPr lang="en-US" sz="2800" dirty="0" err="1" smtClean="0"/>
              <a:t>yapılan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araştırmada</a:t>
            </a:r>
            <a:r>
              <a:rPr lang="en-US" sz="2800" dirty="0" smtClean="0"/>
              <a:t> </a:t>
            </a:r>
            <a:r>
              <a:rPr lang="en-US" sz="2800" dirty="0" err="1" smtClean="0"/>
              <a:t>benzer</a:t>
            </a:r>
            <a:r>
              <a:rPr lang="en-US" sz="2800" dirty="0" smtClean="0"/>
              <a:t> </a:t>
            </a:r>
            <a:r>
              <a:rPr lang="en-US" sz="2800" dirty="0" err="1" smtClean="0"/>
              <a:t>sonuçlar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önümüzdeki</a:t>
            </a:r>
            <a:r>
              <a:rPr lang="en-US" sz="2800" dirty="0" smtClean="0"/>
              <a:t> 5 </a:t>
            </a:r>
            <a:r>
              <a:rPr lang="en-US" sz="2800" dirty="0" err="1" smtClean="0"/>
              <a:t>yılda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teknolojik</a:t>
            </a:r>
            <a:r>
              <a:rPr lang="en-US" sz="2800" dirty="0" smtClean="0"/>
              <a:t> </a:t>
            </a:r>
            <a:r>
              <a:rPr lang="en-US" sz="2800" dirty="0" err="1" smtClean="0"/>
              <a:t>gelişmelerden</a:t>
            </a:r>
            <a:r>
              <a:rPr lang="en-US" sz="2800" dirty="0" smtClean="0"/>
              <a:t> en </a:t>
            </a:r>
            <a:r>
              <a:rPr lang="en-US" sz="2800" dirty="0" err="1" smtClean="0"/>
              <a:t>çok</a:t>
            </a:r>
            <a:r>
              <a:rPr lang="en-US" sz="2800" dirty="0" smtClean="0"/>
              <a:t> </a:t>
            </a:r>
            <a:r>
              <a:rPr lang="en-US" sz="2800" dirty="0" err="1" smtClean="0"/>
              <a:t>etkilenecek</a:t>
            </a:r>
            <a:r>
              <a:rPr lang="en-US" sz="2800" dirty="0" smtClean="0"/>
              <a:t> 5. </a:t>
            </a:r>
            <a:r>
              <a:rPr lang="en-US" sz="2800" dirty="0" err="1" smtClean="0"/>
              <a:t>meslek</a:t>
            </a:r>
            <a:r>
              <a:rPr lang="en-US" sz="2800" dirty="0" smtClean="0"/>
              <a:t> </a:t>
            </a:r>
            <a:r>
              <a:rPr lang="en-US" sz="2800" dirty="0" err="1" smtClean="0"/>
              <a:t>grubu</a:t>
            </a:r>
            <a:r>
              <a:rPr lang="en-US" sz="2800" dirty="0" smtClean="0"/>
              <a:t> </a:t>
            </a:r>
            <a:r>
              <a:rPr lang="en-US" sz="2800" dirty="0" err="1" smtClean="0"/>
              <a:t>arasında</a:t>
            </a:r>
            <a:r>
              <a:rPr lang="en-US" sz="2800" dirty="0" smtClean="0"/>
              <a:t> </a:t>
            </a:r>
            <a:r>
              <a:rPr lang="en-US" sz="2800" dirty="0" err="1" smtClean="0"/>
              <a:t>muhasebecilik</a:t>
            </a:r>
            <a:r>
              <a:rPr lang="en-US" sz="2800" dirty="0" smtClean="0"/>
              <a:t> </a:t>
            </a:r>
            <a:r>
              <a:rPr lang="en-US" sz="2800" dirty="0" err="1" smtClean="0"/>
              <a:t>sayılmaktadır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Rutin</a:t>
            </a:r>
            <a:r>
              <a:rPr lang="en-US" sz="2800" dirty="0" smtClean="0"/>
              <a:t>/</a:t>
            </a:r>
            <a:r>
              <a:rPr lang="en-US" sz="2800" dirty="0" err="1" smtClean="0"/>
              <a:t>günlük</a:t>
            </a:r>
            <a:r>
              <a:rPr lang="en-US" sz="2800" dirty="0" smtClean="0"/>
              <a:t> </a:t>
            </a:r>
            <a:r>
              <a:rPr lang="en-US" sz="2800" dirty="0" err="1" smtClean="0"/>
              <a:t>işlemlerin</a:t>
            </a:r>
            <a:r>
              <a:rPr lang="en-US" sz="2800" dirty="0" smtClean="0"/>
              <a:t> </a:t>
            </a:r>
            <a:r>
              <a:rPr lang="en-US" sz="2800" dirty="0" err="1" smtClean="0"/>
              <a:t>bilgisayarlar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yapılıyor</a:t>
            </a:r>
            <a:r>
              <a:rPr lang="en-US" sz="2800" dirty="0" smtClean="0"/>
              <a:t> </a:t>
            </a:r>
            <a:r>
              <a:rPr lang="en-US" sz="2800" dirty="0" err="1" smtClean="0"/>
              <a:t>olması</a:t>
            </a:r>
            <a:r>
              <a:rPr lang="en-US" sz="2800" dirty="0" smtClean="0"/>
              <a:t> </a:t>
            </a:r>
            <a:r>
              <a:rPr lang="en-US" sz="2800" dirty="0" err="1" smtClean="0"/>
              <a:t>kağıt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hesap</a:t>
            </a:r>
            <a:r>
              <a:rPr lang="en-US" sz="2800" dirty="0" smtClean="0"/>
              <a:t> </a:t>
            </a:r>
            <a:r>
              <a:rPr lang="en-US" sz="2800" dirty="0" err="1" smtClean="0"/>
              <a:t>makinelerini</a:t>
            </a:r>
            <a:r>
              <a:rPr lang="en-US" sz="2800" dirty="0" smtClean="0"/>
              <a:t> </a:t>
            </a:r>
            <a:r>
              <a:rPr lang="en-US" sz="2800" dirty="0" err="1" smtClean="0"/>
              <a:t>ofislerden</a:t>
            </a:r>
            <a:r>
              <a:rPr lang="en-US" sz="2800" dirty="0" smtClean="0"/>
              <a:t> </a:t>
            </a:r>
            <a:r>
              <a:rPr lang="en-US" sz="2800" dirty="0" err="1" smtClean="0"/>
              <a:t>kaldıracak</a:t>
            </a:r>
            <a:r>
              <a:rPr lang="en-US" sz="2800" dirty="0" smtClean="0"/>
              <a:t> </a:t>
            </a:r>
            <a:r>
              <a:rPr lang="en-US" sz="2800" dirty="0" err="1" smtClean="0"/>
              <a:t>olmakla</a:t>
            </a:r>
            <a:r>
              <a:rPr lang="en-US" sz="2800" dirty="0" smtClean="0"/>
              <a:t> </a:t>
            </a:r>
            <a:r>
              <a:rPr lang="en-US" sz="2800" dirty="0" err="1" smtClean="0"/>
              <a:t>birlikte</a:t>
            </a:r>
            <a:r>
              <a:rPr lang="en-US" sz="2800" dirty="0" smtClean="0"/>
              <a:t> </a:t>
            </a:r>
            <a:r>
              <a:rPr lang="en-US" sz="2800" dirty="0" err="1" smtClean="0"/>
              <a:t>meslekte</a:t>
            </a:r>
            <a:r>
              <a:rPr lang="en-US" sz="2800" dirty="0" smtClean="0"/>
              <a:t> </a:t>
            </a:r>
            <a:r>
              <a:rPr lang="en-US" sz="2800" dirty="0" err="1" smtClean="0"/>
              <a:t>yenilikçi</a:t>
            </a:r>
            <a:r>
              <a:rPr lang="en-US" sz="2800" dirty="0" smtClean="0"/>
              <a:t>, </a:t>
            </a:r>
            <a:r>
              <a:rPr lang="en-US" sz="2800" dirty="0" err="1" smtClean="0"/>
              <a:t>rekabetçi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yapıyı</a:t>
            </a:r>
            <a:r>
              <a:rPr lang="en-US" sz="2800" dirty="0" smtClean="0"/>
              <a:t> </a:t>
            </a:r>
            <a:r>
              <a:rPr lang="en-US" sz="2800" dirty="0" err="1" smtClean="0"/>
              <a:t>zorunlu</a:t>
            </a:r>
            <a:r>
              <a:rPr lang="en-US" sz="2800" dirty="0" smtClean="0"/>
              <a:t> </a:t>
            </a:r>
            <a:r>
              <a:rPr lang="en-US" sz="2800" dirty="0" err="1" smtClean="0"/>
              <a:t>kılacaktır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516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riskler</a:t>
            </a:r>
            <a:r>
              <a:rPr lang="en-US" dirty="0" smtClean="0"/>
              <a:t> </a:t>
            </a:r>
            <a:r>
              <a:rPr lang="is-IS" dirty="0" smtClean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5222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İlişkilerin</a:t>
            </a:r>
            <a:r>
              <a:rPr lang="en-US" sz="2800" dirty="0" smtClean="0"/>
              <a:t>, </a:t>
            </a:r>
            <a:r>
              <a:rPr lang="en-US" sz="2800" dirty="0" err="1" smtClean="0"/>
              <a:t>bilginin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içeriğin</a:t>
            </a:r>
            <a:r>
              <a:rPr lang="en-US" sz="2800" dirty="0" smtClean="0"/>
              <a:t> </a:t>
            </a:r>
            <a:r>
              <a:rPr lang="en-US" sz="2800" dirty="0" err="1" smtClean="0"/>
              <a:t>arka</a:t>
            </a:r>
            <a:r>
              <a:rPr lang="en-US" sz="2800" dirty="0" smtClean="0"/>
              <a:t> </a:t>
            </a:r>
            <a:r>
              <a:rPr lang="en-US" sz="2800" dirty="0" err="1" smtClean="0"/>
              <a:t>planda</a:t>
            </a:r>
            <a:r>
              <a:rPr lang="en-US" sz="2800" dirty="0" smtClean="0"/>
              <a:t> </a:t>
            </a:r>
            <a:r>
              <a:rPr lang="en-US" sz="2800" dirty="0" err="1" smtClean="0"/>
              <a:t>kaldığı</a:t>
            </a:r>
            <a:r>
              <a:rPr lang="en-US" sz="2800" dirty="0" smtClean="0"/>
              <a:t>, </a:t>
            </a:r>
            <a:r>
              <a:rPr lang="en-US" sz="2800" dirty="0" err="1" smtClean="0"/>
              <a:t>verilerin</a:t>
            </a:r>
            <a:r>
              <a:rPr lang="en-US" sz="2800" dirty="0"/>
              <a:t> </a:t>
            </a:r>
            <a:r>
              <a:rPr lang="en-US" sz="2800" dirty="0" err="1" smtClean="0"/>
              <a:t>seçilip</a:t>
            </a:r>
            <a:r>
              <a:rPr lang="en-US" sz="2800" dirty="0" smtClean="0"/>
              <a:t>, </a:t>
            </a:r>
            <a:r>
              <a:rPr lang="en-US" sz="2800" dirty="0" err="1" smtClean="0"/>
              <a:t>sınıflandırılıp</a:t>
            </a:r>
            <a:r>
              <a:rPr lang="en-US" sz="2800" dirty="0" smtClean="0"/>
              <a:t>, </a:t>
            </a:r>
            <a:r>
              <a:rPr lang="en-US" sz="2800" dirty="0" err="1" smtClean="0"/>
              <a:t>analiz</a:t>
            </a:r>
            <a:r>
              <a:rPr lang="en-US" sz="2800" dirty="0" smtClean="0"/>
              <a:t> </a:t>
            </a:r>
            <a:r>
              <a:rPr lang="en-US" sz="2800" dirty="0" err="1" smtClean="0"/>
              <a:t>edilerek</a:t>
            </a:r>
            <a:r>
              <a:rPr lang="en-US" sz="2800" dirty="0" smtClean="0"/>
              <a:t> </a:t>
            </a:r>
            <a:r>
              <a:rPr lang="en-US" sz="2800" dirty="0" err="1" smtClean="0"/>
              <a:t>kaydedildiği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ihtiyaca</a:t>
            </a:r>
            <a:r>
              <a:rPr lang="en-US" sz="2800" dirty="0" smtClean="0"/>
              <a:t> </a:t>
            </a:r>
            <a:r>
              <a:rPr lang="en-US" sz="2800" dirty="0" err="1" smtClean="0"/>
              <a:t>uygun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 smtClean="0"/>
              <a:t>raporlandığı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muhasebe</a:t>
            </a:r>
            <a:r>
              <a:rPr lang="en-US" sz="2800" dirty="0" smtClean="0"/>
              <a:t> </a:t>
            </a:r>
            <a:r>
              <a:rPr lang="en-US" sz="2800" dirty="0" err="1" smtClean="0"/>
              <a:t>çevresine</a:t>
            </a:r>
            <a:r>
              <a:rPr lang="en-US" sz="2800" dirty="0" smtClean="0"/>
              <a:t> </a:t>
            </a:r>
            <a:r>
              <a:rPr lang="en-US" sz="2800" dirty="0" err="1" smtClean="0"/>
              <a:t>hazırlıklı</a:t>
            </a:r>
            <a:r>
              <a:rPr lang="en-US" sz="2800" dirty="0" smtClean="0"/>
              <a:t> </a:t>
            </a:r>
            <a:r>
              <a:rPr lang="en-US" sz="2800" dirty="0" err="1" smtClean="0"/>
              <a:t>olmalıyız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err="1"/>
              <a:t>Muhasebe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denetimin</a:t>
            </a:r>
            <a:r>
              <a:rPr lang="en-US" sz="2800" dirty="0"/>
              <a:t> </a:t>
            </a:r>
            <a:r>
              <a:rPr lang="en-US" sz="2800" dirty="0" err="1"/>
              <a:t>tamamen</a:t>
            </a:r>
            <a:r>
              <a:rPr lang="en-US" sz="2800" dirty="0"/>
              <a:t> </a:t>
            </a:r>
            <a:r>
              <a:rPr lang="en-US" sz="2800" dirty="0" err="1"/>
              <a:t>otomatik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süreç</a:t>
            </a:r>
            <a:r>
              <a:rPr lang="en-US" sz="2800" dirty="0"/>
              <a:t> </a:t>
            </a:r>
            <a:r>
              <a:rPr lang="en-US" sz="2800" dirty="0" err="1"/>
              <a:t>olması</a:t>
            </a:r>
            <a:r>
              <a:rPr lang="en-US" sz="2800" dirty="0"/>
              <a:t> </a:t>
            </a:r>
            <a:r>
              <a:rPr lang="en-US" sz="2800" dirty="0" err="1"/>
              <a:t>mümkün</a:t>
            </a:r>
            <a:r>
              <a:rPr lang="en-US" sz="2800" dirty="0"/>
              <a:t> </a:t>
            </a:r>
            <a:r>
              <a:rPr lang="en-US" sz="2800" dirty="0" err="1"/>
              <a:t>değildir</a:t>
            </a:r>
            <a:r>
              <a:rPr lang="en-US" sz="2800" dirty="0"/>
              <a:t>. Her </a:t>
            </a:r>
            <a:r>
              <a:rPr lang="en-US" sz="2800" dirty="0" err="1"/>
              <a:t>zaman</a:t>
            </a:r>
            <a:r>
              <a:rPr lang="en-US" sz="2800" dirty="0"/>
              <a:t> </a:t>
            </a:r>
            <a:r>
              <a:rPr lang="en-US" sz="2800" dirty="0" err="1"/>
              <a:t>nihai</a:t>
            </a:r>
            <a:r>
              <a:rPr lang="en-US" sz="2800" dirty="0"/>
              <a:t> </a:t>
            </a:r>
            <a:r>
              <a:rPr lang="en-US" sz="2800" dirty="0" err="1"/>
              <a:t>değerlendirmelerin</a:t>
            </a:r>
            <a:r>
              <a:rPr lang="en-US" sz="2800" dirty="0"/>
              <a:t> </a:t>
            </a:r>
            <a:r>
              <a:rPr lang="en-US" sz="2800" dirty="0" err="1"/>
              <a:t>insan</a:t>
            </a:r>
            <a:r>
              <a:rPr lang="en-US" sz="2800" dirty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/>
              <a:t>yapılmasına</a:t>
            </a:r>
            <a:r>
              <a:rPr lang="en-US" sz="2800" dirty="0"/>
              <a:t> </a:t>
            </a:r>
            <a:r>
              <a:rPr lang="en-US" sz="2800" dirty="0" err="1"/>
              <a:t>ihtiyaç</a:t>
            </a:r>
            <a:r>
              <a:rPr lang="en-US" sz="2800" dirty="0"/>
              <a:t> </a:t>
            </a:r>
            <a:r>
              <a:rPr lang="en-US" sz="2800" dirty="0" err="1"/>
              <a:t>olacaktır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052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Peki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riskler</a:t>
            </a:r>
            <a:r>
              <a:rPr lang="en-US" dirty="0"/>
              <a:t> </a:t>
            </a:r>
            <a:r>
              <a:rPr lang="is-IS" dirty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/>
              <a:t>Mesleğin</a:t>
            </a:r>
            <a:r>
              <a:rPr lang="en-US" sz="2800" dirty="0"/>
              <a:t> </a:t>
            </a:r>
            <a:r>
              <a:rPr lang="en-US" sz="2800" dirty="0" err="1"/>
              <a:t>kaydetme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raporlama</a:t>
            </a:r>
            <a:r>
              <a:rPr lang="en-US" sz="2800" dirty="0"/>
              <a:t> </a:t>
            </a:r>
            <a:r>
              <a:rPr lang="en-US" sz="2800" dirty="0" err="1"/>
              <a:t>fonksiyonu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hali</a:t>
            </a:r>
            <a:r>
              <a:rPr lang="en-US" sz="2800" dirty="0"/>
              <a:t> </a:t>
            </a:r>
            <a:r>
              <a:rPr lang="en-US" sz="2800" dirty="0" err="1"/>
              <a:t>hazırda</a:t>
            </a:r>
            <a:r>
              <a:rPr lang="en-US" sz="2800" dirty="0"/>
              <a:t> </a:t>
            </a:r>
            <a:r>
              <a:rPr lang="en-US" sz="2800" dirty="0" err="1"/>
              <a:t>uygulanmakta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sistemlerin</a:t>
            </a:r>
            <a:r>
              <a:rPr lang="en-US" sz="2800" dirty="0"/>
              <a:t> </a:t>
            </a:r>
            <a:r>
              <a:rPr lang="en-US" sz="2800" dirty="0" err="1"/>
              <a:t>yaygınlaşacak</a:t>
            </a:r>
            <a:r>
              <a:rPr lang="en-US" sz="2800" dirty="0"/>
              <a:t> </a:t>
            </a:r>
            <a:r>
              <a:rPr lang="en-US" sz="2800" dirty="0" err="1"/>
              <a:t>olması</a:t>
            </a:r>
            <a:r>
              <a:rPr lang="en-US" sz="2800" dirty="0"/>
              <a:t>, </a:t>
            </a:r>
            <a:r>
              <a:rPr lang="en-US" sz="2800" dirty="0" err="1"/>
              <a:t>bizleri</a:t>
            </a:r>
            <a:r>
              <a:rPr lang="en-US" sz="2800" dirty="0"/>
              <a:t> </a:t>
            </a:r>
            <a:r>
              <a:rPr lang="en-US" sz="2800" dirty="0" err="1"/>
              <a:t>danışmanlık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denetim</a:t>
            </a:r>
            <a:r>
              <a:rPr lang="en-US" sz="2800" dirty="0"/>
              <a:t> </a:t>
            </a:r>
            <a:r>
              <a:rPr lang="en-US" sz="2800" dirty="0" err="1"/>
              <a:t>alanlarına</a:t>
            </a:r>
            <a:r>
              <a:rPr lang="en-US" sz="2800" dirty="0"/>
              <a:t> </a:t>
            </a:r>
            <a:r>
              <a:rPr lang="en-US" sz="2800" dirty="0" err="1"/>
              <a:t>yönlendirmelidir</a:t>
            </a:r>
            <a:r>
              <a:rPr lang="en-US" sz="2800" dirty="0"/>
              <a:t>. (</a:t>
            </a:r>
            <a:r>
              <a:rPr lang="en-US" sz="2800" dirty="0" err="1"/>
              <a:t>Aranızda</a:t>
            </a:r>
            <a:r>
              <a:rPr lang="en-US" sz="2800" dirty="0"/>
              <a:t> </a:t>
            </a:r>
            <a:r>
              <a:rPr lang="en-US" sz="2800" dirty="0" err="1"/>
              <a:t>kaçınız</a:t>
            </a:r>
            <a:r>
              <a:rPr lang="en-US" sz="2800" dirty="0"/>
              <a:t> </a:t>
            </a:r>
            <a:r>
              <a:rPr lang="en-US" sz="2800" dirty="0" err="1"/>
              <a:t>hala</a:t>
            </a:r>
            <a:r>
              <a:rPr lang="en-US" sz="2800" dirty="0"/>
              <a:t> </a:t>
            </a:r>
            <a:r>
              <a:rPr lang="en-US" sz="2800" dirty="0" err="1"/>
              <a:t>bankacılık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komisyon</a:t>
            </a:r>
            <a:r>
              <a:rPr lang="en-US" sz="2800" dirty="0"/>
              <a:t> </a:t>
            </a:r>
            <a:r>
              <a:rPr lang="en-US" sz="2800" dirty="0" err="1"/>
              <a:t>ödüyor</a:t>
            </a:r>
            <a:r>
              <a:rPr lang="en-US" sz="2800" dirty="0"/>
              <a:t>?</a:t>
            </a:r>
            <a:r>
              <a:rPr lang="en-US" sz="2800" dirty="0" smtClean="0"/>
              <a:t>)</a:t>
            </a:r>
          </a:p>
          <a:p>
            <a:pPr algn="just"/>
            <a:r>
              <a:rPr lang="en-US" sz="2800" dirty="0" err="1" smtClean="0"/>
              <a:t>Bugün</a:t>
            </a:r>
            <a:r>
              <a:rPr lang="en-US" sz="2800" dirty="0" smtClean="0"/>
              <a:t> </a:t>
            </a:r>
            <a:r>
              <a:rPr lang="en-US" sz="2800" dirty="0" err="1" smtClean="0"/>
              <a:t>Dünya’da</a:t>
            </a:r>
            <a:r>
              <a:rPr lang="en-US" sz="2800" dirty="0" smtClean="0"/>
              <a:t> </a:t>
            </a:r>
            <a:r>
              <a:rPr lang="en-US" sz="2800" dirty="0" err="1" smtClean="0"/>
              <a:t>meslek</a:t>
            </a:r>
            <a:r>
              <a:rPr lang="en-US" sz="2800" dirty="0" smtClean="0"/>
              <a:t> </a:t>
            </a:r>
            <a:r>
              <a:rPr lang="en-US" sz="2800" dirty="0" err="1" smtClean="0"/>
              <a:t>mensuplarının</a:t>
            </a:r>
            <a:r>
              <a:rPr lang="en-US" sz="2800" dirty="0" smtClean="0"/>
              <a:t> Facebook, Twitter, LinkedIn </a:t>
            </a:r>
            <a:r>
              <a:rPr lang="en-US" sz="2800" dirty="0" err="1" smtClean="0"/>
              <a:t>gibi</a:t>
            </a:r>
            <a:r>
              <a:rPr lang="en-US" sz="2800" dirty="0" smtClean="0"/>
              <a:t>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 smtClean="0"/>
              <a:t>medya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ağlar</a:t>
            </a:r>
            <a:r>
              <a:rPr lang="en-US" sz="2800" dirty="0" smtClean="0"/>
              <a:t> </a:t>
            </a:r>
            <a:r>
              <a:rPr lang="en-US" sz="2800" dirty="0" err="1" smtClean="0"/>
              <a:t>üzerindeki</a:t>
            </a:r>
            <a:r>
              <a:rPr lang="en-US" sz="2800" dirty="0" smtClean="0"/>
              <a:t> </a:t>
            </a:r>
            <a:r>
              <a:rPr lang="en-US" sz="2800" dirty="0" err="1" smtClean="0"/>
              <a:t>arkadaşlık</a:t>
            </a:r>
            <a:r>
              <a:rPr lang="en-US" sz="2800" dirty="0" smtClean="0"/>
              <a:t>/</a:t>
            </a:r>
            <a:r>
              <a:rPr lang="en-US" sz="2800" dirty="0" err="1" smtClean="0"/>
              <a:t>paylaşımlarının</a:t>
            </a:r>
            <a:r>
              <a:rPr lang="en-US" sz="2800" dirty="0" smtClean="0"/>
              <a:t> </a:t>
            </a:r>
            <a:r>
              <a:rPr lang="en-US" sz="2800" dirty="0" err="1" smtClean="0"/>
              <a:t>müşterileri</a:t>
            </a:r>
            <a:r>
              <a:rPr lang="en-US" sz="2800" dirty="0" smtClean="0"/>
              <a:t> </a:t>
            </a:r>
            <a:r>
              <a:rPr lang="en-US" sz="2800" dirty="0" err="1" smtClean="0"/>
              <a:t>üzerindeki</a:t>
            </a:r>
            <a:r>
              <a:rPr lang="en-US" sz="2800" dirty="0" smtClean="0"/>
              <a:t> </a:t>
            </a:r>
            <a:r>
              <a:rPr lang="en-US" sz="2800" dirty="0" err="1" smtClean="0"/>
              <a:t>algısı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mesleki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 </a:t>
            </a:r>
            <a:r>
              <a:rPr lang="en-US" sz="2800" dirty="0" err="1" smtClean="0"/>
              <a:t>değerler</a:t>
            </a:r>
            <a:r>
              <a:rPr lang="en-US" sz="2800" dirty="0" smtClean="0"/>
              <a:t> </a:t>
            </a:r>
            <a:r>
              <a:rPr lang="en-US" sz="2800" dirty="0" err="1" smtClean="0"/>
              <a:t>açısından</a:t>
            </a:r>
            <a:r>
              <a:rPr lang="en-US" sz="2800" dirty="0" smtClean="0"/>
              <a:t> </a:t>
            </a:r>
            <a:r>
              <a:rPr lang="en-US" sz="2800" dirty="0" err="1" smtClean="0"/>
              <a:t>değerlendirilmesi</a:t>
            </a:r>
            <a:r>
              <a:rPr lang="en-US" sz="2800" dirty="0" smtClean="0"/>
              <a:t> </a:t>
            </a:r>
            <a:r>
              <a:rPr lang="en-US" sz="2800" dirty="0" err="1" smtClean="0"/>
              <a:t>konuşulmaktadır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060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Sonuç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716942"/>
            <a:ext cx="7581901" cy="4835077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Meslek</a:t>
            </a:r>
            <a:r>
              <a:rPr lang="en-US" sz="2800" dirty="0" smtClean="0"/>
              <a:t> </a:t>
            </a:r>
            <a:r>
              <a:rPr lang="en-US" sz="2800" dirty="0" err="1" smtClean="0"/>
              <a:t>mensuplarının</a:t>
            </a:r>
            <a:r>
              <a:rPr lang="en-US" sz="2800" dirty="0" smtClean="0"/>
              <a:t> </a:t>
            </a:r>
            <a:r>
              <a:rPr lang="en-US" sz="2800" dirty="0" err="1" smtClean="0"/>
              <a:t>bu</a:t>
            </a:r>
            <a:r>
              <a:rPr lang="en-US" sz="2800" dirty="0" smtClean="0"/>
              <a:t> </a:t>
            </a:r>
            <a:r>
              <a:rPr lang="en-US" sz="2800" dirty="0" err="1" smtClean="0"/>
              <a:t>gelişmelere</a:t>
            </a:r>
            <a:r>
              <a:rPr lang="en-US" sz="2800" dirty="0" smtClean="0"/>
              <a:t> </a:t>
            </a:r>
            <a:r>
              <a:rPr lang="en-US" sz="2800" dirty="0" err="1"/>
              <a:t>dönük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kendilerini</a:t>
            </a:r>
            <a:r>
              <a:rPr lang="en-US" sz="2800" dirty="0"/>
              <a:t> </a:t>
            </a:r>
            <a:r>
              <a:rPr lang="en-US" sz="2800" dirty="0" err="1"/>
              <a:t>hazırlamaları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trendin</a:t>
            </a:r>
            <a:r>
              <a:rPr lang="en-US" sz="2800" dirty="0"/>
              <a:t> </a:t>
            </a:r>
            <a:r>
              <a:rPr lang="en-US" sz="2800" dirty="0" err="1"/>
              <a:t>zorunlu</a:t>
            </a:r>
            <a:r>
              <a:rPr lang="en-US" sz="2800" dirty="0"/>
              <a:t> hale </a:t>
            </a:r>
            <a:r>
              <a:rPr lang="en-US" sz="2800" dirty="0" err="1"/>
              <a:t>getirdiği</a:t>
            </a:r>
            <a:r>
              <a:rPr lang="en-US" sz="2800" dirty="0"/>
              <a:t> </a:t>
            </a:r>
            <a:r>
              <a:rPr lang="en-US" sz="2800" dirty="0" err="1"/>
              <a:t>teknik</a:t>
            </a:r>
            <a:r>
              <a:rPr lang="en-US" sz="2800" dirty="0"/>
              <a:t> </a:t>
            </a:r>
            <a:r>
              <a:rPr lang="en-US" sz="2800" dirty="0" err="1"/>
              <a:t>kapasiteyi</a:t>
            </a:r>
            <a:r>
              <a:rPr lang="en-US" sz="2800" dirty="0"/>
              <a:t> </a:t>
            </a:r>
            <a:r>
              <a:rPr lang="en-US" sz="2800" dirty="0" err="1"/>
              <a:t>edinmeleri</a:t>
            </a:r>
            <a:r>
              <a:rPr lang="en-US" sz="2800" dirty="0"/>
              <a:t> </a:t>
            </a:r>
            <a:r>
              <a:rPr lang="en-US" sz="2800" dirty="0" err="1"/>
              <a:t>gerekmektedir</a:t>
            </a:r>
            <a:r>
              <a:rPr lang="en-US" sz="2800" dirty="0"/>
              <a:t>. </a:t>
            </a:r>
          </a:p>
          <a:p>
            <a:pPr algn="just"/>
            <a:r>
              <a:rPr lang="en-US" sz="2800" dirty="0" err="1"/>
              <a:t>İyi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 smtClean="0"/>
              <a:t>meslek</a:t>
            </a:r>
            <a:r>
              <a:rPr lang="en-US" sz="2800" dirty="0" smtClean="0"/>
              <a:t> </a:t>
            </a:r>
            <a:r>
              <a:rPr lang="en-US" sz="2800" dirty="0" err="1" smtClean="0"/>
              <a:t>mensubu</a:t>
            </a:r>
            <a:r>
              <a:rPr lang="en-US" sz="2800" dirty="0" smtClean="0"/>
              <a:t>, </a:t>
            </a:r>
            <a:r>
              <a:rPr lang="en-US" sz="2800" dirty="0" err="1"/>
              <a:t>işletme</a:t>
            </a:r>
            <a:r>
              <a:rPr lang="en-US" sz="2800" dirty="0"/>
              <a:t> </a:t>
            </a:r>
            <a:r>
              <a:rPr lang="en-US" sz="2800" dirty="0" err="1"/>
              <a:t>yönetiminin</a:t>
            </a:r>
            <a:r>
              <a:rPr lang="en-US" sz="2800" dirty="0"/>
              <a:t> </a:t>
            </a:r>
            <a:r>
              <a:rPr lang="en-US" sz="2800" dirty="0" err="1" smtClean="0"/>
              <a:t>kendi</a:t>
            </a:r>
            <a:r>
              <a:rPr lang="en-US" sz="2800" dirty="0" smtClean="0"/>
              <a:t> </a:t>
            </a:r>
            <a:r>
              <a:rPr lang="en-US" sz="2800" dirty="0" err="1" smtClean="0"/>
              <a:t>kendine</a:t>
            </a:r>
            <a:r>
              <a:rPr lang="en-US" sz="2800" dirty="0" smtClean="0"/>
              <a:t> </a:t>
            </a:r>
            <a:r>
              <a:rPr lang="en-US" sz="2800" dirty="0" err="1"/>
              <a:t>doğru</a:t>
            </a:r>
            <a:r>
              <a:rPr lang="en-US" sz="2800" dirty="0"/>
              <a:t> </a:t>
            </a:r>
            <a:r>
              <a:rPr lang="en-US" sz="2800" dirty="0" err="1"/>
              <a:t>soruları</a:t>
            </a:r>
            <a:r>
              <a:rPr lang="en-US" sz="2800" dirty="0"/>
              <a:t> </a:t>
            </a:r>
            <a:r>
              <a:rPr lang="en-US" sz="2800" dirty="0" err="1"/>
              <a:t>sormasını</a:t>
            </a:r>
            <a:r>
              <a:rPr lang="en-US" sz="2800" dirty="0"/>
              <a:t> </a:t>
            </a:r>
            <a:r>
              <a:rPr lang="en-US" sz="2800" dirty="0" err="1"/>
              <a:t>sağlayabilen</a:t>
            </a:r>
            <a:r>
              <a:rPr lang="en-US" sz="2800" dirty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yapıda</a:t>
            </a:r>
            <a:r>
              <a:rPr lang="en-US" sz="2800" dirty="0" smtClean="0"/>
              <a:t> </a:t>
            </a:r>
            <a:r>
              <a:rPr lang="en-US" sz="2800" dirty="0" err="1" smtClean="0"/>
              <a:t>olmalıdır</a:t>
            </a:r>
            <a:r>
              <a:rPr lang="en-US" sz="2800" dirty="0" smtClean="0"/>
              <a:t>. </a:t>
            </a:r>
            <a:r>
              <a:rPr lang="en-US" sz="2800" dirty="0" err="1" smtClean="0"/>
              <a:t>Meslekten</a:t>
            </a:r>
            <a:r>
              <a:rPr lang="en-US" sz="2800" dirty="0" smtClean="0"/>
              <a:t> </a:t>
            </a:r>
            <a:r>
              <a:rPr lang="en-US" sz="2800" dirty="0" err="1"/>
              <a:t>beklenen</a:t>
            </a:r>
            <a:r>
              <a:rPr lang="en-US" sz="2800" dirty="0"/>
              <a:t> </a:t>
            </a:r>
            <a:r>
              <a:rPr lang="en-US" sz="2800" dirty="0" err="1"/>
              <a:t>katma</a:t>
            </a:r>
            <a:r>
              <a:rPr lang="en-US" sz="2800" dirty="0"/>
              <a:t> </a:t>
            </a:r>
            <a:r>
              <a:rPr lang="en-US" sz="2800" dirty="0" err="1"/>
              <a:t>değerin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çıkması</a:t>
            </a:r>
            <a:r>
              <a:rPr lang="en-US" sz="2800" dirty="0"/>
              <a:t> </a:t>
            </a:r>
            <a:r>
              <a:rPr lang="en-US" sz="2800" dirty="0" err="1"/>
              <a:t>ancak</a:t>
            </a:r>
            <a:r>
              <a:rPr lang="en-US" sz="2800" dirty="0"/>
              <a:t> </a:t>
            </a:r>
            <a:r>
              <a:rPr lang="en-US" sz="2800" dirty="0" err="1"/>
              <a:t>tarafların</a:t>
            </a:r>
            <a:r>
              <a:rPr lang="en-US" sz="2800" dirty="0"/>
              <a:t> </a:t>
            </a:r>
            <a:r>
              <a:rPr lang="en-US" sz="2800" dirty="0" err="1"/>
              <a:t>beklenti</a:t>
            </a:r>
            <a:r>
              <a:rPr lang="en-US" sz="2800" dirty="0"/>
              <a:t> </a:t>
            </a:r>
            <a:r>
              <a:rPr lang="en-US" sz="2800" dirty="0" err="1"/>
              <a:t>açığının</a:t>
            </a:r>
            <a:r>
              <a:rPr lang="en-US" sz="2800" dirty="0"/>
              <a:t> </a:t>
            </a:r>
            <a:r>
              <a:rPr lang="en-US" sz="2800" dirty="0" err="1"/>
              <a:t>giderilmesi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mümkün</a:t>
            </a:r>
            <a:r>
              <a:rPr lang="en-US" sz="2800" dirty="0"/>
              <a:t> </a:t>
            </a:r>
            <a:r>
              <a:rPr lang="en-US" sz="2800" dirty="0" err="1"/>
              <a:t>olacaktır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846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Sonuç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551298"/>
            <a:ext cx="7581901" cy="5055940"/>
          </a:xfrm>
        </p:spPr>
        <p:txBody>
          <a:bodyPr>
            <a:noAutofit/>
          </a:bodyPr>
          <a:lstStyle/>
          <a:p>
            <a:pPr algn="just"/>
            <a:r>
              <a:rPr lang="en-US" sz="2300" dirty="0" smtClean="0"/>
              <a:t>Daniel Pink, </a:t>
            </a:r>
            <a:r>
              <a:rPr lang="en-US" sz="2300" dirty="0" err="1" smtClean="0"/>
              <a:t>Tümüyle</a:t>
            </a:r>
            <a:r>
              <a:rPr lang="en-US" sz="2300" dirty="0" smtClean="0"/>
              <a:t> </a:t>
            </a:r>
            <a:r>
              <a:rPr lang="en-US" sz="2300" dirty="0" err="1" smtClean="0"/>
              <a:t>Yeni</a:t>
            </a:r>
            <a:r>
              <a:rPr lang="en-US" sz="2300" dirty="0" smtClean="0"/>
              <a:t> </a:t>
            </a:r>
            <a:r>
              <a:rPr lang="en-US" sz="2300" dirty="0" err="1" smtClean="0"/>
              <a:t>bir</a:t>
            </a:r>
            <a:r>
              <a:rPr lang="en-US" sz="2300" dirty="0" smtClean="0"/>
              <a:t> </a:t>
            </a:r>
            <a:r>
              <a:rPr lang="en-US" sz="2300" dirty="0" err="1" smtClean="0"/>
              <a:t>Zihin</a:t>
            </a:r>
            <a:r>
              <a:rPr lang="en-US" sz="2300" dirty="0" smtClean="0"/>
              <a:t>: </a:t>
            </a:r>
            <a:r>
              <a:rPr lang="en-US" sz="2300" dirty="0" err="1" smtClean="0"/>
              <a:t>Geleceği</a:t>
            </a:r>
            <a:r>
              <a:rPr lang="en-US" sz="2300" dirty="0" smtClean="0"/>
              <a:t> </a:t>
            </a:r>
            <a:r>
              <a:rPr lang="en-US" sz="2300" dirty="0" err="1" smtClean="0"/>
              <a:t>Neden</a:t>
            </a:r>
            <a:r>
              <a:rPr lang="en-US" sz="2300" dirty="0" smtClean="0"/>
              <a:t> </a:t>
            </a:r>
            <a:r>
              <a:rPr lang="en-US" sz="2300" dirty="0" err="1" smtClean="0"/>
              <a:t>Sağ</a:t>
            </a:r>
            <a:r>
              <a:rPr lang="en-US" sz="2300" dirty="0" smtClean="0"/>
              <a:t> </a:t>
            </a:r>
            <a:r>
              <a:rPr lang="en-US" sz="2300" dirty="0" err="1" smtClean="0"/>
              <a:t>Beyinliler</a:t>
            </a:r>
            <a:r>
              <a:rPr lang="en-US" sz="2300" dirty="0" smtClean="0"/>
              <a:t> </a:t>
            </a:r>
            <a:r>
              <a:rPr lang="en-US" sz="2300" dirty="0" err="1" smtClean="0"/>
              <a:t>Yönetecek</a:t>
            </a:r>
            <a:r>
              <a:rPr lang="en-US" sz="2300" dirty="0" smtClean="0"/>
              <a:t>, </a:t>
            </a:r>
            <a:r>
              <a:rPr lang="en-US" sz="2300" dirty="0" err="1" smtClean="0"/>
              <a:t>adlı</a:t>
            </a:r>
            <a:r>
              <a:rPr lang="en-US" sz="2300" dirty="0" smtClean="0"/>
              <a:t> </a:t>
            </a:r>
            <a:r>
              <a:rPr lang="en-US" sz="2300" dirty="0" err="1" smtClean="0"/>
              <a:t>kitabında</a:t>
            </a:r>
            <a:r>
              <a:rPr lang="en-US" sz="2300" dirty="0" smtClean="0"/>
              <a:t> ‘sol </a:t>
            </a:r>
            <a:r>
              <a:rPr lang="en-US" sz="2300" dirty="0" err="1" smtClean="0"/>
              <a:t>beyinlileri</a:t>
            </a:r>
            <a:r>
              <a:rPr lang="en-US" sz="2300" dirty="0" smtClean="0"/>
              <a:t> </a:t>
            </a:r>
            <a:r>
              <a:rPr lang="en-US" sz="2300" dirty="0" err="1" smtClean="0"/>
              <a:t>öne</a:t>
            </a:r>
            <a:r>
              <a:rPr lang="en-US" sz="2300" dirty="0" smtClean="0"/>
              <a:t> </a:t>
            </a:r>
            <a:r>
              <a:rPr lang="en-US" sz="2300" dirty="0" err="1" smtClean="0"/>
              <a:t>çıkaran</a:t>
            </a:r>
            <a:r>
              <a:rPr lang="en-US" sz="2300" dirty="0" smtClean="0"/>
              <a:t> </a:t>
            </a:r>
            <a:r>
              <a:rPr lang="en-US" sz="2300" dirty="0" err="1" smtClean="0"/>
              <a:t>bilgi</a:t>
            </a:r>
            <a:r>
              <a:rPr lang="en-US" sz="2300" dirty="0" smtClean="0"/>
              <a:t> </a:t>
            </a:r>
            <a:r>
              <a:rPr lang="en-US" sz="2300" dirty="0" err="1" smtClean="0"/>
              <a:t>çağı</a:t>
            </a:r>
            <a:r>
              <a:rPr lang="en-US" sz="2300" dirty="0" smtClean="0"/>
              <a:t> </a:t>
            </a:r>
            <a:r>
              <a:rPr lang="en-US" sz="2300" dirty="0" err="1" smtClean="0"/>
              <a:t>yerini</a:t>
            </a:r>
            <a:r>
              <a:rPr lang="en-US" sz="2300" dirty="0" smtClean="0"/>
              <a:t>, "</a:t>
            </a:r>
            <a:r>
              <a:rPr lang="en-US" sz="2300" dirty="0" err="1" smtClean="0"/>
              <a:t>kavram</a:t>
            </a:r>
            <a:r>
              <a:rPr lang="en-US" sz="2300" dirty="0" smtClean="0"/>
              <a:t> </a:t>
            </a:r>
            <a:r>
              <a:rPr lang="en-US" sz="2300" dirty="0" err="1" smtClean="0"/>
              <a:t>çağı"na</a:t>
            </a:r>
            <a:r>
              <a:rPr lang="en-US" sz="2300" dirty="0" smtClean="0"/>
              <a:t> </a:t>
            </a:r>
            <a:r>
              <a:rPr lang="en-US" sz="2300" dirty="0" err="1" smtClean="0"/>
              <a:t>bırakıyor</a:t>
            </a:r>
            <a:r>
              <a:rPr lang="en-US" sz="2300" dirty="0" smtClean="0"/>
              <a:t>. </a:t>
            </a:r>
            <a:r>
              <a:rPr lang="en-US" sz="2300" dirty="0" err="1" smtClean="0"/>
              <a:t>Tıpkı</a:t>
            </a:r>
            <a:r>
              <a:rPr lang="en-US" sz="2300" dirty="0" smtClean="0"/>
              <a:t> </a:t>
            </a:r>
            <a:r>
              <a:rPr lang="en-US" sz="2300" dirty="0" err="1" smtClean="0"/>
              <a:t>bilgi</a:t>
            </a:r>
            <a:r>
              <a:rPr lang="en-US" sz="2300" dirty="0" smtClean="0"/>
              <a:t> </a:t>
            </a:r>
            <a:r>
              <a:rPr lang="en-US" sz="2300" dirty="0" err="1" smtClean="0"/>
              <a:t>çağının</a:t>
            </a:r>
            <a:r>
              <a:rPr lang="en-US" sz="2300" dirty="0" smtClean="0"/>
              <a:t>, </a:t>
            </a:r>
            <a:r>
              <a:rPr lang="en-US" sz="2300" dirty="0" err="1" smtClean="0"/>
              <a:t>endüstri</a:t>
            </a:r>
            <a:r>
              <a:rPr lang="en-US" sz="2300" dirty="0" smtClean="0"/>
              <a:t> </a:t>
            </a:r>
            <a:r>
              <a:rPr lang="en-US" sz="2300" dirty="0" err="1" smtClean="0"/>
              <a:t>devriminin</a:t>
            </a:r>
            <a:r>
              <a:rPr lang="en-US" sz="2300" dirty="0" smtClean="0"/>
              <a:t> en </a:t>
            </a:r>
            <a:r>
              <a:rPr lang="en-US" sz="2300" dirty="0" err="1" smtClean="0"/>
              <a:t>değerli</a:t>
            </a:r>
            <a:r>
              <a:rPr lang="en-US" sz="2300" dirty="0" smtClean="0"/>
              <a:t> </a:t>
            </a:r>
            <a:r>
              <a:rPr lang="en-US" sz="2300" dirty="0" err="1" smtClean="0"/>
              <a:t>ürünü</a:t>
            </a:r>
            <a:r>
              <a:rPr lang="en-US" sz="2300" dirty="0" smtClean="0"/>
              <a:t> </a:t>
            </a:r>
            <a:r>
              <a:rPr lang="en-US" sz="2300" dirty="0" err="1" smtClean="0"/>
              <a:t>olan</a:t>
            </a:r>
            <a:r>
              <a:rPr lang="en-US" sz="2300" dirty="0" smtClean="0"/>
              <a:t> ’</a:t>
            </a:r>
            <a:r>
              <a:rPr lang="en-US" sz="2300" dirty="0" err="1" smtClean="0"/>
              <a:t>fiziksel</a:t>
            </a:r>
            <a:r>
              <a:rPr lang="en-US" sz="2300" dirty="0" smtClean="0"/>
              <a:t> </a:t>
            </a:r>
            <a:r>
              <a:rPr lang="en-US" sz="2300" dirty="0" err="1" smtClean="0"/>
              <a:t>işgücünü</a:t>
            </a:r>
            <a:r>
              <a:rPr lang="en-US" sz="2300" dirty="0" smtClean="0"/>
              <a:t>’ </a:t>
            </a:r>
            <a:r>
              <a:rPr lang="en-US" sz="2300" dirty="0" err="1" smtClean="0"/>
              <a:t>ortadan</a:t>
            </a:r>
            <a:r>
              <a:rPr lang="en-US" sz="2300" dirty="0" smtClean="0"/>
              <a:t> </a:t>
            </a:r>
            <a:r>
              <a:rPr lang="en-US" sz="2300" dirty="0" err="1" smtClean="0"/>
              <a:t>kaldırdığı</a:t>
            </a:r>
            <a:r>
              <a:rPr lang="en-US" sz="2300" dirty="0" smtClean="0"/>
              <a:t> </a:t>
            </a:r>
            <a:r>
              <a:rPr lang="en-US" sz="2300" dirty="0" err="1" smtClean="0"/>
              <a:t>gibi</a:t>
            </a:r>
            <a:r>
              <a:rPr lang="en-US" sz="2300" dirty="0" smtClean="0"/>
              <a:t> </a:t>
            </a:r>
            <a:r>
              <a:rPr lang="en-US" sz="2300" dirty="0" err="1" smtClean="0"/>
              <a:t>kavram</a:t>
            </a:r>
            <a:r>
              <a:rPr lang="en-US" sz="2300" dirty="0" smtClean="0"/>
              <a:t> </a:t>
            </a:r>
            <a:r>
              <a:rPr lang="en-US" sz="2300" dirty="0" err="1" smtClean="0"/>
              <a:t>çağı</a:t>
            </a:r>
            <a:r>
              <a:rPr lang="en-US" sz="2300" dirty="0" smtClean="0"/>
              <a:t> da, </a:t>
            </a:r>
            <a:r>
              <a:rPr lang="en-US" sz="2300" dirty="0" err="1" smtClean="0"/>
              <a:t>sanatçıları</a:t>
            </a:r>
            <a:r>
              <a:rPr lang="en-US" sz="2300" dirty="0" smtClean="0"/>
              <a:t>, </a:t>
            </a:r>
            <a:r>
              <a:rPr lang="en-US" sz="2300" dirty="0" err="1" smtClean="0"/>
              <a:t>yaratıcı</a:t>
            </a:r>
            <a:r>
              <a:rPr lang="en-US" sz="2300" dirty="0" smtClean="0"/>
              <a:t> </a:t>
            </a:r>
            <a:r>
              <a:rPr lang="en-US" sz="2300" dirty="0" err="1" smtClean="0"/>
              <a:t>insanları</a:t>
            </a:r>
            <a:r>
              <a:rPr lang="en-US" sz="2300" dirty="0" smtClean="0"/>
              <a:t> </a:t>
            </a:r>
            <a:r>
              <a:rPr lang="en-US" sz="2300" dirty="0" err="1" smtClean="0"/>
              <a:t>iş</a:t>
            </a:r>
            <a:r>
              <a:rPr lang="en-US" sz="2300" dirty="0" smtClean="0"/>
              <a:t> </a:t>
            </a:r>
            <a:r>
              <a:rPr lang="en-US" sz="2300" dirty="0" err="1" smtClean="0"/>
              <a:t>dünyası</a:t>
            </a:r>
            <a:r>
              <a:rPr lang="en-US" sz="2300" dirty="0" smtClean="0"/>
              <a:t> </a:t>
            </a:r>
            <a:r>
              <a:rPr lang="en-US" sz="2300" dirty="0" err="1" smtClean="0"/>
              <a:t>pozisyonlarına</a:t>
            </a:r>
            <a:r>
              <a:rPr lang="en-US" sz="2300" dirty="0" smtClean="0"/>
              <a:t> </a:t>
            </a:r>
            <a:r>
              <a:rPr lang="en-US" sz="2300" dirty="0" err="1" smtClean="0"/>
              <a:t>taşıyacak</a:t>
            </a:r>
            <a:r>
              <a:rPr lang="en-US" sz="2300" dirty="0" smtClean="0"/>
              <a:t> </a:t>
            </a:r>
            <a:r>
              <a:rPr lang="en-US" sz="2300" dirty="0" err="1" smtClean="0"/>
              <a:t>ve</a:t>
            </a:r>
            <a:r>
              <a:rPr lang="en-US" sz="2300" dirty="0" smtClean="0"/>
              <a:t> </a:t>
            </a:r>
            <a:r>
              <a:rPr lang="en-US" sz="2300" dirty="0" err="1" smtClean="0"/>
              <a:t>onları</a:t>
            </a:r>
            <a:r>
              <a:rPr lang="en-US" sz="2300" dirty="0" smtClean="0"/>
              <a:t> </a:t>
            </a:r>
            <a:r>
              <a:rPr lang="en-US" sz="2300" dirty="0" err="1" smtClean="0"/>
              <a:t>etkin</a:t>
            </a:r>
            <a:r>
              <a:rPr lang="en-US" sz="2300" dirty="0" smtClean="0"/>
              <a:t>, </a:t>
            </a:r>
            <a:r>
              <a:rPr lang="en-US" sz="2300" dirty="0" err="1" smtClean="0"/>
              <a:t>bol</a:t>
            </a:r>
            <a:r>
              <a:rPr lang="en-US" sz="2300" dirty="0" smtClean="0"/>
              <a:t> </a:t>
            </a:r>
            <a:r>
              <a:rPr lang="en-US" sz="2300" dirty="0" err="1" smtClean="0"/>
              <a:t>kazançlı</a:t>
            </a:r>
            <a:r>
              <a:rPr lang="en-US" sz="2300" dirty="0" smtClean="0"/>
              <a:t> </a:t>
            </a:r>
            <a:r>
              <a:rPr lang="en-US" sz="2300" dirty="0" err="1" smtClean="0"/>
              <a:t>danışmanlar</a:t>
            </a:r>
            <a:r>
              <a:rPr lang="en-US" sz="2300" dirty="0" smtClean="0"/>
              <a:t> </a:t>
            </a:r>
            <a:r>
              <a:rPr lang="en-US" sz="2300" dirty="0" err="1" smtClean="0"/>
              <a:t>haline</a:t>
            </a:r>
            <a:r>
              <a:rPr lang="en-US" sz="2300" dirty="0" smtClean="0"/>
              <a:t> </a:t>
            </a:r>
            <a:r>
              <a:rPr lang="en-US" sz="2300" dirty="0" err="1" smtClean="0"/>
              <a:t>getirecektir</a:t>
            </a:r>
            <a:r>
              <a:rPr lang="en-US" sz="2300" dirty="0" smtClean="0"/>
              <a:t>.’</a:t>
            </a:r>
          </a:p>
          <a:p>
            <a:pPr algn="just"/>
            <a:r>
              <a:rPr lang="en-US" sz="2300" dirty="0" err="1" smtClean="0"/>
              <a:t>Gelecek</a:t>
            </a:r>
            <a:r>
              <a:rPr lang="en-US" sz="2300" dirty="0" smtClean="0"/>
              <a:t> </a:t>
            </a:r>
            <a:r>
              <a:rPr lang="en-US" sz="2300" dirty="0" err="1" smtClean="0"/>
              <a:t>muhasebe</a:t>
            </a:r>
            <a:r>
              <a:rPr lang="en-US" sz="2300" dirty="0" smtClean="0"/>
              <a:t> </a:t>
            </a:r>
            <a:r>
              <a:rPr lang="en-US" sz="2300" dirty="0" err="1" smtClean="0"/>
              <a:t>organizasyonlarının</a:t>
            </a:r>
            <a:r>
              <a:rPr lang="en-US" sz="2300" dirty="0" smtClean="0"/>
              <a:t> </a:t>
            </a:r>
            <a:r>
              <a:rPr lang="en-US" sz="2300" dirty="0" err="1" smtClean="0"/>
              <a:t>değiştirilmesine</a:t>
            </a:r>
            <a:r>
              <a:rPr lang="en-US" sz="2300" dirty="0" smtClean="0"/>
              <a:t> </a:t>
            </a:r>
            <a:r>
              <a:rPr lang="en-US" sz="2300" dirty="0" err="1" smtClean="0"/>
              <a:t>yönelmekten</a:t>
            </a:r>
            <a:r>
              <a:rPr lang="en-US" sz="2300" dirty="0" smtClean="0"/>
              <a:t> </a:t>
            </a:r>
            <a:r>
              <a:rPr lang="en-US" sz="2300" dirty="0" err="1" smtClean="0"/>
              <a:t>ziyade</a:t>
            </a:r>
            <a:r>
              <a:rPr lang="en-US" sz="2300" dirty="0" smtClean="0"/>
              <a:t> </a:t>
            </a:r>
            <a:r>
              <a:rPr lang="en-US" sz="2300" dirty="0" err="1" smtClean="0"/>
              <a:t>mesleğin</a:t>
            </a:r>
            <a:r>
              <a:rPr lang="en-US" sz="2300" dirty="0" smtClean="0"/>
              <a:t> </a:t>
            </a:r>
            <a:r>
              <a:rPr lang="en-US" sz="2300" dirty="0" err="1" smtClean="0"/>
              <a:t>doğasından</a:t>
            </a:r>
            <a:r>
              <a:rPr lang="en-US" sz="2300" dirty="0" smtClean="0"/>
              <a:t> </a:t>
            </a:r>
            <a:r>
              <a:rPr lang="en-US" sz="2300" dirty="0" err="1" smtClean="0"/>
              <a:t>kaynaklanan</a:t>
            </a:r>
            <a:r>
              <a:rPr lang="en-US" sz="2300" dirty="0" smtClean="0"/>
              <a:t> </a:t>
            </a:r>
            <a:r>
              <a:rPr lang="en-US" sz="2300" dirty="0" err="1" smtClean="0"/>
              <a:t>zorlukları</a:t>
            </a:r>
            <a:r>
              <a:rPr lang="en-US" sz="2300" dirty="0" smtClean="0"/>
              <a:t> </a:t>
            </a:r>
            <a:r>
              <a:rPr lang="en-US" sz="2300" dirty="0" err="1" smtClean="0"/>
              <a:t>anlamaktan</a:t>
            </a:r>
            <a:r>
              <a:rPr lang="en-US" sz="2300" dirty="0" smtClean="0"/>
              <a:t> </a:t>
            </a:r>
            <a:r>
              <a:rPr lang="en-US" sz="2300" dirty="0" err="1" smtClean="0"/>
              <a:t>geçmektedir</a:t>
            </a:r>
            <a:r>
              <a:rPr lang="en-US" sz="2300" dirty="0" smtClean="0"/>
              <a:t>. </a:t>
            </a:r>
            <a:r>
              <a:rPr lang="en-US" sz="2300" dirty="0" err="1" smtClean="0"/>
              <a:t>Bunun</a:t>
            </a:r>
            <a:r>
              <a:rPr lang="en-US" sz="2300" dirty="0" smtClean="0"/>
              <a:t> </a:t>
            </a:r>
            <a:r>
              <a:rPr lang="en-US" sz="2300" dirty="0" err="1" smtClean="0"/>
              <a:t>başarılması</a:t>
            </a:r>
            <a:r>
              <a:rPr lang="en-US" sz="2300" dirty="0" smtClean="0"/>
              <a:t> </a:t>
            </a:r>
            <a:r>
              <a:rPr lang="en-US" sz="2300" dirty="0" err="1" smtClean="0"/>
              <a:t>ortalama</a:t>
            </a:r>
            <a:r>
              <a:rPr lang="en-US" sz="2300" dirty="0" smtClean="0"/>
              <a:t> </a:t>
            </a:r>
            <a:r>
              <a:rPr lang="en-US" sz="2300" dirty="0" err="1" smtClean="0"/>
              <a:t>üstü</a:t>
            </a:r>
            <a:r>
              <a:rPr lang="en-US" sz="2300" dirty="0" smtClean="0"/>
              <a:t> </a:t>
            </a:r>
            <a:r>
              <a:rPr lang="en-US" sz="2300" dirty="0" err="1" smtClean="0"/>
              <a:t>yenilikçi</a:t>
            </a:r>
            <a:r>
              <a:rPr lang="en-US" sz="2300" dirty="0" smtClean="0"/>
              <a:t> </a:t>
            </a:r>
            <a:r>
              <a:rPr lang="en-US" sz="2300" dirty="0" err="1" smtClean="0"/>
              <a:t>bir</a:t>
            </a:r>
            <a:r>
              <a:rPr lang="en-US" sz="2300" dirty="0" smtClean="0"/>
              <a:t> </a:t>
            </a:r>
            <a:r>
              <a:rPr lang="en-US" sz="2300" dirty="0" err="1" smtClean="0"/>
              <a:t>anlayış</a:t>
            </a:r>
            <a:r>
              <a:rPr lang="en-US" sz="2300" dirty="0" smtClean="0"/>
              <a:t> </a:t>
            </a:r>
            <a:r>
              <a:rPr lang="en-US" sz="2300" dirty="0" err="1" smtClean="0"/>
              <a:t>ve</a:t>
            </a:r>
            <a:r>
              <a:rPr lang="en-US" sz="2300" dirty="0" smtClean="0"/>
              <a:t> </a:t>
            </a:r>
            <a:r>
              <a:rPr lang="en-US" sz="2300" dirty="0" err="1" smtClean="0"/>
              <a:t>yaratıcılıkla</a:t>
            </a:r>
            <a:r>
              <a:rPr lang="en-US" sz="2300" dirty="0" smtClean="0"/>
              <a:t> </a:t>
            </a:r>
            <a:r>
              <a:rPr lang="en-US" sz="2300" dirty="0" err="1" smtClean="0"/>
              <a:t>mümkündür</a:t>
            </a:r>
            <a:r>
              <a:rPr lang="en-US" sz="23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323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 </a:t>
            </a:r>
            <a:r>
              <a:rPr lang="en-US" dirty="0" err="1" smtClean="0"/>
              <a:t>söz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503722"/>
            <a:ext cx="7581901" cy="5217559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Lambadan</a:t>
            </a:r>
            <a:r>
              <a:rPr lang="en-US" sz="2800" dirty="0" smtClean="0"/>
              <a:t> </a:t>
            </a:r>
            <a:r>
              <a:rPr lang="en-US" sz="2800" dirty="0" err="1" smtClean="0"/>
              <a:t>çıkan</a:t>
            </a:r>
            <a:r>
              <a:rPr lang="en-US" sz="2800" dirty="0" smtClean="0"/>
              <a:t> </a:t>
            </a:r>
            <a:r>
              <a:rPr lang="en-US" sz="2800" dirty="0" err="1" smtClean="0"/>
              <a:t>cin</a:t>
            </a:r>
            <a:r>
              <a:rPr lang="en-US" sz="2800" dirty="0"/>
              <a:t>;</a:t>
            </a:r>
            <a:r>
              <a:rPr lang="en-US" sz="2800" dirty="0" smtClean="0"/>
              <a:t> </a:t>
            </a:r>
            <a:r>
              <a:rPr lang="en-US" sz="2800" dirty="0" err="1"/>
              <a:t>g</a:t>
            </a:r>
            <a:r>
              <a:rPr lang="en-US" sz="2800" dirty="0" err="1" smtClean="0"/>
              <a:t>özleri</a:t>
            </a:r>
            <a:r>
              <a:rPr lang="en-US" sz="2800" dirty="0" smtClean="0"/>
              <a:t> </a:t>
            </a:r>
            <a:r>
              <a:rPr lang="en-US" sz="2800" dirty="0" err="1" smtClean="0"/>
              <a:t>görmeyen</a:t>
            </a:r>
            <a:r>
              <a:rPr lang="en-US" sz="2800" dirty="0" smtClean="0"/>
              <a:t>, </a:t>
            </a:r>
            <a:r>
              <a:rPr lang="en-US" sz="2800" dirty="0" err="1" smtClean="0"/>
              <a:t>bekar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fakir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Kayseriliye</a:t>
            </a:r>
            <a:r>
              <a:rPr lang="en-US" sz="2800" dirty="0" smtClean="0"/>
              <a:t> </a:t>
            </a:r>
            <a:r>
              <a:rPr lang="en-US" sz="2800" dirty="0" err="1" smtClean="0"/>
              <a:t>demiş</a:t>
            </a:r>
            <a:r>
              <a:rPr lang="en-US" sz="2800" dirty="0" smtClean="0"/>
              <a:t> </a:t>
            </a:r>
            <a:r>
              <a:rPr lang="en-US" sz="2800" dirty="0" err="1" smtClean="0"/>
              <a:t>ki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dilek</a:t>
            </a:r>
            <a:r>
              <a:rPr lang="en-US" sz="2800" dirty="0" smtClean="0"/>
              <a:t> </a:t>
            </a:r>
            <a:r>
              <a:rPr lang="en-US" sz="2800" dirty="0" err="1" smtClean="0"/>
              <a:t>hakkın</a:t>
            </a:r>
            <a:r>
              <a:rPr lang="en-US" sz="2800" dirty="0" smtClean="0"/>
              <a:t> </a:t>
            </a:r>
            <a:r>
              <a:rPr lang="en-US" sz="2800" dirty="0" err="1" smtClean="0"/>
              <a:t>var</a:t>
            </a:r>
            <a:r>
              <a:rPr lang="en-US" sz="2800" dirty="0" smtClean="0"/>
              <a:t>, </a:t>
            </a:r>
            <a:r>
              <a:rPr lang="en-US" sz="2800" dirty="0" err="1" smtClean="0"/>
              <a:t>dile</a:t>
            </a:r>
            <a:r>
              <a:rPr lang="en-US" sz="2800" dirty="0" smtClean="0"/>
              <a:t> ne </a:t>
            </a:r>
            <a:r>
              <a:rPr lang="en-US" sz="2800" dirty="0" err="1" smtClean="0"/>
              <a:t>benden</a:t>
            </a:r>
            <a:r>
              <a:rPr lang="en-US" sz="2800" dirty="0" smtClean="0"/>
              <a:t> ne </a:t>
            </a:r>
            <a:r>
              <a:rPr lang="en-US" sz="2800" dirty="0" err="1" smtClean="0"/>
              <a:t>dilersen</a:t>
            </a:r>
            <a:r>
              <a:rPr lang="en-US" sz="2800" dirty="0" smtClean="0"/>
              <a:t>!</a:t>
            </a:r>
          </a:p>
          <a:p>
            <a:pPr algn="just"/>
            <a:r>
              <a:rPr lang="en-US" sz="2800" dirty="0" err="1" smtClean="0"/>
              <a:t>Kayseriliyi</a:t>
            </a:r>
            <a:r>
              <a:rPr lang="en-US" sz="2800" dirty="0" smtClean="0"/>
              <a:t> </a:t>
            </a:r>
            <a:r>
              <a:rPr lang="en-US" sz="2800" dirty="0" err="1" smtClean="0"/>
              <a:t>almış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düşünce</a:t>
            </a:r>
            <a:r>
              <a:rPr lang="en-US" sz="2800" dirty="0" smtClean="0"/>
              <a:t>, </a:t>
            </a:r>
            <a:r>
              <a:rPr lang="en-US" sz="2800" dirty="0" err="1" smtClean="0"/>
              <a:t>zavallı</a:t>
            </a:r>
            <a:r>
              <a:rPr lang="en-US" sz="2800" dirty="0" smtClean="0"/>
              <a:t> </a:t>
            </a:r>
            <a:r>
              <a:rPr lang="en-US" sz="2800" dirty="0" err="1" smtClean="0"/>
              <a:t>gözlerinin</a:t>
            </a:r>
            <a:r>
              <a:rPr lang="en-US" sz="2800" dirty="0" smtClean="0"/>
              <a:t> </a:t>
            </a:r>
            <a:r>
              <a:rPr lang="en-US" sz="2800" dirty="0" err="1" smtClean="0"/>
              <a:t>açılmasını</a:t>
            </a:r>
            <a:r>
              <a:rPr lang="en-US" sz="2800" dirty="0" smtClean="0"/>
              <a:t> </a:t>
            </a:r>
            <a:r>
              <a:rPr lang="en-US" sz="2800" dirty="0" err="1" smtClean="0"/>
              <a:t>mı</a:t>
            </a:r>
            <a:r>
              <a:rPr lang="en-US" sz="2800" dirty="0" smtClean="0"/>
              <a:t>, </a:t>
            </a:r>
            <a:r>
              <a:rPr lang="en-US" sz="2800" dirty="0" err="1" smtClean="0"/>
              <a:t>evlenmeyi</a:t>
            </a:r>
            <a:r>
              <a:rPr lang="en-US" sz="2800" dirty="0" smtClean="0"/>
              <a:t> mi, </a:t>
            </a:r>
            <a:r>
              <a:rPr lang="en-US" sz="2800" dirty="0" err="1" smtClean="0"/>
              <a:t>yoksa</a:t>
            </a:r>
            <a:r>
              <a:rPr lang="en-US" sz="2800" dirty="0" smtClean="0"/>
              <a:t> </a:t>
            </a:r>
            <a:r>
              <a:rPr lang="en-US" sz="2800" dirty="0" err="1" smtClean="0"/>
              <a:t>zenginlik</a:t>
            </a:r>
            <a:r>
              <a:rPr lang="en-US" sz="2800" dirty="0" smtClean="0"/>
              <a:t> mi </a:t>
            </a:r>
            <a:r>
              <a:rPr lang="en-US" sz="2800" dirty="0" err="1" smtClean="0"/>
              <a:t>istesin</a:t>
            </a:r>
            <a:r>
              <a:rPr lang="en-US" sz="2800" dirty="0" smtClean="0"/>
              <a:t>?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süre</a:t>
            </a:r>
            <a:r>
              <a:rPr lang="en-US" sz="2800" dirty="0" smtClean="0"/>
              <a:t> </a:t>
            </a:r>
            <a:r>
              <a:rPr lang="en-US" sz="2800" dirty="0" err="1" smtClean="0"/>
              <a:t>düşündükten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cine </a:t>
            </a:r>
            <a:r>
              <a:rPr lang="en-US" sz="2800" dirty="0" err="1" smtClean="0"/>
              <a:t>dönerek</a:t>
            </a:r>
            <a:r>
              <a:rPr lang="en-US" sz="2800" dirty="0" smtClean="0"/>
              <a:t> </a:t>
            </a:r>
            <a:r>
              <a:rPr lang="en-US" sz="2800" dirty="0" err="1" smtClean="0"/>
              <a:t>dileğini</a:t>
            </a:r>
            <a:r>
              <a:rPr lang="en-US" sz="2800" dirty="0" smtClean="0"/>
              <a:t> </a:t>
            </a:r>
            <a:r>
              <a:rPr lang="en-US" sz="2800" dirty="0" err="1" smtClean="0"/>
              <a:t>söylemiş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 err="1" smtClean="0"/>
              <a:t>Oğlumu</a:t>
            </a:r>
            <a:r>
              <a:rPr lang="en-US" sz="2800" dirty="0" smtClean="0"/>
              <a:t>, </a:t>
            </a:r>
            <a:r>
              <a:rPr lang="en-US" sz="2800" dirty="0" err="1" smtClean="0"/>
              <a:t>altınlarımı</a:t>
            </a:r>
            <a:r>
              <a:rPr lang="en-US" sz="2800" dirty="0" smtClean="0"/>
              <a:t> </a:t>
            </a:r>
            <a:r>
              <a:rPr lang="en-US" sz="2800" dirty="0" err="1" smtClean="0"/>
              <a:t>sayarken</a:t>
            </a:r>
            <a:r>
              <a:rPr lang="en-US" sz="2800" dirty="0" smtClean="0"/>
              <a:t> </a:t>
            </a:r>
            <a:r>
              <a:rPr lang="en-US" sz="2800" dirty="0" err="1" smtClean="0"/>
              <a:t>görmek</a:t>
            </a:r>
            <a:r>
              <a:rPr lang="en-US" sz="2800" dirty="0" smtClean="0"/>
              <a:t> </a:t>
            </a:r>
            <a:r>
              <a:rPr lang="en-US" sz="2800" dirty="0" err="1" smtClean="0"/>
              <a:t>istiyorum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224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Amaç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264536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İş</a:t>
            </a:r>
            <a:r>
              <a:rPr lang="en-US" sz="2800" dirty="0" smtClean="0"/>
              <a:t> </a:t>
            </a:r>
            <a:r>
              <a:rPr lang="en-US" sz="2800" dirty="0" err="1" smtClean="0"/>
              <a:t>insanları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işletmelerin</a:t>
            </a:r>
            <a:r>
              <a:rPr lang="en-US" sz="2800" dirty="0" smtClean="0"/>
              <a:t> </a:t>
            </a:r>
            <a:r>
              <a:rPr lang="en-US" sz="2800" dirty="0" err="1" smtClean="0"/>
              <a:t>sınırlarının</a:t>
            </a:r>
            <a:r>
              <a:rPr lang="en-US" sz="2800" dirty="0" smtClean="0"/>
              <a:t> belli </a:t>
            </a:r>
            <a:r>
              <a:rPr lang="en-US" sz="2800" dirty="0" err="1" smtClean="0"/>
              <a:t>olduğu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çevrede</a:t>
            </a:r>
            <a:r>
              <a:rPr lang="en-US" sz="2800" dirty="0" smtClean="0"/>
              <a:t>, </a:t>
            </a:r>
            <a:r>
              <a:rPr lang="en-US" sz="2800" dirty="0" err="1" smtClean="0"/>
              <a:t>yüzbinlerle</a:t>
            </a:r>
            <a:r>
              <a:rPr lang="en-US" sz="2800" dirty="0" smtClean="0"/>
              <a:t> </a:t>
            </a:r>
            <a:r>
              <a:rPr lang="en-US" sz="2800" dirty="0" err="1" smtClean="0"/>
              <a:t>ifade</a:t>
            </a:r>
            <a:r>
              <a:rPr lang="en-US" sz="2800" dirty="0" smtClean="0"/>
              <a:t> </a:t>
            </a:r>
            <a:r>
              <a:rPr lang="en-US" sz="2800" dirty="0" err="1" smtClean="0"/>
              <a:t>edilebilecek</a:t>
            </a:r>
            <a:r>
              <a:rPr lang="en-US" sz="2800" dirty="0" smtClean="0"/>
              <a:t> </a:t>
            </a:r>
            <a:r>
              <a:rPr lang="en-US" sz="2800" dirty="0" err="1" smtClean="0"/>
              <a:t>karmaşık</a:t>
            </a:r>
            <a:r>
              <a:rPr lang="en-US" sz="2800" dirty="0" smtClean="0"/>
              <a:t> </a:t>
            </a:r>
            <a:r>
              <a:rPr lang="en-US" sz="2800" dirty="0" err="1" smtClean="0"/>
              <a:t>işlemin</a:t>
            </a:r>
            <a:r>
              <a:rPr lang="en-US" sz="2800" dirty="0" smtClean="0"/>
              <a:t> </a:t>
            </a:r>
            <a:r>
              <a:rPr lang="en-US" sz="2800" dirty="0" err="1" smtClean="0"/>
              <a:t>basitleştirilmiş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içerisinde</a:t>
            </a:r>
            <a:r>
              <a:rPr lang="en-US" sz="2800" dirty="0" smtClean="0"/>
              <a:t> </a:t>
            </a:r>
            <a:r>
              <a:rPr lang="en-US" sz="2800" dirty="0" err="1" smtClean="0"/>
              <a:t>tarafsızca</a:t>
            </a:r>
            <a:r>
              <a:rPr lang="en-US" sz="2800" dirty="0" smtClean="0"/>
              <a:t> </a:t>
            </a:r>
            <a:r>
              <a:rPr lang="en-US" sz="2800" dirty="0" err="1" smtClean="0"/>
              <a:t>sunulması</a:t>
            </a:r>
            <a:r>
              <a:rPr lang="en-US" sz="2800" dirty="0" smtClean="0"/>
              <a:t> </a:t>
            </a:r>
            <a:r>
              <a:rPr lang="en-US" sz="2800" dirty="0" err="1" smtClean="0"/>
              <a:t>gerekmektedir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Gelişen</a:t>
            </a:r>
            <a:r>
              <a:rPr lang="en-US" sz="2800" dirty="0" smtClean="0"/>
              <a:t> </a:t>
            </a:r>
            <a:r>
              <a:rPr lang="en-US" sz="2800" dirty="0" err="1" smtClean="0"/>
              <a:t>iletişim</a:t>
            </a:r>
            <a:r>
              <a:rPr lang="en-US" sz="2800" dirty="0" smtClean="0"/>
              <a:t> </a:t>
            </a:r>
            <a:r>
              <a:rPr lang="en-US" sz="2800" dirty="0" err="1" smtClean="0"/>
              <a:t>kanalları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teknolojik</a:t>
            </a:r>
            <a:r>
              <a:rPr lang="en-US" sz="2800" dirty="0" smtClean="0"/>
              <a:t> </a:t>
            </a:r>
            <a:r>
              <a:rPr lang="en-US" sz="2800" dirty="0" err="1" smtClean="0"/>
              <a:t>yapı</a:t>
            </a:r>
            <a:r>
              <a:rPr lang="en-US" sz="2800" dirty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global </a:t>
            </a:r>
            <a:r>
              <a:rPr lang="en-US" sz="2800" dirty="0" err="1" smtClean="0"/>
              <a:t>ticaret</a:t>
            </a:r>
            <a:r>
              <a:rPr lang="en-US" sz="2800" dirty="0" smtClean="0"/>
              <a:t>/</a:t>
            </a:r>
            <a:r>
              <a:rPr lang="en-US" sz="2800" dirty="0" err="1" smtClean="0"/>
              <a:t>rekabet</a:t>
            </a:r>
            <a:r>
              <a:rPr lang="en-US" sz="2800" dirty="0" smtClean="0"/>
              <a:t> </a:t>
            </a:r>
            <a:r>
              <a:rPr lang="en-US" sz="2800" dirty="0" err="1" smtClean="0"/>
              <a:t>şartları</a:t>
            </a:r>
            <a:r>
              <a:rPr lang="en-US" sz="2800" dirty="0" smtClean="0"/>
              <a:t> </a:t>
            </a:r>
            <a:r>
              <a:rPr lang="en-US" sz="2800" dirty="0" err="1" smtClean="0"/>
              <a:t>meslekten</a:t>
            </a:r>
            <a:r>
              <a:rPr lang="en-US" sz="2800" dirty="0" smtClean="0"/>
              <a:t> </a:t>
            </a:r>
            <a:r>
              <a:rPr lang="en-US" sz="2800" dirty="0" err="1" smtClean="0"/>
              <a:t>beklentileri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mesleğin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dinamiklerini</a:t>
            </a:r>
            <a:r>
              <a:rPr lang="en-US" sz="2800" dirty="0" smtClean="0"/>
              <a:t> </a:t>
            </a:r>
            <a:r>
              <a:rPr lang="en-US" sz="2800" dirty="0" err="1" smtClean="0"/>
              <a:t>nasıl</a:t>
            </a:r>
            <a:r>
              <a:rPr lang="en-US" sz="2800" dirty="0" smtClean="0"/>
              <a:t> </a:t>
            </a:r>
            <a:r>
              <a:rPr lang="en-US" sz="2800" dirty="0" err="1" smtClean="0"/>
              <a:t>etkilemektedir</a:t>
            </a:r>
            <a:r>
              <a:rPr lang="en-US" sz="2800" dirty="0"/>
              <a:t>?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25448239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Amaç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Somut</a:t>
            </a:r>
            <a:r>
              <a:rPr lang="en-US" sz="2800" dirty="0" smtClean="0"/>
              <a:t>, </a:t>
            </a:r>
            <a:r>
              <a:rPr lang="en-US" sz="2800" dirty="0" err="1" smtClean="0"/>
              <a:t>ölçülebilir</a:t>
            </a:r>
            <a:r>
              <a:rPr lang="en-US" sz="2800" dirty="0" smtClean="0"/>
              <a:t>, </a:t>
            </a:r>
            <a:r>
              <a:rPr lang="en-US" sz="2800" dirty="0" err="1" smtClean="0"/>
              <a:t>karşılaştırılabilir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güvenilir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çıktılarına</a:t>
            </a:r>
            <a:r>
              <a:rPr lang="en-US" sz="2800" dirty="0" smtClean="0"/>
              <a:t> </a:t>
            </a:r>
            <a:r>
              <a:rPr lang="en-US" sz="2800" dirty="0" err="1" smtClean="0"/>
              <a:t>olan</a:t>
            </a:r>
            <a:r>
              <a:rPr lang="en-US" sz="2800" dirty="0" smtClean="0"/>
              <a:t> </a:t>
            </a:r>
            <a:r>
              <a:rPr lang="en-US" sz="2800" dirty="0" err="1" smtClean="0"/>
              <a:t>ihtiyaç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muhasebenin</a:t>
            </a:r>
            <a:r>
              <a:rPr lang="en-US" sz="2800" dirty="0" smtClean="0"/>
              <a:t> </a:t>
            </a:r>
            <a:r>
              <a:rPr lang="en-US" sz="2800" dirty="0" err="1" smtClean="0"/>
              <a:t>muhafazakar</a:t>
            </a:r>
            <a:r>
              <a:rPr lang="en-US" sz="2800" dirty="0" smtClean="0"/>
              <a:t> </a:t>
            </a:r>
            <a:r>
              <a:rPr lang="en-US" sz="2800" dirty="0" err="1" smtClean="0"/>
              <a:t>yapısı</a:t>
            </a:r>
            <a:r>
              <a:rPr lang="en-US" sz="2800" dirty="0" smtClean="0"/>
              <a:t> </a:t>
            </a:r>
            <a:r>
              <a:rPr lang="en-US" sz="2800" dirty="0" err="1" smtClean="0"/>
              <a:t>çelişkisel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durum </a:t>
            </a:r>
            <a:r>
              <a:rPr lang="en-US" sz="2800" dirty="0" err="1" smtClean="0"/>
              <a:t>yaratmaktadır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err="1" smtClean="0"/>
              <a:t>İş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 smtClean="0"/>
              <a:t>hayattaki</a:t>
            </a:r>
            <a:r>
              <a:rPr lang="en-US" sz="2800" dirty="0" smtClean="0"/>
              <a:t> </a:t>
            </a:r>
            <a:r>
              <a:rPr lang="en-US" sz="2800" dirty="0" err="1" smtClean="0"/>
              <a:t>mekanikleşmenin</a:t>
            </a:r>
            <a:r>
              <a:rPr lang="en-US" sz="2800" dirty="0" smtClean="0"/>
              <a:t> </a:t>
            </a:r>
            <a:r>
              <a:rPr lang="en-US" sz="2800" dirty="0" err="1" smtClean="0"/>
              <a:t>gittikçe</a:t>
            </a:r>
            <a:r>
              <a:rPr lang="en-US" sz="2800" dirty="0" smtClean="0"/>
              <a:t> </a:t>
            </a:r>
            <a:r>
              <a:rPr lang="en-US" sz="2800" dirty="0" err="1" smtClean="0"/>
              <a:t>azaldığı</a:t>
            </a:r>
            <a:r>
              <a:rPr lang="en-US" sz="2800" dirty="0" smtClean="0"/>
              <a:t> </a:t>
            </a:r>
            <a:r>
              <a:rPr lang="en-US" sz="2800" dirty="0" err="1" smtClean="0"/>
              <a:t>günümüzde</a:t>
            </a:r>
            <a:r>
              <a:rPr lang="en-US" sz="2800" dirty="0" smtClean="0"/>
              <a:t> </a:t>
            </a:r>
            <a:r>
              <a:rPr lang="en-US" sz="2800" dirty="0" err="1" smtClean="0"/>
              <a:t>geçmiş</a:t>
            </a:r>
            <a:r>
              <a:rPr lang="en-US" sz="2800" dirty="0" smtClean="0"/>
              <a:t> </a:t>
            </a:r>
            <a:r>
              <a:rPr lang="en-US" sz="2800" dirty="0" err="1" smtClean="0"/>
              <a:t>bilgilere</a:t>
            </a:r>
            <a:r>
              <a:rPr lang="en-US" sz="2800" dirty="0" smtClean="0"/>
              <a:t> </a:t>
            </a:r>
            <a:r>
              <a:rPr lang="en-US" sz="2800" dirty="0" err="1" smtClean="0"/>
              <a:t>dayalı</a:t>
            </a:r>
            <a:r>
              <a:rPr lang="en-US" sz="2800" dirty="0" smtClean="0"/>
              <a:t> </a:t>
            </a:r>
            <a:r>
              <a:rPr lang="en-US" sz="2800" dirty="0" err="1" smtClean="0"/>
              <a:t>ama</a:t>
            </a:r>
            <a:r>
              <a:rPr lang="en-US" sz="2800" dirty="0" smtClean="0"/>
              <a:t> </a:t>
            </a:r>
            <a:r>
              <a:rPr lang="en-US" sz="2800" dirty="0" err="1" smtClean="0"/>
              <a:t>geleceğe</a:t>
            </a:r>
            <a:r>
              <a:rPr lang="en-US" sz="2800" dirty="0" smtClean="0"/>
              <a:t> </a:t>
            </a:r>
            <a:r>
              <a:rPr lang="en-US" sz="2800" dirty="0" err="1" smtClean="0"/>
              <a:t>yön</a:t>
            </a:r>
            <a:r>
              <a:rPr lang="en-US" sz="2800" dirty="0" smtClean="0"/>
              <a:t> </a:t>
            </a:r>
            <a:r>
              <a:rPr lang="en-US" sz="2800" dirty="0" err="1" smtClean="0"/>
              <a:t>veren</a:t>
            </a:r>
            <a:r>
              <a:rPr lang="en-US" sz="2800" dirty="0" smtClean="0"/>
              <a:t> </a:t>
            </a:r>
            <a:r>
              <a:rPr lang="en-US" sz="2800" dirty="0" err="1" smtClean="0"/>
              <a:t>muhafazakar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bilimi</a:t>
            </a:r>
            <a:r>
              <a:rPr lang="en-US" sz="2800" dirty="0" smtClean="0"/>
              <a:t>/</a:t>
            </a:r>
            <a:r>
              <a:rPr lang="en-US" sz="2800" dirty="0" err="1" smtClean="0"/>
              <a:t>sanatı</a:t>
            </a:r>
            <a:r>
              <a:rPr lang="en-US" sz="2800" dirty="0" smtClean="0"/>
              <a:t>/</a:t>
            </a:r>
            <a:r>
              <a:rPr lang="en-US" sz="2800" dirty="0" err="1" smtClean="0"/>
              <a:t>mesleği</a:t>
            </a:r>
            <a:r>
              <a:rPr lang="en-US" sz="2800" dirty="0" smtClean="0"/>
              <a:t> </a:t>
            </a:r>
            <a:r>
              <a:rPr lang="en-US" sz="2800" dirty="0" err="1" smtClean="0"/>
              <a:t>gelecekte</a:t>
            </a:r>
            <a:r>
              <a:rPr lang="en-US" sz="2800" dirty="0" smtClean="0"/>
              <a:t> </a:t>
            </a:r>
            <a:r>
              <a:rPr lang="en-US" sz="2800" dirty="0" err="1" smtClean="0"/>
              <a:t>neler</a:t>
            </a:r>
            <a:r>
              <a:rPr lang="en-US" sz="2800" dirty="0" smtClean="0"/>
              <a:t> </a:t>
            </a:r>
            <a:r>
              <a:rPr lang="en-US" sz="2800" dirty="0" err="1" smtClean="0"/>
              <a:t>beklemektedir</a:t>
            </a:r>
            <a:r>
              <a:rPr lang="en-US" sz="2800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5301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Çiftçi-Muhasebeci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Mesleğimiz</a:t>
            </a:r>
            <a:r>
              <a:rPr lang="en-US" sz="2800" dirty="0" smtClean="0"/>
              <a:t>,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çiftçinin</a:t>
            </a:r>
            <a:r>
              <a:rPr lang="en-US" sz="2800" dirty="0" smtClean="0"/>
              <a:t> </a:t>
            </a:r>
            <a:r>
              <a:rPr lang="en-US" sz="2800" dirty="0" err="1" smtClean="0"/>
              <a:t>yıllık</a:t>
            </a:r>
            <a:r>
              <a:rPr lang="en-US" sz="2800" dirty="0" smtClean="0"/>
              <a:t> </a:t>
            </a:r>
            <a:r>
              <a:rPr lang="en-US" sz="2800" dirty="0" err="1" smtClean="0"/>
              <a:t>faaliyetlerinin</a:t>
            </a:r>
            <a:r>
              <a:rPr lang="en-US" sz="2800" dirty="0" smtClean="0"/>
              <a:t> </a:t>
            </a:r>
            <a:r>
              <a:rPr lang="en-US" sz="2800" dirty="0" err="1" smtClean="0"/>
              <a:t>ekim</a:t>
            </a:r>
            <a:r>
              <a:rPr lang="en-US" sz="2800" dirty="0" smtClean="0"/>
              <a:t> </a:t>
            </a:r>
            <a:r>
              <a:rPr lang="en-US" sz="2800" dirty="0" err="1" smtClean="0"/>
              <a:t>zamanı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hasat</a:t>
            </a:r>
            <a:r>
              <a:rPr lang="en-US" sz="2800" dirty="0" smtClean="0"/>
              <a:t> </a:t>
            </a:r>
            <a:r>
              <a:rPr lang="en-US" sz="2800" dirty="0" err="1" smtClean="0"/>
              <a:t>zamanı</a:t>
            </a:r>
            <a:r>
              <a:rPr lang="en-US" sz="2800" dirty="0" smtClean="0"/>
              <a:t> </a:t>
            </a:r>
            <a:r>
              <a:rPr lang="en-US" sz="2800" dirty="0" err="1" smtClean="0"/>
              <a:t>arasındaki</a:t>
            </a:r>
            <a:r>
              <a:rPr lang="en-US" sz="2800" dirty="0" smtClean="0"/>
              <a:t> </a:t>
            </a:r>
            <a:r>
              <a:rPr lang="en-US" sz="2800" dirty="0" err="1" smtClean="0"/>
              <a:t>işlemlerinin</a:t>
            </a:r>
            <a:r>
              <a:rPr lang="en-US" sz="2800" dirty="0" smtClean="0"/>
              <a:t> </a:t>
            </a:r>
            <a:r>
              <a:rPr lang="en-US" sz="2800" dirty="0" err="1" smtClean="0"/>
              <a:t>döngüsünden</a:t>
            </a:r>
            <a:r>
              <a:rPr lang="en-US" sz="2800" dirty="0" smtClean="0"/>
              <a:t> </a:t>
            </a:r>
            <a:r>
              <a:rPr lang="en-US" sz="2800" dirty="0" err="1" smtClean="0"/>
              <a:t>ibaret</a:t>
            </a:r>
            <a:r>
              <a:rPr lang="en-US" sz="2800" dirty="0" smtClean="0"/>
              <a:t> </a:t>
            </a:r>
            <a:r>
              <a:rPr lang="en-US" sz="2800" dirty="0" err="1" smtClean="0"/>
              <a:t>olmaktan</a:t>
            </a:r>
            <a:r>
              <a:rPr lang="en-US" sz="2800" dirty="0" smtClean="0"/>
              <a:t> </a:t>
            </a:r>
            <a:r>
              <a:rPr lang="en-US" sz="2800" dirty="0" err="1" smtClean="0"/>
              <a:t>çok</a:t>
            </a:r>
            <a:r>
              <a:rPr lang="en-US" sz="2800" dirty="0" smtClean="0"/>
              <a:t> </a:t>
            </a:r>
            <a:r>
              <a:rPr lang="en-US" sz="2800" dirty="0" err="1" smtClean="0"/>
              <a:t>öte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noktadadır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err="1" smtClean="0"/>
              <a:t>Günümüzde</a:t>
            </a:r>
            <a:r>
              <a:rPr lang="en-US" sz="2800" dirty="0" smtClean="0"/>
              <a:t> </a:t>
            </a:r>
            <a:r>
              <a:rPr lang="en-US" sz="2800" dirty="0" err="1" smtClean="0"/>
              <a:t>geleneksel</a:t>
            </a:r>
            <a:r>
              <a:rPr lang="en-US" sz="2800" dirty="0" smtClean="0"/>
              <a:t> </a:t>
            </a:r>
            <a:r>
              <a:rPr lang="en-US" sz="2800" dirty="0" err="1" smtClean="0"/>
              <a:t>tarım</a:t>
            </a:r>
            <a:r>
              <a:rPr lang="en-US" sz="2800" dirty="0" smtClean="0"/>
              <a:t> </a:t>
            </a:r>
            <a:r>
              <a:rPr lang="en-US" sz="2800" dirty="0" err="1" smtClean="0"/>
              <a:t>neredeyse</a:t>
            </a:r>
            <a:r>
              <a:rPr lang="en-US" sz="2800" dirty="0" smtClean="0"/>
              <a:t> </a:t>
            </a:r>
            <a:r>
              <a:rPr lang="en-US" sz="2800" dirty="0" err="1" smtClean="0"/>
              <a:t>yok</a:t>
            </a:r>
            <a:r>
              <a:rPr lang="en-US" sz="2800" dirty="0" smtClean="0"/>
              <a:t> </a:t>
            </a:r>
            <a:r>
              <a:rPr lang="en-US" sz="2800" dirty="0" err="1" smtClean="0"/>
              <a:t>olmaya</a:t>
            </a:r>
            <a:r>
              <a:rPr lang="en-US" sz="2800" dirty="0" smtClean="0"/>
              <a:t> </a:t>
            </a:r>
            <a:r>
              <a:rPr lang="en-US" sz="2800" dirty="0" err="1" smtClean="0"/>
              <a:t>yüz</a:t>
            </a:r>
            <a:r>
              <a:rPr lang="en-US" sz="2800" dirty="0" smtClean="0"/>
              <a:t> </a:t>
            </a:r>
            <a:r>
              <a:rPr lang="en-US" sz="2800" dirty="0" err="1" smtClean="0"/>
              <a:t>tutmuştur</a:t>
            </a:r>
            <a:r>
              <a:rPr lang="en-US" sz="2800" dirty="0" smtClean="0"/>
              <a:t>. </a:t>
            </a:r>
            <a:r>
              <a:rPr lang="en-US" sz="2800" dirty="0" err="1" smtClean="0"/>
              <a:t>Tüm</a:t>
            </a:r>
            <a:r>
              <a:rPr lang="en-US" sz="2800" dirty="0" smtClean="0"/>
              <a:t> </a:t>
            </a:r>
            <a:r>
              <a:rPr lang="en-US" sz="2800" dirty="0" err="1" smtClean="0"/>
              <a:t>gelişmiş</a:t>
            </a:r>
            <a:r>
              <a:rPr lang="en-US" sz="2800" dirty="0" smtClean="0"/>
              <a:t> </a:t>
            </a:r>
            <a:r>
              <a:rPr lang="en-US" sz="2800" dirty="0" err="1" smtClean="0"/>
              <a:t>üretim</a:t>
            </a:r>
            <a:r>
              <a:rPr lang="en-US" sz="2800" dirty="0" smtClean="0"/>
              <a:t> </a:t>
            </a:r>
            <a:r>
              <a:rPr lang="en-US" sz="2800" dirty="0" err="1" smtClean="0"/>
              <a:t>yöntemleri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çok</a:t>
            </a:r>
            <a:r>
              <a:rPr lang="en-US" sz="2800" dirty="0" smtClean="0"/>
              <a:t> </a:t>
            </a:r>
            <a:r>
              <a:rPr lang="en-US" sz="2800" dirty="0" err="1" smtClean="0"/>
              <a:t>riski</a:t>
            </a:r>
            <a:r>
              <a:rPr lang="en-US" sz="2800" dirty="0" smtClean="0"/>
              <a:t> de </a:t>
            </a:r>
            <a:r>
              <a:rPr lang="en-US" sz="2800" dirty="0" err="1" smtClean="0"/>
              <a:t>beraberinde</a:t>
            </a:r>
            <a:r>
              <a:rPr lang="en-US" sz="2800" dirty="0" smtClean="0"/>
              <a:t> </a:t>
            </a:r>
            <a:r>
              <a:rPr lang="en-US" sz="2800" dirty="0" err="1" smtClean="0"/>
              <a:t>getirmiştir</a:t>
            </a:r>
            <a:r>
              <a:rPr lang="en-US" sz="2800" dirty="0" smtClean="0"/>
              <a:t>. </a:t>
            </a:r>
            <a:r>
              <a:rPr lang="en-US" sz="2800" dirty="0" err="1" smtClean="0"/>
              <a:t>Peki</a:t>
            </a:r>
            <a:r>
              <a:rPr lang="en-US" sz="2800" dirty="0" smtClean="0"/>
              <a:t> </a:t>
            </a:r>
            <a:r>
              <a:rPr lang="en-US" sz="2800" dirty="0" err="1" smtClean="0"/>
              <a:t>ya</a:t>
            </a:r>
            <a:r>
              <a:rPr lang="en-US" sz="2800" dirty="0" smtClean="0"/>
              <a:t> </a:t>
            </a:r>
            <a:r>
              <a:rPr lang="en-US" sz="2800" dirty="0" err="1" smtClean="0"/>
              <a:t>muhasebe</a:t>
            </a:r>
            <a:r>
              <a:rPr lang="is-IS" sz="2800" dirty="0" smtClean="0"/>
              <a:t>…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150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Muhasebe-Denetim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Muhasebe</a:t>
            </a:r>
            <a:r>
              <a:rPr lang="en-US" sz="2800" dirty="0" smtClean="0"/>
              <a:t>,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pozitif</a:t>
            </a:r>
            <a:r>
              <a:rPr lang="en-US" sz="2800" dirty="0" smtClean="0"/>
              <a:t> </a:t>
            </a:r>
            <a:r>
              <a:rPr lang="en-US" sz="2800" dirty="0" err="1" smtClean="0"/>
              <a:t>bilimlerin</a:t>
            </a:r>
            <a:r>
              <a:rPr lang="en-US" sz="2800" dirty="0" smtClean="0"/>
              <a:t> </a:t>
            </a:r>
            <a:r>
              <a:rPr lang="en-US" sz="2800" dirty="0" err="1" smtClean="0"/>
              <a:t>önemli</a:t>
            </a:r>
            <a:r>
              <a:rPr lang="en-US" sz="2800" dirty="0" smtClean="0"/>
              <a:t> </a:t>
            </a:r>
            <a:r>
              <a:rPr lang="en-US" sz="2800" dirty="0" err="1" smtClean="0"/>
              <a:t>kesişim</a:t>
            </a:r>
            <a:r>
              <a:rPr lang="en-US" sz="2800" dirty="0" smtClean="0"/>
              <a:t> </a:t>
            </a:r>
            <a:r>
              <a:rPr lang="en-US" sz="2800" dirty="0" err="1" smtClean="0"/>
              <a:t>noktalarından</a:t>
            </a:r>
            <a:r>
              <a:rPr lang="en-US" sz="2800" dirty="0" smtClean="0"/>
              <a:t> </a:t>
            </a:r>
            <a:r>
              <a:rPr lang="en-US" sz="2800" dirty="0" err="1" smtClean="0"/>
              <a:t>biridir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Durağan</a:t>
            </a:r>
            <a:r>
              <a:rPr lang="en-US" sz="2800" dirty="0" smtClean="0"/>
              <a:t> </a:t>
            </a:r>
            <a:r>
              <a:rPr lang="en-US" sz="2800" dirty="0" err="1" smtClean="0"/>
              <a:t>yapı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durumları</a:t>
            </a:r>
            <a:r>
              <a:rPr lang="en-US" sz="2800" dirty="0" smtClean="0"/>
              <a:t> </a:t>
            </a:r>
            <a:r>
              <a:rPr lang="en-US" sz="2800" dirty="0" err="1" smtClean="0"/>
              <a:t>takip</a:t>
            </a:r>
            <a:r>
              <a:rPr lang="en-US" sz="2800" dirty="0" smtClean="0"/>
              <a:t> </a:t>
            </a:r>
            <a:r>
              <a:rPr lang="en-US" sz="2800" dirty="0" err="1" smtClean="0"/>
              <a:t>etmek</a:t>
            </a:r>
            <a:r>
              <a:rPr lang="en-US" sz="2800" dirty="0" smtClean="0"/>
              <a:t> </a:t>
            </a:r>
            <a:r>
              <a:rPr lang="en-US" sz="2800" dirty="0" err="1" smtClean="0"/>
              <a:t>daha</a:t>
            </a:r>
            <a:r>
              <a:rPr lang="en-US" sz="2800" dirty="0" smtClean="0"/>
              <a:t> </a:t>
            </a:r>
            <a:r>
              <a:rPr lang="en-US" sz="2800" dirty="0" err="1" smtClean="0"/>
              <a:t>kolaydır</a:t>
            </a:r>
            <a:r>
              <a:rPr lang="en-US" sz="2800" dirty="0" smtClean="0"/>
              <a:t>, </a:t>
            </a:r>
            <a:r>
              <a:rPr lang="en-US" sz="2800" dirty="0" err="1" smtClean="0"/>
              <a:t>oysaki</a:t>
            </a:r>
            <a:r>
              <a:rPr lang="en-US" sz="2800" dirty="0" smtClean="0"/>
              <a:t> </a:t>
            </a:r>
            <a:r>
              <a:rPr lang="en-US" sz="2800" dirty="0" err="1" smtClean="0"/>
              <a:t>günümüz</a:t>
            </a:r>
            <a:r>
              <a:rPr lang="en-US" sz="2800" dirty="0" smtClean="0"/>
              <a:t> </a:t>
            </a:r>
            <a:r>
              <a:rPr lang="en-US" sz="2800" dirty="0" err="1" smtClean="0"/>
              <a:t>işletmelerinde</a:t>
            </a:r>
            <a:r>
              <a:rPr lang="en-US" sz="2800" dirty="0" smtClean="0"/>
              <a:t> </a:t>
            </a:r>
            <a:r>
              <a:rPr lang="en-US" sz="2800" dirty="0" err="1" smtClean="0"/>
              <a:t>girdi-işlem-çıktı</a:t>
            </a:r>
            <a:r>
              <a:rPr lang="en-US" sz="2800" dirty="0" smtClean="0"/>
              <a:t> </a:t>
            </a:r>
            <a:r>
              <a:rPr lang="en-US" sz="2800" dirty="0" err="1" smtClean="0"/>
              <a:t>sürecinin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matematiksel</a:t>
            </a:r>
            <a:r>
              <a:rPr lang="en-US" sz="2800" dirty="0" smtClean="0"/>
              <a:t> </a:t>
            </a:r>
            <a:r>
              <a:rPr lang="en-US" sz="2800" dirty="0" err="1" smtClean="0"/>
              <a:t>ifadelerden</a:t>
            </a:r>
            <a:r>
              <a:rPr lang="en-US" sz="2800" dirty="0" smtClean="0"/>
              <a:t> </a:t>
            </a:r>
            <a:r>
              <a:rPr lang="en-US" sz="2800" dirty="0" err="1" smtClean="0"/>
              <a:t>daha</a:t>
            </a:r>
            <a:r>
              <a:rPr lang="en-US" sz="2800" dirty="0" smtClean="0"/>
              <a:t> </a:t>
            </a:r>
            <a:r>
              <a:rPr lang="en-US" sz="2800" dirty="0" err="1" smtClean="0"/>
              <a:t>önemli</a:t>
            </a:r>
            <a:r>
              <a:rPr lang="en-US" sz="2800" dirty="0" smtClean="0"/>
              <a:t> </a:t>
            </a:r>
            <a:r>
              <a:rPr lang="en-US" sz="2800" dirty="0" err="1" smtClean="0"/>
              <a:t>olan</a:t>
            </a:r>
            <a:r>
              <a:rPr lang="en-US" sz="2800" dirty="0" smtClean="0"/>
              <a:t> </a:t>
            </a:r>
            <a:r>
              <a:rPr lang="en-US" sz="2800" dirty="0" err="1" smtClean="0"/>
              <a:t>yanı</a:t>
            </a:r>
            <a:r>
              <a:rPr lang="en-US" sz="2800" dirty="0" smtClean="0"/>
              <a:t> </a:t>
            </a:r>
            <a:r>
              <a:rPr lang="en-US" sz="2800" dirty="0" err="1" smtClean="0"/>
              <a:t>bu</a:t>
            </a:r>
            <a:r>
              <a:rPr lang="en-US" sz="2800" dirty="0" smtClean="0"/>
              <a:t> </a:t>
            </a:r>
            <a:r>
              <a:rPr lang="en-US" sz="2800" dirty="0" err="1" smtClean="0"/>
              <a:t>sürecin</a:t>
            </a:r>
            <a:r>
              <a:rPr lang="en-US" sz="2800" dirty="0" smtClean="0"/>
              <a:t> </a:t>
            </a:r>
            <a:r>
              <a:rPr lang="en-US" sz="2800" dirty="0" err="1" smtClean="0"/>
              <a:t>güvenilirliği</a:t>
            </a:r>
            <a:r>
              <a:rPr lang="en-US" sz="2800" dirty="0" smtClean="0"/>
              <a:t>, </a:t>
            </a:r>
            <a:r>
              <a:rPr lang="en-US" sz="2800" dirty="0" err="1" smtClean="0"/>
              <a:t>şeffaflığı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zamanlılığıdır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434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Yaşanan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ekonomik</a:t>
            </a:r>
            <a:r>
              <a:rPr lang="en-US" sz="2800" dirty="0" smtClean="0"/>
              <a:t> </a:t>
            </a:r>
            <a:r>
              <a:rPr lang="en-US" sz="2800" dirty="0" err="1" smtClean="0"/>
              <a:t>krizler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skandallar</a:t>
            </a:r>
            <a:r>
              <a:rPr lang="en-US" sz="2800" dirty="0" smtClean="0"/>
              <a:t> </a:t>
            </a:r>
            <a:r>
              <a:rPr lang="en-US" sz="2800" dirty="0" err="1" smtClean="0"/>
              <a:t>mesleği</a:t>
            </a:r>
            <a:r>
              <a:rPr lang="en-US" sz="2800" dirty="0" smtClean="0"/>
              <a:t> </a:t>
            </a:r>
            <a:r>
              <a:rPr lang="en-US" sz="2800" dirty="0" err="1" smtClean="0"/>
              <a:t>durağan</a:t>
            </a:r>
            <a:r>
              <a:rPr lang="en-US" sz="2800" dirty="0" smtClean="0"/>
              <a:t> </a:t>
            </a:r>
            <a:r>
              <a:rPr lang="en-US" sz="2800" dirty="0" err="1" smtClean="0"/>
              <a:t>yapısından</a:t>
            </a:r>
            <a:r>
              <a:rPr lang="en-US" sz="2800" dirty="0" smtClean="0"/>
              <a:t> </a:t>
            </a:r>
            <a:r>
              <a:rPr lang="en-US" sz="2800" dirty="0" err="1" smtClean="0"/>
              <a:t>çıkarıp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gerçekliğe</a:t>
            </a:r>
            <a:r>
              <a:rPr lang="en-US" sz="2800" dirty="0" smtClean="0"/>
              <a:t> </a:t>
            </a:r>
            <a:r>
              <a:rPr lang="en-US" sz="2800" dirty="0" err="1" smtClean="0"/>
              <a:t>çekmiştir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Mesleğin</a:t>
            </a:r>
            <a:r>
              <a:rPr lang="en-US" sz="2800" dirty="0" smtClean="0"/>
              <a:t> </a:t>
            </a:r>
            <a:r>
              <a:rPr lang="en-US" sz="2800" dirty="0" err="1" smtClean="0"/>
              <a:t>yerel</a:t>
            </a:r>
            <a:r>
              <a:rPr lang="en-US" sz="2800" dirty="0" smtClean="0"/>
              <a:t> </a:t>
            </a:r>
            <a:r>
              <a:rPr lang="en-US" sz="2800" dirty="0" err="1" smtClean="0"/>
              <a:t>finansal</a:t>
            </a:r>
            <a:r>
              <a:rPr lang="en-US" sz="2800" dirty="0" smtClean="0"/>
              <a:t>/</a:t>
            </a:r>
            <a:r>
              <a:rPr lang="en-US" sz="2800" dirty="0" err="1" smtClean="0"/>
              <a:t>hukuki</a:t>
            </a:r>
            <a:r>
              <a:rPr lang="en-US" sz="2800" dirty="0" smtClean="0"/>
              <a:t> </a:t>
            </a:r>
            <a:r>
              <a:rPr lang="en-US" sz="2800" dirty="0" err="1" smtClean="0"/>
              <a:t>düzenlemeler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yana</a:t>
            </a:r>
            <a:r>
              <a:rPr lang="en-US" sz="2800" dirty="0" smtClean="0"/>
              <a:t> </a:t>
            </a:r>
            <a:r>
              <a:rPr lang="en-US" sz="2800" dirty="0" err="1" smtClean="0"/>
              <a:t>günümüz</a:t>
            </a:r>
            <a:r>
              <a:rPr lang="en-US" sz="2800" dirty="0" smtClean="0"/>
              <a:t> </a:t>
            </a:r>
            <a:r>
              <a:rPr lang="en-US" sz="2800" dirty="0" err="1" smtClean="0"/>
              <a:t>sınırsız</a:t>
            </a:r>
            <a:r>
              <a:rPr lang="en-US" sz="2800" dirty="0" smtClean="0"/>
              <a:t> </a:t>
            </a:r>
            <a:r>
              <a:rPr lang="en-US" sz="2800" dirty="0" err="1" smtClean="0"/>
              <a:t>imkanlarının</a:t>
            </a:r>
            <a:r>
              <a:rPr lang="en-US" sz="2800" dirty="0" smtClean="0"/>
              <a:t> </a:t>
            </a:r>
            <a:r>
              <a:rPr lang="en-US" sz="2800" dirty="0" err="1" smtClean="0"/>
              <a:t>hayallarimizin</a:t>
            </a:r>
            <a:r>
              <a:rPr lang="en-US" sz="2800" dirty="0" smtClean="0"/>
              <a:t> </a:t>
            </a:r>
            <a:r>
              <a:rPr lang="en-US" sz="2800" dirty="0" err="1" smtClean="0"/>
              <a:t>ötesine</a:t>
            </a:r>
            <a:r>
              <a:rPr lang="en-US" sz="2800" dirty="0" smtClean="0"/>
              <a:t> </a:t>
            </a:r>
            <a:r>
              <a:rPr lang="en-US" sz="2800" dirty="0" err="1" smtClean="0"/>
              <a:t>taşıdığı</a:t>
            </a:r>
            <a:r>
              <a:rPr lang="en-US" sz="2800" dirty="0" smtClean="0"/>
              <a:t> </a:t>
            </a:r>
            <a:r>
              <a:rPr lang="en-US" sz="2800" dirty="0" err="1" smtClean="0"/>
              <a:t>bilgi</a:t>
            </a:r>
            <a:r>
              <a:rPr lang="en-US" sz="2800" dirty="0" smtClean="0"/>
              <a:t> </a:t>
            </a:r>
            <a:r>
              <a:rPr lang="en-US" sz="2800" dirty="0" err="1" smtClean="0"/>
              <a:t>ihtiyacına</a:t>
            </a:r>
            <a:r>
              <a:rPr lang="en-US" sz="2800" dirty="0" smtClean="0"/>
              <a:t> </a:t>
            </a:r>
            <a:r>
              <a:rPr lang="en-US" sz="2800" dirty="0" err="1" smtClean="0"/>
              <a:t>ayak</a:t>
            </a:r>
            <a:r>
              <a:rPr lang="en-US" sz="2800" dirty="0" smtClean="0"/>
              <a:t> </a:t>
            </a:r>
            <a:r>
              <a:rPr lang="en-US" sz="2800" dirty="0" err="1" smtClean="0"/>
              <a:t>uydurabilecek</a:t>
            </a:r>
            <a:r>
              <a:rPr lang="en-US" sz="2800" dirty="0" smtClean="0"/>
              <a:t> </a:t>
            </a:r>
            <a:r>
              <a:rPr lang="en-US" sz="2800" dirty="0" err="1" smtClean="0"/>
              <a:t>yapıya</a:t>
            </a:r>
            <a:r>
              <a:rPr lang="en-US" sz="2800" dirty="0" smtClean="0"/>
              <a:t> </a:t>
            </a:r>
            <a:r>
              <a:rPr lang="en-US" sz="2800" dirty="0" err="1" smtClean="0"/>
              <a:t>entegre</a:t>
            </a:r>
            <a:r>
              <a:rPr lang="en-US" sz="2800" dirty="0" smtClean="0"/>
              <a:t> </a:t>
            </a:r>
            <a:r>
              <a:rPr lang="en-US" sz="2800" dirty="0" err="1" smtClean="0"/>
              <a:t>olması</a:t>
            </a:r>
            <a:r>
              <a:rPr lang="en-US" sz="2800" dirty="0" smtClean="0"/>
              <a:t> </a:t>
            </a:r>
            <a:r>
              <a:rPr lang="en-US" sz="2800" dirty="0" err="1" smtClean="0"/>
              <a:t>gerekmektedir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0716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Muhasebe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716942"/>
            <a:ext cx="7581901" cy="4503795"/>
          </a:xfrm>
        </p:spPr>
        <p:txBody>
          <a:bodyPr>
            <a:noAutofit/>
          </a:bodyPr>
          <a:lstStyle/>
          <a:p>
            <a:pPr algn="just"/>
            <a:r>
              <a:rPr lang="en-US" sz="2500" dirty="0" err="1" smtClean="0"/>
              <a:t>Değişim</a:t>
            </a:r>
            <a:r>
              <a:rPr lang="en-US" sz="2500" dirty="0" smtClean="0"/>
              <a:t>, </a:t>
            </a:r>
            <a:r>
              <a:rPr lang="en-US" sz="2500" dirty="0" err="1"/>
              <a:t>m</a:t>
            </a:r>
            <a:r>
              <a:rPr lang="en-US" sz="2500" dirty="0" err="1" smtClean="0"/>
              <a:t>uhasebeyi</a:t>
            </a:r>
            <a:r>
              <a:rPr lang="en-US" sz="2500" dirty="0" smtClean="0"/>
              <a:t> </a:t>
            </a:r>
            <a:r>
              <a:rPr lang="en-US" sz="2500" dirty="0" err="1" smtClean="0"/>
              <a:t>borç-alacak</a:t>
            </a:r>
            <a:r>
              <a:rPr lang="en-US" sz="2500" dirty="0" smtClean="0"/>
              <a:t> </a:t>
            </a:r>
            <a:r>
              <a:rPr lang="en-US" sz="2500" dirty="0" err="1" smtClean="0"/>
              <a:t>kavramları</a:t>
            </a:r>
            <a:r>
              <a:rPr lang="en-US" sz="2500" dirty="0" smtClean="0"/>
              <a:t> </a:t>
            </a:r>
            <a:r>
              <a:rPr lang="en-US" sz="2500" dirty="0" err="1" smtClean="0"/>
              <a:t>altında</a:t>
            </a:r>
            <a:r>
              <a:rPr lang="en-US" sz="2500" dirty="0" smtClean="0"/>
              <a:t> </a:t>
            </a:r>
            <a:r>
              <a:rPr lang="en-US" sz="2500" dirty="0" err="1" smtClean="0"/>
              <a:t>iki</a:t>
            </a:r>
            <a:r>
              <a:rPr lang="en-US" sz="2500" dirty="0" smtClean="0"/>
              <a:t> </a:t>
            </a:r>
            <a:r>
              <a:rPr lang="en-US" sz="2500" dirty="0" err="1" smtClean="0"/>
              <a:t>değişkenli</a:t>
            </a:r>
            <a:r>
              <a:rPr lang="en-US" sz="2500" dirty="0" smtClean="0"/>
              <a:t> </a:t>
            </a:r>
            <a:r>
              <a:rPr lang="en-US" sz="2500" dirty="0" err="1" smtClean="0"/>
              <a:t>bir</a:t>
            </a:r>
            <a:r>
              <a:rPr lang="en-US" sz="2500" dirty="0" smtClean="0"/>
              <a:t> </a:t>
            </a:r>
            <a:r>
              <a:rPr lang="en-US" sz="2500" dirty="0" err="1" smtClean="0"/>
              <a:t>yapıdan</a:t>
            </a:r>
            <a:r>
              <a:rPr lang="en-US" sz="2500" dirty="0" smtClean="0"/>
              <a:t> </a:t>
            </a:r>
            <a:r>
              <a:rPr lang="en-US" sz="2500" dirty="0" err="1" smtClean="0"/>
              <a:t>ötede</a:t>
            </a:r>
            <a:r>
              <a:rPr lang="en-US" sz="2500" dirty="0" smtClean="0"/>
              <a:t> </a:t>
            </a:r>
            <a:r>
              <a:rPr lang="en-US" sz="2500" dirty="0" err="1" smtClean="0"/>
              <a:t>görülebildiğinde</a:t>
            </a:r>
            <a:r>
              <a:rPr lang="en-US" sz="2500" dirty="0" smtClean="0"/>
              <a:t> </a:t>
            </a:r>
            <a:r>
              <a:rPr lang="en-US" sz="2500" dirty="0" err="1" smtClean="0"/>
              <a:t>sağlanacaktır</a:t>
            </a:r>
            <a:r>
              <a:rPr lang="en-US" sz="2500" dirty="0" smtClean="0"/>
              <a:t>. </a:t>
            </a:r>
            <a:r>
              <a:rPr lang="en-US" sz="2500" dirty="0" err="1" smtClean="0"/>
              <a:t>Bilgi</a:t>
            </a:r>
            <a:r>
              <a:rPr lang="en-US" sz="2500" dirty="0" smtClean="0"/>
              <a:t> </a:t>
            </a:r>
            <a:r>
              <a:rPr lang="en-US" sz="2500" dirty="0" err="1" smtClean="0"/>
              <a:t>amaçlı</a:t>
            </a:r>
            <a:r>
              <a:rPr lang="en-US" sz="2500" dirty="0" smtClean="0"/>
              <a:t> </a:t>
            </a:r>
            <a:r>
              <a:rPr lang="en-US" sz="2500" dirty="0" err="1" smtClean="0"/>
              <a:t>muhasebe</a:t>
            </a:r>
            <a:r>
              <a:rPr lang="en-US" sz="2500" dirty="0" smtClean="0"/>
              <a:t> </a:t>
            </a:r>
            <a:r>
              <a:rPr lang="en-US" sz="2500" dirty="0" err="1" smtClean="0"/>
              <a:t>dediğimiz</a:t>
            </a:r>
            <a:r>
              <a:rPr lang="en-US" sz="2500" dirty="0" smtClean="0"/>
              <a:t> </a:t>
            </a:r>
            <a:r>
              <a:rPr lang="en-US" sz="2500" dirty="0" err="1" smtClean="0"/>
              <a:t>bu</a:t>
            </a:r>
            <a:r>
              <a:rPr lang="en-US" sz="2500" dirty="0" smtClean="0"/>
              <a:t> </a:t>
            </a:r>
            <a:r>
              <a:rPr lang="en-US" sz="2500" dirty="0" err="1" smtClean="0"/>
              <a:t>kavram</a:t>
            </a:r>
            <a:r>
              <a:rPr lang="en-US" sz="2500" dirty="0" smtClean="0"/>
              <a:t>, </a:t>
            </a:r>
            <a:r>
              <a:rPr lang="en-US" sz="2500" dirty="0" err="1" smtClean="0"/>
              <a:t>alım</a:t>
            </a:r>
            <a:r>
              <a:rPr lang="en-US" sz="2500" dirty="0" smtClean="0"/>
              <a:t> </a:t>
            </a:r>
            <a:r>
              <a:rPr lang="en-US" sz="2500" dirty="0" err="1" smtClean="0"/>
              <a:t>ya</a:t>
            </a:r>
            <a:r>
              <a:rPr lang="en-US" sz="2500" dirty="0" smtClean="0"/>
              <a:t> da </a:t>
            </a:r>
            <a:r>
              <a:rPr lang="en-US" sz="2500" dirty="0" err="1" smtClean="0"/>
              <a:t>satıma</a:t>
            </a:r>
            <a:r>
              <a:rPr lang="en-US" sz="2500" dirty="0" smtClean="0"/>
              <a:t> </a:t>
            </a:r>
            <a:r>
              <a:rPr lang="en-US" sz="2500" dirty="0" err="1" smtClean="0"/>
              <a:t>konu</a:t>
            </a:r>
            <a:r>
              <a:rPr lang="en-US" sz="2500" dirty="0" smtClean="0"/>
              <a:t> </a:t>
            </a:r>
            <a:r>
              <a:rPr lang="en-US" sz="2500" dirty="0" err="1" smtClean="0"/>
              <a:t>olan</a:t>
            </a:r>
            <a:r>
              <a:rPr lang="en-US" sz="2500" dirty="0" smtClean="0"/>
              <a:t> </a:t>
            </a:r>
            <a:r>
              <a:rPr lang="en-US" sz="2500" dirty="0" err="1" smtClean="0"/>
              <a:t>varlığın</a:t>
            </a:r>
            <a:r>
              <a:rPr lang="en-US" sz="2500" dirty="0" smtClean="0"/>
              <a:t> </a:t>
            </a:r>
            <a:r>
              <a:rPr lang="en-US" sz="2500" dirty="0" err="1" smtClean="0"/>
              <a:t>değerinden</a:t>
            </a:r>
            <a:r>
              <a:rPr lang="en-US" sz="2500" dirty="0" smtClean="0"/>
              <a:t> </a:t>
            </a:r>
            <a:r>
              <a:rPr lang="en-US" sz="2500" dirty="0" err="1" smtClean="0"/>
              <a:t>ziyade</a:t>
            </a:r>
            <a:r>
              <a:rPr lang="en-US" sz="2500" dirty="0" smtClean="0"/>
              <a:t>, </a:t>
            </a:r>
            <a:r>
              <a:rPr lang="en-US" sz="2500" dirty="0" err="1" smtClean="0"/>
              <a:t>sipariş</a:t>
            </a:r>
            <a:r>
              <a:rPr lang="en-US" sz="2500" dirty="0" smtClean="0"/>
              <a:t>/</a:t>
            </a:r>
            <a:r>
              <a:rPr lang="en-US" sz="2500" dirty="0" err="1" smtClean="0"/>
              <a:t>tedarik</a:t>
            </a:r>
            <a:r>
              <a:rPr lang="en-US" sz="2500" dirty="0" smtClean="0"/>
              <a:t>/</a:t>
            </a:r>
            <a:r>
              <a:rPr lang="en-US" sz="2500" dirty="0" err="1" smtClean="0"/>
              <a:t>üretim</a:t>
            </a:r>
            <a:r>
              <a:rPr lang="en-US" sz="2500" dirty="0" smtClean="0"/>
              <a:t>/</a:t>
            </a:r>
            <a:r>
              <a:rPr lang="en-US" sz="2500" dirty="0" err="1" smtClean="0"/>
              <a:t>taşıma</a:t>
            </a:r>
            <a:r>
              <a:rPr lang="en-US" sz="2500" dirty="0" smtClean="0"/>
              <a:t>/</a:t>
            </a:r>
            <a:r>
              <a:rPr lang="en-US" sz="2500" dirty="0" err="1" smtClean="0"/>
              <a:t>dağıtım</a:t>
            </a:r>
            <a:r>
              <a:rPr lang="en-US" sz="2500" dirty="0" smtClean="0"/>
              <a:t>/</a:t>
            </a:r>
            <a:r>
              <a:rPr lang="en-US" sz="2500" dirty="0" err="1" smtClean="0"/>
              <a:t>teslim</a:t>
            </a:r>
            <a:r>
              <a:rPr lang="en-US" sz="2500" dirty="0"/>
              <a:t>/</a:t>
            </a:r>
            <a:r>
              <a:rPr lang="en-US" sz="2500" dirty="0" err="1" smtClean="0"/>
              <a:t>ödeme</a:t>
            </a:r>
            <a:r>
              <a:rPr lang="en-US" sz="2500" dirty="0" smtClean="0"/>
              <a:t>/</a:t>
            </a:r>
            <a:r>
              <a:rPr lang="en-US" sz="2500" dirty="0" err="1" smtClean="0"/>
              <a:t>tahsilat</a:t>
            </a:r>
            <a:r>
              <a:rPr lang="en-US" sz="2500" dirty="0" smtClean="0"/>
              <a:t> </a:t>
            </a:r>
            <a:r>
              <a:rPr lang="en-US" sz="2500" dirty="0" err="1" smtClean="0"/>
              <a:t>şekli</a:t>
            </a:r>
            <a:r>
              <a:rPr lang="en-US" sz="2500" dirty="0" smtClean="0"/>
              <a:t> </a:t>
            </a:r>
            <a:r>
              <a:rPr lang="en-US" sz="2500" dirty="0" err="1" smtClean="0"/>
              <a:t>gibi</a:t>
            </a:r>
            <a:r>
              <a:rPr lang="en-US" sz="2500" dirty="0" smtClean="0"/>
              <a:t> </a:t>
            </a:r>
            <a:r>
              <a:rPr lang="en-US" sz="2500" dirty="0" err="1" smtClean="0"/>
              <a:t>birçok</a:t>
            </a:r>
            <a:r>
              <a:rPr lang="en-US" sz="2500" dirty="0" smtClean="0"/>
              <a:t> </a:t>
            </a:r>
            <a:r>
              <a:rPr lang="en-US" sz="2500" dirty="0" err="1" smtClean="0"/>
              <a:t>değişkeni</a:t>
            </a:r>
            <a:r>
              <a:rPr lang="en-US" sz="2500" dirty="0" smtClean="0"/>
              <a:t> </a:t>
            </a:r>
            <a:r>
              <a:rPr lang="en-US" sz="2500" dirty="0" err="1" smtClean="0"/>
              <a:t>barındıran</a:t>
            </a:r>
            <a:r>
              <a:rPr lang="en-US" sz="2500" dirty="0" smtClean="0"/>
              <a:t> </a:t>
            </a:r>
            <a:r>
              <a:rPr lang="en-US" sz="2500" dirty="0" err="1" smtClean="0"/>
              <a:t>bir</a:t>
            </a:r>
            <a:r>
              <a:rPr lang="en-US" sz="2500" dirty="0" smtClean="0"/>
              <a:t> </a:t>
            </a:r>
            <a:r>
              <a:rPr lang="en-US" sz="2500" dirty="0" err="1" smtClean="0"/>
              <a:t>bilgi</a:t>
            </a:r>
            <a:r>
              <a:rPr lang="en-US" sz="2500" dirty="0" smtClean="0"/>
              <a:t> </a:t>
            </a:r>
            <a:r>
              <a:rPr lang="en-US" sz="2500" dirty="0" err="1" smtClean="0"/>
              <a:t>sistemidir</a:t>
            </a:r>
            <a:r>
              <a:rPr lang="en-US" sz="2500" dirty="0" smtClean="0"/>
              <a:t>.</a:t>
            </a:r>
          </a:p>
          <a:p>
            <a:pPr algn="just"/>
            <a:r>
              <a:rPr lang="en-US" sz="2500" dirty="0" err="1" smtClean="0"/>
              <a:t>İşletme</a:t>
            </a:r>
            <a:r>
              <a:rPr lang="en-US" sz="2500" dirty="0" smtClean="0"/>
              <a:t> </a:t>
            </a:r>
            <a:r>
              <a:rPr lang="en-US" sz="2500" dirty="0" err="1" smtClean="0"/>
              <a:t>içerisinden</a:t>
            </a:r>
            <a:r>
              <a:rPr lang="en-US" sz="2500" dirty="0" smtClean="0"/>
              <a:t> </a:t>
            </a:r>
            <a:r>
              <a:rPr lang="en-US" sz="2500" dirty="0" err="1" smtClean="0"/>
              <a:t>saklanan</a:t>
            </a:r>
            <a:r>
              <a:rPr lang="en-US" sz="2500" dirty="0" smtClean="0"/>
              <a:t> ham </a:t>
            </a:r>
            <a:r>
              <a:rPr lang="en-US" sz="2500" dirty="0" err="1" smtClean="0"/>
              <a:t>verilerin</a:t>
            </a:r>
            <a:r>
              <a:rPr lang="en-US" sz="2500" dirty="0" smtClean="0"/>
              <a:t> </a:t>
            </a:r>
            <a:r>
              <a:rPr lang="en-US" sz="2500" dirty="0" err="1" smtClean="0"/>
              <a:t>vergi</a:t>
            </a:r>
            <a:r>
              <a:rPr lang="en-US" sz="2500" dirty="0" smtClean="0"/>
              <a:t> </a:t>
            </a:r>
            <a:r>
              <a:rPr lang="en-US" sz="2500" dirty="0" err="1" smtClean="0"/>
              <a:t>kurallarından</a:t>
            </a:r>
            <a:r>
              <a:rPr lang="en-US" sz="2500" dirty="0" smtClean="0"/>
              <a:t> </a:t>
            </a:r>
            <a:r>
              <a:rPr lang="en-US" sz="2500" dirty="0" err="1" smtClean="0"/>
              <a:t>ziyade</a:t>
            </a:r>
            <a:r>
              <a:rPr lang="en-US" sz="2500" dirty="0" smtClean="0"/>
              <a:t> </a:t>
            </a:r>
            <a:r>
              <a:rPr lang="en-US" sz="2500" dirty="0" err="1" smtClean="0"/>
              <a:t>işletme</a:t>
            </a:r>
            <a:r>
              <a:rPr lang="en-US" sz="2500" dirty="0" smtClean="0"/>
              <a:t> </a:t>
            </a:r>
            <a:r>
              <a:rPr lang="en-US" sz="2500" dirty="0" err="1" smtClean="0"/>
              <a:t>ihtiyaçları</a:t>
            </a:r>
            <a:r>
              <a:rPr lang="en-US" sz="2500" dirty="0" smtClean="0"/>
              <a:t> </a:t>
            </a:r>
            <a:r>
              <a:rPr lang="en-US" sz="2500" dirty="0" err="1" smtClean="0"/>
              <a:t>için</a:t>
            </a:r>
            <a:r>
              <a:rPr lang="en-US" sz="2500" dirty="0" smtClean="0"/>
              <a:t> </a:t>
            </a:r>
            <a:r>
              <a:rPr lang="en-US" sz="2500" dirty="0" err="1" smtClean="0"/>
              <a:t>şekillendirilebileceği</a:t>
            </a:r>
            <a:r>
              <a:rPr lang="en-US" sz="2500" dirty="0" smtClean="0"/>
              <a:t> </a:t>
            </a:r>
            <a:r>
              <a:rPr lang="en-US" sz="2500" dirty="0" err="1" smtClean="0"/>
              <a:t>şeffaf</a:t>
            </a:r>
            <a:r>
              <a:rPr lang="en-US" sz="2500" dirty="0" smtClean="0"/>
              <a:t> </a:t>
            </a:r>
            <a:r>
              <a:rPr lang="en-US" sz="2500" dirty="0" err="1" smtClean="0"/>
              <a:t>bir</a:t>
            </a:r>
            <a:r>
              <a:rPr lang="en-US" sz="2500" dirty="0" smtClean="0"/>
              <a:t> </a:t>
            </a:r>
            <a:r>
              <a:rPr lang="en-US" sz="2500" dirty="0" err="1" smtClean="0"/>
              <a:t>bilgi</a:t>
            </a:r>
            <a:r>
              <a:rPr lang="en-US" sz="2500" dirty="0" smtClean="0"/>
              <a:t> </a:t>
            </a:r>
            <a:r>
              <a:rPr lang="en-US" sz="2500" dirty="0" err="1" smtClean="0"/>
              <a:t>işleme</a:t>
            </a:r>
            <a:r>
              <a:rPr lang="en-US" sz="2500" dirty="0" smtClean="0"/>
              <a:t> </a:t>
            </a:r>
            <a:r>
              <a:rPr lang="en-US" sz="2500" dirty="0" err="1" smtClean="0"/>
              <a:t>sürecine</a:t>
            </a:r>
            <a:r>
              <a:rPr lang="en-US" sz="2500" dirty="0" smtClean="0"/>
              <a:t> </a:t>
            </a:r>
            <a:r>
              <a:rPr lang="en-US" sz="2500" dirty="0" err="1" smtClean="0"/>
              <a:t>ihtiyaç</a:t>
            </a:r>
            <a:r>
              <a:rPr lang="en-US" sz="2500" dirty="0" smtClean="0"/>
              <a:t> </a:t>
            </a:r>
            <a:r>
              <a:rPr lang="en-US" sz="2500" dirty="0" err="1" smtClean="0"/>
              <a:t>vardır</a:t>
            </a:r>
            <a:r>
              <a:rPr lang="en-US" sz="25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Bulut</a:t>
            </a:r>
            <a:r>
              <a:rPr lang="en-US" dirty="0" smtClean="0"/>
              <a:t> </a:t>
            </a:r>
            <a:r>
              <a:rPr lang="en-US" dirty="0" err="1" smtClean="0"/>
              <a:t>Teknolojisi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06245"/>
          </a:xfrm>
        </p:spPr>
        <p:txBody>
          <a:bodyPr>
            <a:noAutofit/>
          </a:bodyPr>
          <a:lstStyle/>
          <a:p>
            <a:pPr algn="just"/>
            <a:r>
              <a:rPr lang="en-US" sz="2500" dirty="0" err="1" smtClean="0"/>
              <a:t>Gelecekte</a:t>
            </a:r>
            <a:r>
              <a:rPr lang="en-US" sz="2500" dirty="0" smtClean="0"/>
              <a:t> </a:t>
            </a:r>
            <a:r>
              <a:rPr lang="en-US" sz="2500" dirty="0" err="1" smtClean="0"/>
              <a:t>bizi</a:t>
            </a:r>
            <a:r>
              <a:rPr lang="en-US" sz="2500" dirty="0" smtClean="0"/>
              <a:t>, </a:t>
            </a:r>
            <a:r>
              <a:rPr lang="en-US" sz="2500" dirty="0" err="1" smtClean="0"/>
              <a:t>işlemsel</a:t>
            </a:r>
            <a:r>
              <a:rPr lang="en-US" sz="2500" dirty="0" smtClean="0"/>
              <a:t> </a:t>
            </a:r>
            <a:r>
              <a:rPr lang="en-US" sz="2500" dirty="0" err="1" smtClean="0"/>
              <a:t>olarak</a:t>
            </a:r>
            <a:r>
              <a:rPr lang="en-US" sz="2500" dirty="0" smtClean="0"/>
              <a:t> </a:t>
            </a:r>
            <a:r>
              <a:rPr lang="en-US" sz="2500" dirty="0" err="1" smtClean="0"/>
              <a:t>tanımlayabileceğimiz</a:t>
            </a:r>
            <a:r>
              <a:rPr lang="en-US" sz="2500" dirty="0" smtClean="0"/>
              <a:t> </a:t>
            </a:r>
            <a:r>
              <a:rPr lang="en-US" sz="2500" dirty="0" err="1" smtClean="0"/>
              <a:t>ve</a:t>
            </a:r>
            <a:r>
              <a:rPr lang="en-US" sz="2500" dirty="0" smtClean="0"/>
              <a:t> </a:t>
            </a:r>
            <a:r>
              <a:rPr lang="en-US" sz="2500" dirty="0" err="1" smtClean="0"/>
              <a:t>önceden</a:t>
            </a:r>
            <a:r>
              <a:rPr lang="en-US" sz="2500" dirty="0" smtClean="0"/>
              <a:t> </a:t>
            </a:r>
            <a:r>
              <a:rPr lang="en-US" sz="2500" dirty="0" err="1" smtClean="0"/>
              <a:t>tanımlanmış</a:t>
            </a:r>
            <a:r>
              <a:rPr lang="en-US" sz="2500" dirty="0" smtClean="0"/>
              <a:t> </a:t>
            </a:r>
            <a:r>
              <a:rPr lang="en-US" sz="2500" dirty="0" err="1" smtClean="0"/>
              <a:t>kurallarca</a:t>
            </a:r>
            <a:r>
              <a:rPr lang="en-US" sz="2500" dirty="0" smtClean="0"/>
              <a:t> </a:t>
            </a:r>
            <a:r>
              <a:rPr lang="en-US" sz="2500" dirty="0" err="1" smtClean="0"/>
              <a:t>şekillenen</a:t>
            </a:r>
            <a:r>
              <a:rPr lang="en-US" sz="2500" dirty="0" smtClean="0"/>
              <a:t> </a:t>
            </a:r>
            <a:r>
              <a:rPr lang="en-US" sz="2500" dirty="0" err="1" smtClean="0"/>
              <a:t>sistemlerden</a:t>
            </a:r>
            <a:r>
              <a:rPr lang="en-US" sz="2500" dirty="0" smtClean="0"/>
              <a:t> </a:t>
            </a:r>
            <a:r>
              <a:rPr lang="en-US" sz="2500" dirty="0" err="1" smtClean="0"/>
              <a:t>daha</a:t>
            </a:r>
            <a:r>
              <a:rPr lang="en-US" sz="2500" dirty="0" smtClean="0"/>
              <a:t> </a:t>
            </a:r>
            <a:r>
              <a:rPr lang="en-US" sz="2500" dirty="0" err="1" smtClean="0"/>
              <a:t>çok</a:t>
            </a:r>
            <a:r>
              <a:rPr lang="en-US" sz="2500" dirty="0"/>
              <a:t> </a:t>
            </a:r>
            <a:r>
              <a:rPr lang="en-US" sz="2500" dirty="0" err="1" smtClean="0"/>
              <a:t>değer</a:t>
            </a:r>
            <a:r>
              <a:rPr lang="en-US" sz="2500" dirty="0" smtClean="0"/>
              <a:t> </a:t>
            </a:r>
            <a:r>
              <a:rPr lang="en-US" sz="2500" dirty="0" err="1" smtClean="0"/>
              <a:t>zincirindeki</a:t>
            </a:r>
            <a:r>
              <a:rPr lang="en-US" sz="2500" dirty="0" smtClean="0"/>
              <a:t> </a:t>
            </a:r>
            <a:r>
              <a:rPr lang="en-US" sz="2500" dirty="0" err="1" smtClean="0"/>
              <a:t>herkesin</a:t>
            </a:r>
            <a:r>
              <a:rPr lang="en-US" sz="2500" dirty="0" smtClean="0"/>
              <a:t> </a:t>
            </a:r>
            <a:r>
              <a:rPr lang="en-US" sz="2500" dirty="0" err="1" smtClean="0"/>
              <a:t>ihtiyaç</a:t>
            </a:r>
            <a:r>
              <a:rPr lang="en-US" sz="2500" dirty="0" smtClean="0"/>
              <a:t> </a:t>
            </a:r>
            <a:r>
              <a:rPr lang="en-US" sz="2500" dirty="0" err="1" smtClean="0"/>
              <a:t>duyduğu</a:t>
            </a:r>
            <a:r>
              <a:rPr lang="en-US" sz="2500" dirty="0" smtClean="0"/>
              <a:t> </a:t>
            </a:r>
            <a:r>
              <a:rPr lang="en-US" sz="2500" dirty="0" err="1" smtClean="0"/>
              <a:t>bilgiler</a:t>
            </a:r>
            <a:r>
              <a:rPr lang="en-US" sz="2500" dirty="0" smtClean="0"/>
              <a:t> </a:t>
            </a:r>
            <a:r>
              <a:rPr lang="en-US" sz="2500" dirty="0" err="1" smtClean="0"/>
              <a:t>dahilinde</a:t>
            </a:r>
            <a:r>
              <a:rPr lang="en-US" sz="2500" dirty="0" smtClean="0"/>
              <a:t> </a:t>
            </a:r>
            <a:r>
              <a:rPr lang="en-US" sz="2500" dirty="0" err="1" smtClean="0"/>
              <a:t>veri</a:t>
            </a:r>
            <a:r>
              <a:rPr lang="en-US" sz="2500" dirty="0" smtClean="0"/>
              <a:t> </a:t>
            </a:r>
            <a:r>
              <a:rPr lang="en-US" sz="2500" dirty="0" err="1" smtClean="0"/>
              <a:t>işleyebilen</a:t>
            </a:r>
            <a:r>
              <a:rPr lang="en-US" sz="2500" dirty="0" smtClean="0"/>
              <a:t> </a:t>
            </a:r>
            <a:r>
              <a:rPr lang="en-US" sz="2500" dirty="0" err="1" smtClean="0"/>
              <a:t>yapılar</a:t>
            </a:r>
            <a:r>
              <a:rPr lang="en-US" sz="2500" dirty="0" smtClean="0"/>
              <a:t> </a:t>
            </a:r>
            <a:r>
              <a:rPr lang="en-US" sz="2500" dirty="0" err="1" smtClean="0"/>
              <a:t>beklemektedir</a:t>
            </a:r>
            <a:r>
              <a:rPr lang="en-US" sz="2500" dirty="0" smtClean="0"/>
              <a:t>.</a:t>
            </a:r>
          </a:p>
          <a:p>
            <a:pPr algn="just"/>
            <a:r>
              <a:rPr lang="en-US" sz="2500" dirty="0" smtClean="0"/>
              <a:t>Bu </a:t>
            </a:r>
            <a:r>
              <a:rPr lang="en-US" sz="2500" dirty="0" err="1" smtClean="0"/>
              <a:t>yapı</a:t>
            </a:r>
            <a:r>
              <a:rPr lang="en-US" sz="2500" dirty="0" smtClean="0"/>
              <a:t>, </a:t>
            </a:r>
            <a:r>
              <a:rPr lang="en-US" sz="2500" dirty="0" err="1" smtClean="0"/>
              <a:t>uygulamaların</a:t>
            </a:r>
            <a:r>
              <a:rPr lang="en-US" sz="2500" dirty="0" smtClean="0"/>
              <a:t>, </a:t>
            </a:r>
            <a:r>
              <a:rPr lang="en-US" sz="2500" dirty="0" err="1" smtClean="0"/>
              <a:t>bilginin</a:t>
            </a:r>
            <a:r>
              <a:rPr lang="en-US" sz="2500" dirty="0" smtClean="0"/>
              <a:t>, </a:t>
            </a:r>
            <a:r>
              <a:rPr lang="en-US" sz="2500" dirty="0" err="1" smtClean="0"/>
              <a:t>sistemlerin</a:t>
            </a:r>
            <a:r>
              <a:rPr lang="en-US" sz="2500" dirty="0" smtClean="0"/>
              <a:t>, </a:t>
            </a:r>
            <a:r>
              <a:rPr lang="en-US" sz="2500" dirty="0" err="1" smtClean="0"/>
              <a:t>müşterilerin</a:t>
            </a:r>
            <a:r>
              <a:rPr lang="en-US" sz="2500" dirty="0" smtClean="0"/>
              <a:t> </a:t>
            </a:r>
            <a:r>
              <a:rPr lang="en-US" sz="2500" dirty="0" err="1" smtClean="0"/>
              <a:t>ve</a:t>
            </a:r>
            <a:r>
              <a:rPr lang="en-US" sz="2500" dirty="0" smtClean="0"/>
              <a:t> </a:t>
            </a:r>
            <a:r>
              <a:rPr lang="en-US" sz="2500" dirty="0" err="1" smtClean="0"/>
              <a:t>tedarikçilerin</a:t>
            </a:r>
            <a:r>
              <a:rPr lang="en-US" sz="2500" dirty="0" smtClean="0"/>
              <a:t> internet </a:t>
            </a:r>
            <a:r>
              <a:rPr lang="en-US" sz="2500" dirty="0" err="1" smtClean="0"/>
              <a:t>tabanlı</a:t>
            </a:r>
            <a:r>
              <a:rPr lang="en-US" sz="2500" dirty="0" smtClean="0"/>
              <a:t> </a:t>
            </a:r>
            <a:r>
              <a:rPr lang="en-US" sz="2500" dirty="0" err="1" smtClean="0"/>
              <a:t>bir</a:t>
            </a:r>
            <a:r>
              <a:rPr lang="en-US" sz="2500" dirty="0" smtClean="0"/>
              <a:t> </a:t>
            </a:r>
            <a:r>
              <a:rPr lang="en-US" sz="2500" dirty="0" err="1" smtClean="0"/>
              <a:t>paylaşım</a:t>
            </a:r>
            <a:r>
              <a:rPr lang="en-US" sz="2500" dirty="0" smtClean="0"/>
              <a:t> </a:t>
            </a:r>
            <a:r>
              <a:rPr lang="en-US" sz="2500" dirty="0" err="1" smtClean="0"/>
              <a:t>ortamında</a:t>
            </a:r>
            <a:r>
              <a:rPr lang="en-US" sz="2500" dirty="0" smtClean="0"/>
              <a:t> </a:t>
            </a:r>
            <a:r>
              <a:rPr lang="en-US" sz="2500" dirty="0" err="1" smtClean="0"/>
              <a:t>eşanlı</a:t>
            </a:r>
            <a:r>
              <a:rPr lang="en-US" sz="2500" dirty="0" smtClean="0"/>
              <a:t> </a:t>
            </a:r>
            <a:r>
              <a:rPr lang="en-US" sz="2500" dirty="0" err="1" smtClean="0"/>
              <a:t>ve</a:t>
            </a:r>
            <a:r>
              <a:rPr lang="en-US" sz="2500" dirty="0" smtClean="0"/>
              <a:t> tam </a:t>
            </a:r>
            <a:r>
              <a:rPr lang="en-US" sz="2500" dirty="0" err="1" smtClean="0"/>
              <a:t>zamanlı</a:t>
            </a:r>
            <a:r>
              <a:rPr lang="en-US" sz="2500" dirty="0" smtClean="0"/>
              <a:t> </a:t>
            </a:r>
            <a:r>
              <a:rPr lang="en-US" sz="2500" dirty="0" err="1" smtClean="0"/>
              <a:t>olarak</a:t>
            </a:r>
            <a:r>
              <a:rPr lang="en-US" sz="2500" dirty="0" smtClean="0"/>
              <a:t> </a:t>
            </a:r>
            <a:r>
              <a:rPr lang="en-US" sz="2500" dirty="0" err="1" smtClean="0"/>
              <a:t>iletişim</a:t>
            </a:r>
            <a:r>
              <a:rPr lang="en-US" sz="2500" dirty="0" smtClean="0"/>
              <a:t> </a:t>
            </a:r>
            <a:r>
              <a:rPr lang="en-US" sz="2500" dirty="0" err="1" smtClean="0"/>
              <a:t>kurabildikleri</a:t>
            </a:r>
            <a:r>
              <a:rPr lang="en-US" sz="2500" dirty="0" smtClean="0"/>
              <a:t> </a:t>
            </a:r>
            <a:r>
              <a:rPr lang="en-US" sz="2500" dirty="0" err="1" smtClean="0"/>
              <a:t>bir</a:t>
            </a:r>
            <a:r>
              <a:rPr lang="en-US" sz="2500" dirty="0" smtClean="0"/>
              <a:t> </a:t>
            </a:r>
            <a:r>
              <a:rPr lang="en-US" sz="2500" dirty="0" err="1" smtClean="0"/>
              <a:t>yer</a:t>
            </a:r>
            <a:r>
              <a:rPr lang="en-US" sz="2500" dirty="0" smtClean="0"/>
              <a:t> </a:t>
            </a:r>
            <a:r>
              <a:rPr lang="en-US" sz="2500" dirty="0" err="1" smtClean="0"/>
              <a:t>olacaktır</a:t>
            </a:r>
            <a:r>
              <a:rPr lang="en-US" sz="25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527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Bulut</a:t>
            </a:r>
            <a:r>
              <a:rPr lang="en-US" dirty="0"/>
              <a:t> </a:t>
            </a:r>
            <a:r>
              <a:rPr lang="en-US" dirty="0" err="1"/>
              <a:t>Teknolojisi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632627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 smtClean="0"/>
              <a:t>Yeni</a:t>
            </a:r>
            <a:r>
              <a:rPr lang="en-US" sz="2200" dirty="0" smtClean="0"/>
              <a:t> </a:t>
            </a:r>
            <a:r>
              <a:rPr lang="en-US" sz="2200" dirty="0" err="1" smtClean="0"/>
              <a:t>Zelanda’da</a:t>
            </a:r>
            <a:r>
              <a:rPr lang="en-US" sz="2200" dirty="0" smtClean="0"/>
              <a:t> </a:t>
            </a:r>
            <a:r>
              <a:rPr lang="en-US" sz="2200" dirty="0" err="1" smtClean="0"/>
              <a:t>KOBİ’lerin</a:t>
            </a:r>
            <a:r>
              <a:rPr lang="en-US" sz="2200" dirty="0" smtClean="0"/>
              <a:t> %30’u,</a:t>
            </a:r>
          </a:p>
          <a:p>
            <a:pPr algn="just"/>
            <a:r>
              <a:rPr lang="en-US" sz="2200" dirty="0" err="1" smtClean="0"/>
              <a:t>Avustralya’da</a:t>
            </a:r>
            <a:r>
              <a:rPr lang="en-US" sz="2200" dirty="0" smtClean="0"/>
              <a:t> </a:t>
            </a:r>
            <a:r>
              <a:rPr lang="en-US" sz="2200" dirty="0" err="1" smtClean="0"/>
              <a:t>KOBİ’lerin</a:t>
            </a:r>
            <a:r>
              <a:rPr lang="en-US" sz="2200" dirty="0" smtClean="0"/>
              <a:t> %12’si,</a:t>
            </a:r>
          </a:p>
          <a:p>
            <a:pPr algn="just"/>
            <a:r>
              <a:rPr lang="en-US" sz="2200" dirty="0" err="1" smtClean="0"/>
              <a:t>İngiltere’de</a:t>
            </a:r>
            <a:r>
              <a:rPr lang="en-US" sz="2200" dirty="0" smtClean="0"/>
              <a:t> </a:t>
            </a:r>
            <a:r>
              <a:rPr lang="en-US" sz="2200" dirty="0" err="1" smtClean="0"/>
              <a:t>KOBİ’lerin</a:t>
            </a:r>
            <a:r>
              <a:rPr lang="en-US" sz="2200" dirty="0" smtClean="0"/>
              <a:t> %6’sı,</a:t>
            </a:r>
          </a:p>
          <a:p>
            <a:pPr algn="just"/>
            <a:r>
              <a:rPr lang="en-US" sz="2200" dirty="0" err="1" smtClean="0"/>
              <a:t>Amerika’da</a:t>
            </a:r>
            <a:r>
              <a:rPr lang="en-US" sz="2200" dirty="0" smtClean="0"/>
              <a:t> </a:t>
            </a:r>
            <a:r>
              <a:rPr lang="en-US" sz="2200" dirty="0" err="1" smtClean="0"/>
              <a:t>KOBİ’lerin</a:t>
            </a:r>
            <a:r>
              <a:rPr lang="en-US" sz="2200" dirty="0" smtClean="0"/>
              <a:t> %5’I</a:t>
            </a:r>
            <a:endParaRPr lang="en-US" sz="2200" dirty="0"/>
          </a:p>
          <a:p>
            <a:pPr algn="just"/>
            <a:r>
              <a:rPr lang="en-US" sz="2200" dirty="0" err="1" smtClean="0"/>
              <a:t>Avustralya’da</a:t>
            </a:r>
            <a:r>
              <a:rPr lang="en-US" sz="2200" dirty="0" smtClean="0"/>
              <a:t> </a:t>
            </a:r>
            <a:r>
              <a:rPr lang="en-US" sz="2200" dirty="0" err="1" smtClean="0"/>
              <a:t>KOBİ’lerin</a:t>
            </a:r>
            <a:r>
              <a:rPr lang="en-US" sz="2200" dirty="0" smtClean="0"/>
              <a:t> %2’si </a:t>
            </a:r>
            <a:r>
              <a:rPr lang="en-US" sz="2200" dirty="0" err="1" smtClean="0"/>
              <a:t>bulut</a:t>
            </a:r>
            <a:r>
              <a:rPr lang="en-US" sz="2200" dirty="0" smtClean="0"/>
              <a:t> </a:t>
            </a:r>
            <a:r>
              <a:rPr lang="en-US" sz="2200" dirty="0" err="1" smtClean="0"/>
              <a:t>tabanlı</a:t>
            </a:r>
            <a:r>
              <a:rPr lang="en-US" sz="2200" dirty="0" smtClean="0"/>
              <a:t> </a:t>
            </a:r>
            <a:r>
              <a:rPr lang="en-US" sz="2200" dirty="0" err="1" smtClean="0"/>
              <a:t>muhasebe</a:t>
            </a:r>
            <a:r>
              <a:rPr lang="en-US" sz="2200" dirty="0" smtClean="0"/>
              <a:t> </a:t>
            </a:r>
            <a:r>
              <a:rPr lang="en-US" sz="2200" dirty="0" err="1" smtClean="0"/>
              <a:t>bilgi</a:t>
            </a:r>
            <a:r>
              <a:rPr lang="en-US" sz="2200" dirty="0" smtClean="0"/>
              <a:t> </a:t>
            </a:r>
            <a:r>
              <a:rPr lang="en-US" sz="2200" dirty="0" err="1" smtClean="0"/>
              <a:t>sistemlerine</a:t>
            </a:r>
            <a:r>
              <a:rPr lang="en-US" sz="2200" dirty="0" smtClean="0"/>
              <a:t> </a:t>
            </a:r>
            <a:r>
              <a:rPr lang="en-US" sz="2200" dirty="0" err="1" smtClean="0"/>
              <a:t>geçmiştir</a:t>
            </a:r>
            <a:r>
              <a:rPr lang="en-US" sz="2200" dirty="0" smtClean="0"/>
              <a:t>.</a:t>
            </a:r>
          </a:p>
          <a:p>
            <a:pPr algn="just"/>
            <a:r>
              <a:rPr lang="en-US" sz="2200" dirty="0" err="1" smtClean="0"/>
              <a:t>İşletme</a:t>
            </a:r>
            <a:r>
              <a:rPr lang="en-US" sz="2200" dirty="0" smtClean="0"/>
              <a:t> </a:t>
            </a:r>
            <a:r>
              <a:rPr lang="en-US" sz="2200" dirty="0" err="1" smtClean="0"/>
              <a:t>sahiplerinin</a:t>
            </a:r>
            <a:r>
              <a:rPr lang="en-US" sz="2200" dirty="0" smtClean="0"/>
              <a:t> </a:t>
            </a:r>
            <a:r>
              <a:rPr lang="en-US" sz="2200" dirty="0" err="1" smtClean="0"/>
              <a:t>bu</a:t>
            </a:r>
            <a:r>
              <a:rPr lang="en-US" sz="2200" dirty="0" smtClean="0"/>
              <a:t> </a:t>
            </a:r>
            <a:r>
              <a:rPr lang="en-US" sz="2200" dirty="0" err="1" smtClean="0"/>
              <a:t>denli</a:t>
            </a:r>
            <a:r>
              <a:rPr lang="en-US" sz="2200" dirty="0" smtClean="0"/>
              <a:t> </a:t>
            </a:r>
            <a:r>
              <a:rPr lang="en-US" sz="2200" dirty="0" err="1" smtClean="0"/>
              <a:t>büyük</a:t>
            </a:r>
            <a:r>
              <a:rPr lang="en-US" sz="2200" dirty="0" smtClean="0"/>
              <a:t> </a:t>
            </a:r>
            <a:r>
              <a:rPr lang="en-US" sz="2200" dirty="0" err="1" smtClean="0"/>
              <a:t>bilgileri</a:t>
            </a:r>
            <a:r>
              <a:rPr lang="en-US" sz="2200" dirty="0" smtClean="0"/>
              <a:t> </a:t>
            </a:r>
            <a:r>
              <a:rPr lang="en-US" sz="2200" dirty="0" err="1" smtClean="0"/>
              <a:t>eşanlı</a:t>
            </a:r>
            <a:r>
              <a:rPr lang="en-US" sz="2200" dirty="0" smtClean="0"/>
              <a:t> </a:t>
            </a:r>
            <a:r>
              <a:rPr lang="en-US" sz="2200" dirty="0" err="1" smtClean="0"/>
              <a:t>olarak</a:t>
            </a:r>
            <a:r>
              <a:rPr lang="en-US" sz="2200" dirty="0" smtClean="0"/>
              <a:t> </a:t>
            </a:r>
            <a:r>
              <a:rPr lang="en-US" sz="2200" dirty="0" err="1" smtClean="0"/>
              <a:t>mobil</a:t>
            </a:r>
            <a:r>
              <a:rPr lang="en-US" sz="2200" dirty="0" smtClean="0"/>
              <a:t> </a:t>
            </a:r>
            <a:r>
              <a:rPr lang="en-US" sz="2200" dirty="0" err="1" smtClean="0"/>
              <a:t>teknolojiler</a:t>
            </a:r>
            <a:r>
              <a:rPr lang="en-US" sz="2200" dirty="0" smtClean="0"/>
              <a:t> </a:t>
            </a:r>
            <a:r>
              <a:rPr lang="en-US" sz="2200" dirty="0" err="1" smtClean="0"/>
              <a:t>üzerinden</a:t>
            </a:r>
            <a:r>
              <a:rPr lang="en-US" sz="2200" dirty="0" smtClean="0"/>
              <a:t> </a:t>
            </a:r>
            <a:r>
              <a:rPr lang="en-US" sz="2200" dirty="0" err="1" smtClean="0"/>
              <a:t>takip</a:t>
            </a:r>
            <a:r>
              <a:rPr lang="en-US" sz="2200" dirty="0" smtClean="0"/>
              <a:t> </a:t>
            </a:r>
            <a:r>
              <a:rPr lang="en-US" sz="2200" dirty="0" err="1" smtClean="0"/>
              <a:t>etme</a:t>
            </a:r>
            <a:r>
              <a:rPr lang="en-US" sz="2200" dirty="0" smtClean="0"/>
              <a:t> </a:t>
            </a:r>
            <a:r>
              <a:rPr lang="en-US" sz="2200" dirty="0" err="1" smtClean="0"/>
              <a:t>istekleri</a:t>
            </a:r>
            <a:r>
              <a:rPr lang="en-US" sz="2200" dirty="0" smtClean="0"/>
              <a:t> MYOB</a:t>
            </a:r>
            <a:r>
              <a:rPr lang="en-US" sz="2200" dirty="0"/>
              <a:t>, Sage, </a:t>
            </a:r>
            <a:r>
              <a:rPr lang="en-US" sz="2200" dirty="0" err="1"/>
              <a:t>Xero</a:t>
            </a:r>
            <a:r>
              <a:rPr lang="en-US" sz="2200" dirty="0"/>
              <a:t> &amp; </a:t>
            </a:r>
            <a:r>
              <a:rPr lang="en-US" sz="2200" dirty="0" smtClean="0"/>
              <a:t>Intuit </a:t>
            </a:r>
            <a:r>
              <a:rPr lang="en-US" sz="2200" dirty="0" err="1" smtClean="0"/>
              <a:t>gibi</a:t>
            </a:r>
            <a:r>
              <a:rPr lang="en-US" sz="2200" dirty="0" smtClean="0"/>
              <a:t> </a:t>
            </a:r>
            <a:r>
              <a:rPr lang="en-US" sz="2200" dirty="0" err="1" smtClean="0"/>
              <a:t>teknoloji</a:t>
            </a:r>
            <a:r>
              <a:rPr lang="en-US" sz="2200" dirty="0" smtClean="0"/>
              <a:t> </a:t>
            </a:r>
            <a:r>
              <a:rPr lang="en-US" sz="2200" dirty="0" err="1" smtClean="0"/>
              <a:t>devi</a:t>
            </a:r>
            <a:r>
              <a:rPr lang="en-US" sz="2200" dirty="0" smtClean="0"/>
              <a:t> </a:t>
            </a:r>
            <a:r>
              <a:rPr lang="en-US" sz="2200" dirty="0" err="1" smtClean="0"/>
              <a:t>şirketleri</a:t>
            </a:r>
            <a:r>
              <a:rPr lang="en-US" sz="2200" dirty="0" smtClean="0"/>
              <a:t> </a:t>
            </a:r>
            <a:r>
              <a:rPr lang="en-US" sz="2200" dirty="0" err="1" smtClean="0"/>
              <a:t>harekete</a:t>
            </a:r>
            <a:r>
              <a:rPr lang="en-US" sz="2200" dirty="0" smtClean="0"/>
              <a:t> </a:t>
            </a:r>
            <a:r>
              <a:rPr lang="en-US" sz="2200" dirty="0" err="1" smtClean="0"/>
              <a:t>geçirmiştir</a:t>
            </a:r>
            <a:r>
              <a:rPr lang="en-US" sz="2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666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302</TotalTime>
  <Words>974</Words>
  <Application>Microsoft Macintosh PowerPoint</Application>
  <PresentationFormat>On-screen Show (4:3)</PresentationFormat>
  <Paragraphs>58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Orbit</vt:lpstr>
      <vt:lpstr>2030 Yılında Muhasebe Uzmanlarının Geleceği ve Ekonomik Gelişmelerdeki Rolü</vt:lpstr>
      <vt:lpstr>Amaç</vt:lpstr>
      <vt:lpstr>Amaç</vt:lpstr>
      <vt:lpstr>Çiftçi-Muhasebeci</vt:lpstr>
      <vt:lpstr>Muhasebe-Denetim</vt:lpstr>
      <vt:lpstr>Sürekli Denetim</vt:lpstr>
      <vt:lpstr>Bilgi Amaçlı Muhasebe</vt:lpstr>
      <vt:lpstr>Bulut Teknolojisi</vt:lpstr>
      <vt:lpstr>Bulut Teknolojisi</vt:lpstr>
      <vt:lpstr>Verinin Bilgi ile İşlenmesi?</vt:lpstr>
      <vt:lpstr>Peki ya riskler …?</vt:lpstr>
      <vt:lpstr>Peki ya riskler …?</vt:lpstr>
      <vt:lpstr>Peki ya riskler …?</vt:lpstr>
      <vt:lpstr>Peki ya riskler …?</vt:lpstr>
      <vt:lpstr>Sonuç</vt:lpstr>
      <vt:lpstr>Sonuç</vt:lpstr>
      <vt:lpstr>Son söz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Altug Bicer</dc:creator>
  <cp:lastModifiedBy>Ali Altug Bicer</cp:lastModifiedBy>
  <cp:revision>24</cp:revision>
  <dcterms:created xsi:type="dcterms:W3CDTF">2016-03-16T20:50:05Z</dcterms:created>
  <dcterms:modified xsi:type="dcterms:W3CDTF">2016-03-17T10:21:22Z</dcterms:modified>
</cp:coreProperties>
</file>