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</p:sldMasterIdLst>
  <p:notesMasterIdLst>
    <p:notesMasterId r:id="rId49"/>
  </p:notesMasterIdLst>
  <p:sldIdLst>
    <p:sldId id="330" r:id="rId3"/>
    <p:sldId id="421" r:id="rId4"/>
    <p:sldId id="331" r:id="rId5"/>
    <p:sldId id="338" r:id="rId6"/>
    <p:sldId id="345" r:id="rId7"/>
    <p:sldId id="339" r:id="rId8"/>
    <p:sldId id="340" r:id="rId9"/>
    <p:sldId id="423" r:id="rId10"/>
    <p:sldId id="346" r:id="rId11"/>
    <p:sldId id="401" r:id="rId12"/>
    <p:sldId id="357" r:id="rId13"/>
    <p:sldId id="428" r:id="rId14"/>
    <p:sldId id="429" r:id="rId15"/>
    <p:sldId id="358" r:id="rId16"/>
    <p:sldId id="360" r:id="rId17"/>
    <p:sldId id="430" r:id="rId18"/>
    <p:sldId id="431" r:id="rId19"/>
    <p:sldId id="432" r:id="rId20"/>
    <p:sldId id="355" r:id="rId21"/>
    <p:sldId id="419" r:id="rId22"/>
    <p:sldId id="413" r:id="rId23"/>
    <p:sldId id="408" r:id="rId24"/>
    <p:sldId id="406" r:id="rId25"/>
    <p:sldId id="407" r:id="rId26"/>
    <p:sldId id="409" r:id="rId27"/>
    <p:sldId id="414" r:id="rId28"/>
    <p:sldId id="410" r:id="rId29"/>
    <p:sldId id="411" r:id="rId30"/>
    <p:sldId id="433" r:id="rId31"/>
    <p:sldId id="412" r:id="rId32"/>
    <p:sldId id="415" r:id="rId33"/>
    <p:sldId id="416" r:id="rId34"/>
    <p:sldId id="417" r:id="rId35"/>
    <p:sldId id="361" r:id="rId36"/>
    <p:sldId id="362" r:id="rId37"/>
    <p:sldId id="363" r:id="rId38"/>
    <p:sldId id="364" r:id="rId39"/>
    <p:sldId id="366" r:id="rId40"/>
    <p:sldId id="369" r:id="rId41"/>
    <p:sldId id="371" r:id="rId42"/>
    <p:sldId id="373" r:id="rId43"/>
    <p:sldId id="380" r:id="rId44"/>
    <p:sldId id="389" r:id="rId45"/>
    <p:sldId id="400" r:id="rId46"/>
    <p:sldId id="434" r:id="rId47"/>
    <p:sldId id="26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k gulata" initials="bg" lastIdx="2" clrIdx="0">
    <p:extLst>
      <p:ext uri="{19B8F6BF-5375-455C-9EA6-DF929625EA0E}">
        <p15:presenceInfo xmlns:p15="http://schemas.microsoft.com/office/powerpoint/2012/main" userId="bcd144fb52ddd2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B7B7"/>
    <a:srgbClr val="251F35"/>
    <a:srgbClr val="09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3568" autoAdjust="0"/>
  </p:normalViewPr>
  <p:slideViewPr>
    <p:cSldViewPr>
      <p:cViewPr varScale="1">
        <p:scale>
          <a:sx n="113" d="100"/>
          <a:sy n="113" d="100"/>
        </p:scale>
        <p:origin x="188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3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2"/>
    </p:cViewPr>
  </p:sorterViewPr>
  <p:notesViewPr>
    <p:cSldViewPr>
      <p:cViewPr varScale="1">
        <p:scale>
          <a:sx n="49" d="100"/>
          <a:sy n="49" d="100"/>
        </p:scale>
        <p:origin x="2733" y="4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8F6C2-BCA7-47B8-B4C6-2C8A26CC861F}" type="datetimeFigureOut">
              <a:rPr lang="tr-TR" smtClean="0"/>
              <a:pPr/>
              <a:t>17.3.2016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045E1-D4CC-4276-8AAA-3524ADBEBB9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Çalışmada muhasebe meslek mensupları olarak Serbest Muhasebeci Mali Müşavirler ile Yeminli Mali Müşavirler ifade edilmiştir.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denetim hizmetleri kavramı “Bağımsız Denetim Hizmetleri” olarak ele alınmıştır.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Vizyonun çeşitli tanımları olmakla birlikte, bu çalışmada,  en yaygın ve basit tanımı olan “geleceğe yaklaşım” ya da geleceğe bakış”  olarak ele alınmıştır.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endParaRPr lang="tr-T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3568/2-c) Yukarıdaki bentte yazılı konularda, belgelerine dayanılarak, inceleme, tahlil, </a:t>
            </a:r>
            <a:r>
              <a:rPr lang="tr-T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denetim yapmak, mali tablo ve beyannamelerle ilgili konularda yazılı görüş vermek, rapor ve benzerlerini düzenlemek,</a:t>
            </a:r>
            <a:r>
              <a:rPr lang="tr-T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tahkim, bilirkişilik ve benzeri işleri yapmak.” olduğu,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 durum meslek mensupları arasında İŞBİRLİĞİNİ VE GÜÇ BİRLİĞİNİ ZORUNLU KILMAKTADIR.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Mekan, müşteri ve çalışan sayısı ile birlikte hizmet çeşitliliğine uygun olarak; </a:t>
            </a:r>
            <a:endParaRPr lang="tr-TR" sz="1200" dirty="0">
              <a:solidFill>
                <a:schemeClr val="bg1"/>
              </a:solidFill>
              <a:latin typeface="Arial"/>
              <a:ea typeface="Times New Roman" pitchFamily="18" charset="0"/>
              <a:cs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Hizmet Üretim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, </a:t>
            </a:r>
            <a:r>
              <a:rPr lang="tr-TR" sz="1200" u="sng" dirty="0">
                <a:solidFill>
                  <a:schemeClr val="bg1"/>
                </a:solidFill>
                <a:latin typeface="Arial"/>
                <a:ea typeface="Times New Roman" pitchFamily="18" charset="0"/>
                <a:cs typeface="Arial"/>
              </a:rPr>
              <a:t>Y</a:t>
            </a:r>
            <a:r>
              <a:rPr kumimoji="0" lang="tr-TR" sz="12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önetim</a:t>
            </a:r>
            <a:r>
              <a:rPr kumimoji="0" lang="tr-TR" sz="12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,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 </a:t>
            </a:r>
            <a:r>
              <a:rPr kumimoji="0" lang="tr-TR" sz="12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Eğitim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, </a:t>
            </a:r>
            <a:r>
              <a:rPr kumimoji="0" lang="tr-TR" sz="12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Ortak kullanım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 ve </a:t>
            </a:r>
            <a:r>
              <a:rPr kumimoji="0" lang="tr-TR" sz="12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destek hizmetleri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Times New Roman" pitchFamily="18" charset="0"/>
                <a:cs typeface="Arial"/>
              </a:rPr>
              <a:t>ihtiyaçlarını karşılayacak düzeyde olmalıdır.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D91D-93F8-4966-9CC5-412D2B902CA2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>
                <a:solidFill>
                  <a:schemeClr val="bg1"/>
                </a:solidFill>
              </a:rPr>
              <a:t>Faaliyette bulunulan alanlarda, Müşteri bilgileri, Hizmet ve çalışan güvenliği ile </a:t>
            </a:r>
          </a:p>
          <a:p>
            <a:r>
              <a:rPr lang="tr-TR" sz="1200" dirty="0">
                <a:solidFill>
                  <a:schemeClr val="bg1"/>
                </a:solidFill>
              </a:rPr>
              <a:t>Varlıkların korunmasını sağlayacak prosedürler oluşturulmalı ve gerekli önlemler alınmalıdır.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>
                <a:solidFill>
                  <a:schemeClr val="bg1"/>
                </a:solidFill>
                <a:latin typeface="Arial"/>
                <a:cs typeface="Arial"/>
              </a:rPr>
              <a:t>Meslek mensupları ve çalışanlarının kullanacakları </a:t>
            </a:r>
          </a:p>
          <a:p>
            <a:r>
              <a:rPr lang="tr-TR" sz="1200" dirty="0">
                <a:solidFill>
                  <a:schemeClr val="bg1"/>
                </a:solidFill>
                <a:latin typeface="Arial"/>
                <a:cs typeface="Arial"/>
              </a:rPr>
              <a:t>Mobilya, mefruşat, teknik ekipman ve yazılım konularına ilişkin esaslar,</a:t>
            </a:r>
          </a:p>
          <a:p>
            <a:r>
              <a:rPr lang="tr-TR" sz="1200" dirty="0">
                <a:solidFill>
                  <a:schemeClr val="bg1"/>
                </a:solidFill>
                <a:latin typeface="Arial"/>
                <a:cs typeface="Arial"/>
              </a:rPr>
              <a:t>Yapılan işin niteliğine uygun olarak hazırlanmalı ve hizmetin kalitesini arttıracak prosedürler belirlenmelidir.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9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45E1-D4CC-4276-8AAA-3524ADBEBB95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bstract_earth_source_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"/>
            <a:ext cx="9144000" cy="51435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5158015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1435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029201"/>
            <a:ext cx="7772400" cy="933451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16604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644-F7ED-4C10-9321-4A623A9A7E2F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3049"/>
            <a:ext cx="2590800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3"/>
            <a:ext cx="4419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1435103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6320-47B5-4E66-B54F-0D83D1D85718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688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1355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B9A4-0683-430B-9D56-DBB9C623C93E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1500-E415-4E76-8502-77D742A5F1E0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D42B-6057-4EE7-95D3-A68E178D1AD4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1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2"/>
            <a:ext cx="9144000" cy="51435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5158015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1435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029201"/>
            <a:ext cx="7772400" cy="933451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16604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5248-EE5E-49DF-A520-BB7A5B5D0679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2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F346-A48F-428C-98F5-A6392D06C4E9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62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279-54AF-410A-A153-DE6AE651CAF6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22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59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6000"/>
                </a:schemeClr>
              </a:gs>
              <a:gs pos="45000">
                <a:schemeClr val="tx1">
                  <a:lumMod val="85000"/>
                  <a:lumOff val="15000"/>
                  <a:alpha val="7000"/>
                </a:schemeClr>
              </a:gs>
              <a:gs pos="70000">
                <a:schemeClr val="tx1">
                  <a:lumMod val="95000"/>
                  <a:lumOff val="5000"/>
                  <a:alpha val="5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EF6F-3B85-48C1-ADB2-4798F73910CF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Dr.Yahya Arıkan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0" y="1143000"/>
            <a:ext cx="6553200" cy="541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1"/>
            <a:ext cx="65532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15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8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A1BB-D6F0-4686-895F-9C9A63129474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8750" y="0"/>
            <a:ext cx="0" cy="68580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23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4167189"/>
            <a:ext cx="6208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1" y="2667001"/>
            <a:ext cx="6208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F63A-B849-4A5F-B962-CB6592BFFA05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0C34-74D3-4107-95DC-CDD48D6C13A8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2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219201"/>
            <a:ext cx="3429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19201"/>
            <a:ext cx="3429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997A-1CA8-4847-B876-9ED709AC0E04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4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779" y="1265237"/>
            <a:ext cx="350382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7779" y="1981201"/>
            <a:ext cx="3503823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265237"/>
            <a:ext cx="35052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981201"/>
            <a:ext cx="3505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186-24E6-4E74-A59A-E9FF28CE3176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DCF-187E-4171-86C9-6DAF35DAB66F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8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3F9-660E-49FA-8D6C-F3E89BFBACA8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29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3049"/>
            <a:ext cx="2590800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3"/>
            <a:ext cx="4419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1435103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9C04-067D-4BCB-8B7C-7CF6D4DF9C4A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9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688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1355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2C25-E549-4823-83EA-D11D0C841A52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0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01C-96BF-4FC0-8B2E-20D3F5F254E6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2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37A3-6838-49F1-9151-B2364AB56004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Dr.Yahya Arıkan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95800" y="15240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495800" y="23622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95800" y="32004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95800" y="40386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400" y="274637"/>
            <a:ext cx="70104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300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Dr.Yahya Arıkan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066800"/>
            <a:ext cx="31242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066800"/>
            <a:ext cx="3932464" cy="2362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676400" y="3581400"/>
            <a:ext cx="31242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876800" y="3581400"/>
            <a:ext cx="3932464" cy="24384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400" y="274637"/>
            <a:ext cx="70104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79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6D29-A7B0-45A5-AA36-13AEC86ACAF0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2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Dr.Yahya Arıkan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581401"/>
            <a:ext cx="2209798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3581401"/>
            <a:ext cx="2209798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553200" y="3581401"/>
            <a:ext cx="2209798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1676400" y="1295400"/>
            <a:ext cx="2209798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114800" y="1295400"/>
            <a:ext cx="2209798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553201" y="1295400"/>
            <a:ext cx="2209798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274637"/>
            <a:ext cx="70104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56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arth_slide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28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5F7D-BA57-4D37-901C-E25DCA06A2F2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8750" y="0"/>
            <a:ext cx="0" cy="68580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4167189"/>
            <a:ext cx="6208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1" y="2667001"/>
            <a:ext cx="6208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9835-6897-4233-A047-B854BB68DBF7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219201"/>
            <a:ext cx="3429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19201"/>
            <a:ext cx="3429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11D5-47EA-4034-9D21-AFB2569FEF19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779" y="1265237"/>
            <a:ext cx="350382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7779" y="1981201"/>
            <a:ext cx="3503823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265237"/>
            <a:ext cx="35052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981201"/>
            <a:ext cx="3505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E234-962C-47E6-94BE-13ADA8C2D5FE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A6EC-2839-4602-AADC-37AC180EC976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8B1-C183-4409-9B96-A0AB79A37B27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Dr.Yahya Arıkan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video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arth_slide.mo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14287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7"/>
            <a:ext cx="7010400" cy="792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219201"/>
            <a:ext cx="7010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BEB50-7E05-410D-A745-2F91B84C33F9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28750" y="0"/>
            <a:ext cx="0" cy="68580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87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7"/>
            <a:ext cx="7010400" cy="792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219201"/>
            <a:ext cx="7010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C3AE-AEAB-477B-8642-AD10101392C0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Dr.Yahya Arıkan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28750" y="0"/>
            <a:ext cx="0" cy="68580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7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.tr/url?sa=i&amp;rct=j&amp;q=&amp;esrc=s&amp;source=images&amp;cd=&amp;cad=rja&amp;uact=8&amp;docid=ilRA4DOVUE6obM&amp;tbnid=leYdgk5-pYlikM:&amp;ved=0CAUQjRw&amp;url=http://www.merdiyeeker.com.tr/sosyal-medyanin-kurumsala-etkileri/&amp;ei=682aU7TbC8W9PbPEgIAM&amp;bvm=bv.68911936,d.ZGU&amp;psig=AFQjCNHZUg2C8M1nNJU_Lw82fUEz9PcT4A&amp;ust=1402739761805006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tr/url?sa=i&amp;rct=j&amp;q=&amp;esrc=s&amp;source=images&amp;cd=&amp;cad=rja&amp;uact=8&amp;docid=TbMRGQITIvt9QM&amp;tbnid=yDhpzo_cGd829M:&amp;ved=0CAUQjRw&amp;url=http://www.navion.com.tr/yazilim/is-surec-ve-muhasebe-yazilimlari/&amp;ei=lNSaU_jjC8WFOKrKgeAH&amp;bvm=bv.68911936,d.ZGU&amp;psig=AFQjCNH2NV2svUP1PJ9knMjYGlGrYXOIMw&amp;ust=1402741432336570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tr/url?sa=i&amp;rct=j&amp;q=&amp;esrc=s&amp;source=images&amp;cd=&amp;cad=rja&amp;uact=8&amp;docid=et04sL053gMgVM&amp;tbnid=ipVlWF1DS9z4UM:&amp;ved=0CAUQjRw&amp;url=http://www.majoregitim.com/icerik.php?SayfaId=57087454&amp;UstSayfa=-713498&amp;ei=pueaU6WzFsKjO9fGgaAG&amp;bvm=bv.68911936,d.ZGU&amp;psig=AFQjCNHsEaGHiV2xOcfcFcc8hRyqhErCzA&amp;ust=1402745694055686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tr/url?sa=i&amp;rct=j&amp;q=&amp;esrc=s&amp;source=images&amp;cd=&amp;cad=rja&amp;uact=8&amp;docid=LfPEech0iDuoxM&amp;tbnid=JVHpSvjidJpBYM:&amp;ved=0CAUQjRw&amp;url=http://www.muhasebedr.com/yeni-ttk-yururluk-hukumleri/&amp;ei=YriiU861C4Pj4QTFy4DIDQ&amp;bvm=bv.69411363,d.bGE&amp;psig=AFQjCNFclhwvq-2Pqgg8RF4AetaZYbV14A&amp;ust=140325933699505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.tr/url?sa=i&amp;rct=j&amp;q=&amp;esrc=s&amp;source=images&amp;cd=&amp;cad=rja&amp;uact=8&amp;docid=dGrnb0oA5s0-yM&amp;tbnid=oT_WvPmGiLYHsM:&amp;ved=0CAUQjRw&amp;url=http://ogrenci.aku.edu.tr/onlisans-ve-lisans-duzeyindeki-programlar-arasi-yatay-gecis-ek-madde-1-bahar-donemi/&amp;ei=vbuiU4OVB4SE4gTjkYDoAw&amp;bvm=bv.69411363,d.ZGU&amp;psig=AFQjCNFi1H4cJefsxh8vVQ5ZlQuT0Q2Few&amp;ust=1403260153093045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42" y="2286000"/>
            <a:ext cx="2836958" cy="471545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76400" y="5608637"/>
            <a:ext cx="2590800" cy="7921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EROL DEMİREL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17.03.2016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www.smmmselimyildiz.com.tr/images/smm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29200"/>
            <a:ext cx="1066800" cy="16002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086600" cy="243840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MESLEK MENSUPLARININ DENETİM HİZMETLERİNDEKİ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HAKLARI,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YETKİLERİ VE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VİZYONLARI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3392031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“…denetçiler; kanuni görevlerinin yerine getirilmesinde </a:t>
            </a:r>
            <a:r>
              <a:rPr lang="tr-TR" sz="2800" dirty="0">
                <a:solidFill>
                  <a:srgbClr val="FF0000"/>
                </a:solidFill>
              </a:rPr>
              <a:t>kusurlu</a:t>
            </a:r>
            <a:r>
              <a:rPr lang="tr-TR" sz="2800" dirty="0"/>
              <a:t> hareket ettikleri takdirde, hem şirkete hem de pay sahipleri ile şirket alacaklılarına karşı verdikleri </a:t>
            </a:r>
            <a:r>
              <a:rPr lang="tr-TR" sz="2800" dirty="0">
                <a:solidFill>
                  <a:srgbClr val="FF0000"/>
                </a:solidFill>
              </a:rPr>
              <a:t>zarar</a:t>
            </a:r>
            <a:r>
              <a:rPr lang="tr-TR" sz="2800" dirty="0"/>
              <a:t> dolayısıyla sorumludur.”(TTK.Md.554) 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676400" y="2209800"/>
            <a:ext cx="5629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lain" startAt="6102"/>
            </a:pPr>
            <a:r>
              <a:rPr lang="tr-TR" sz="2800" b="1" dirty="0">
                <a:solidFill>
                  <a:srgbClr val="FF0000"/>
                </a:solidFill>
              </a:rPr>
              <a:t>SAYILI TÜRK TİCARET KANUNU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Sorumluluk</a:t>
            </a:r>
          </a:p>
        </p:txBody>
      </p:sp>
      <p:sp>
        <p:nvSpPr>
          <p:cNvPr id="9" name="8 Oval"/>
          <p:cNvSpPr/>
          <p:nvPr/>
        </p:nvSpPr>
        <p:spPr>
          <a:xfrm>
            <a:off x="1524000" y="152400"/>
            <a:ext cx="1752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0" name="9 Oval"/>
          <p:cNvSpPr/>
          <p:nvPr/>
        </p:nvSpPr>
        <p:spPr>
          <a:xfrm>
            <a:off x="3200400" y="7620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Güvenilirlik</a:t>
            </a:r>
          </a:p>
        </p:txBody>
      </p:sp>
      <p:sp>
        <p:nvSpPr>
          <p:cNvPr id="13" name="12 Oval"/>
          <p:cNvSpPr/>
          <p:nvPr/>
        </p:nvSpPr>
        <p:spPr>
          <a:xfrm>
            <a:off x="5181600" y="7620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Sorumluluk ve</a:t>
            </a:r>
          </a:p>
          <a:p>
            <a:pPr algn="ctr"/>
            <a:r>
              <a:rPr lang="tr-TR" b="1" dirty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0574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200" dirty="0"/>
              <a:t>Bağımsız denetim faaliyetinin amacına ulaşmasındaki en temel unsur GÜVEN,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Güven oluşmasında en önemli unsurlardan ikisinin de KALİTE ve ETİK unsuru olduğunun biliyoruz. 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752600" y="1447800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KALİTE VE GÜVENCE</a:t>
            </a:r>
          </a:p>
        </p:txBody>
      </p:sp>
      <p:sp>
        <p:nvSpPr>
          <p:cNvPr id="14" name="13 Oval"/>
          <p:cNvSpPr/>
          <p:nvPr/>
        </p:nvSpPr>
        <p:spPr>
          <a:xfrm>
            <a:off x="18288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057400"/>
            <a:ext cx="716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Bütün bu gelişmelerin sonucunda da, </a:t>
            </a:r>
          </a:p>
          <a:p>
            <a:r>
              <a:rPr lang="tr-TR" sz="3200" dirty="0"/>
              <a:t>- Bağımsız Denetim kalitesinin ölçülmesi için </a:t>
            </a:r>
            <a:r>
              <a:rPr lang="tr-TR" sz="3200" b="1" dirty="0"/>
              <a:t>kalite standartlarının</a:t>
            </a:r>
            <a:r>
              <a:rPr lang="tr-TR" sz="3200" dirty="0"/>
              <a:t> </a:t>
            </a:r>
            <a:r>
              <a:rPr lang="tr-TR" sz="3200" b="1" dirty="0"/>
              <a:t>ve</a:t>
            </a:r>
            <a:r>
              <a:rPr lang="tr-TR" sz="3200" dirty="0"/>
              <a:t> </a:t>
            </a:r>
          </a:p>
          <a:p>
            <a:r>
              <a:rPr lang="tr-TR" sz="3200" b="1" dirty="0"/>
              <a:t>- Etik standartların belirlenmesi ve titizlikle uygulanması</a:t>
            </a:r>
            <a:r>
              <a:rPr lang="tr-TR" sz="3200" dirty="0"/>
              <a:t> çabaları,</a:t>
            </a:r>
          </a:p>
          <a:p>
            <a:r>
              <a:rPr lang="tr-TR" sz="3200" dirty="0"/>
              <a:t>denetimin sorgulanan değerinin geri kazanılması için temel bir gereklilik olmuştur. 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752600" y="1447800"/>
            <a:ext cx="48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KALİTE VE GÜVENCESİ VE ETİK</a:t>
            </a:r>
          </a:p>
        </p:txBody>
      </p:sp>
      <p:sp>
        <p:nvSpPr>
          <p:cNvPr id="14" name="13 Oval"/>
          <p:cNvSpPr/>
          <p:nvPr/>
        </p:nvSpPr>
        <p:spPr>
          <a:xfrm>
            <a:off x="18288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16002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200" dirty="0"/>
              <a:t>Bu anlayış doğrultusunda İFAC bünyesinde faaliyet gösteren, </a:t>
            </a:r>
            <a:r>
              <a:rPr lang="tr-TR" sz="3200" b="1" u="sng" dirty="0"/>
              <a:t>Uluslararası Denetim ve Güvence Standartları Kurulu tarafından Şubat 2014’te Denetim Kalitesi Çerçevesi’ni </a:t>
            </a:r>
            <a:r>
              <a:rPr lang="tr-TR" sz="3200" dirty="0"/>
              <a:t>yayınlamıştır. 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Ayrıca yine İFAC bünyesinde faaliyet gösteren, </a:t>
            </a:r>
            <a:r>
              <a:rPr lang="tr-TR" sz="3200" b="1" u="sng" dirty="0"/>
              <a:t>Etik Standartları Kurulu(IESBA) Muhasebeciler için Etik standartları</a:t>
            </a:r>
            <a:r>
              <a:rPr lang="tr-TR" sz="3200" dirty="0"/>
              <a:t> yayınlamıştır.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2195114" y="1066800"/>
            <a:ext cx="48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KALİTE VE GÜVENCESİ VE ETİK</a:t>
            </a:r>
          </a:p>
        </p:txBody>
      </p:sp>
      <p:sp>
        <p:nvSpPr>
          <p:cNvPr id="14" name="13 Oval"/>
          <p:cNvSpPr/>
          <p:nvPr/>
        </p:nvSpPr>
        <p:spPr>
          <a:xfrm>
            <a:off x="1828800" y="1524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0574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200" dirty="0"/>
              <a:t>Bağımsız denetimde kalite, </a:t>
            </a:r>
          </a:p>
          <a:p>
            <a:r>
              <a:rPr lang="tr-TR" sz="3200" dirty="0"/>
              <a:t>Bağımsız denetim hizmetinin,beklenen amaca uygunluk derecesidir.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Kalitesine güven duyulmayan bir denetim hizmetinin herhangi bir değerinin olamayacağı bilinmektedir. </a:t>
            </a:r>
          </a:p>
        </p:txBody>
      </p:sp>
      <p:sp>
        <p:nvSpPr>
          <p:cNvPr id="14" name="13 Oval"/>
          <p:cNvSpPr/>
          <p:nvPr/>
        </p:nvSpPr>
        <p:spPr>
          <a:xfrm>
            <a:off x="18288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1752600" y="1447800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KALİTE VE GÜVENCE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399" y="2071077"/>
            <a:ext cx="7069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Bununla birlikte yüksek kalitenin bir maliyet unsuru olduğu söylenebilir ancak, düşük kalitenin de bir maliyeti olduğu </a:t>
            </a:r>
            <a:r>
              <a:rPr lang="tr-TR" sz="3600" dirty="0" err="1"/>
              <a:t>olduğu</a:t>
            </a:r>
            <a:r>
              <a:rPr lang="tr-TR" sz="3600" dirty="0"/>
              <a:t> genel olarak kabul edilmektedir.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1752600" y="1447800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KALİTE VE GÜVENCE</a:t>
            </a:r>
          </a:p>
        </p:txBody>
      </p:sp>
      <p:sp>
        <p:nvSpPr>
          <p:cNvPr id="15" name="14 Oval"/>
          <p:cNvSpPr/>
          <p:nvPr/>
        </p:nvSpPr>
        <p:spPr>
          <a:xfrm>
            <a:off x="18288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93334" y="2302933"/>
            <a:ext cx="72220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/>
              <a:t>Bağımsız denetimde sorumluluklara bağlı olarak artan risk algısı,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İş yüküne oranla fiyatların yetersizliği ve haksız rekabete varan ölçüde büyüyen rekabet,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Bağımsız denetime olan talebin düşüklüğü,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 Zorunlu denetimin yetersizliği </a:t>
            </a:r>
          </a:p>
          <a:p>
            <a:r>
              <a:rPr lang="tr-TR" sz="2800" dirty="0"/>
              <a:t>gibi faktörler, bağımsız denetim yerine </a:t>
            </a:r>
            <a:r>
              <a:rPr lang="tr-TR" sz="2800" b="1" dirty="0"/>
              <a:t>sınırlı güvence</a:t>
            </a:r>
            <a:r>
              <a:rPr lang="tr-TR" sz="2800" dirty="0"/>
              <a:t> arayışlarını gündeme getirmiştir.</a:t>
            </a:r>
          </a:p>
          <a:p>
            <a:endParaRPr lang="tr-TR" sz="28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676400" y="1371600"/>
            <a:ext cx="407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YENİ RAPORLAMA ARAYIŞLARI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Sınırlı Güvence Arayışı</a:t>
            </a:r>
          </a:p>
        </p:txBody>
      </p:sp>
      <p:sp>
        <p:nvSpPr>
          <p:cNvPr id="14" name="13 Oval"/>
          <p:cNvSpPr/>
          <p:nvPr/>
        </p:nvSpPr>
        <p:spPr>
          <a:xfrm>
            <a:off x="18288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3008055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200" dirty="0"/>
              <a:t>Şirketlerin geleceğe yönelik planlarını da kapsayan faaliyet raporları, 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Bu faaliyet raporlarındaki iddiaları da araştırıp görüş oluşturan bağımsız denetim raporları. 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676400" y="1752600"/>
            <a:ext cx="5285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YENİ RAPORLAMA  YAKLAŞIMLARI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Geleceğe Dönük Raporlama</a:t>
            </a:r>
          </a:p>
        </p:txBody>
      </p:sp>
      <p:sp>
        <p:nvSpPr>
          <p:cNvPr id="9" name="8 Oval"/>
          <p:cNvSpPr/>
          <p:nvPr/>
        </p:nvSpPr>
        <p:spPr>
          <a:xfrm>
            <a:off x="1524000" y="15240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0" name="9 Oval"/>
          <p:cNvSpPr/>
          <p:nvPr/>
        </p:nvSpPr>
        <p:spPr>
          <a:xfrm>
            <a:off x="3200400" y="6858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Güvenilirlik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987457"/>
            <a:ext cx="723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“</a:t>
            </a:r>
            <a:r>
              <a:rPr lang="tr-TR" sz="2800" dirty="0"/>
              <a:t>Entegre rapor, </a:t>
            </a:r>
          </a:p>
          <a:p>
            <a:r>
              <a:rPr lang="tr-TR" sz="2800" b="1" dirty="0"/>
              <a:t>bir kuruluşun stratejisi, </a:t>
            </a:r>
          </a:p>
          <a:p>
            <a:r>
              <a:rPr lang="tr-TR" sz="2800" b="1" dirty="0"/>
              <a:t>kurumsal yönetimi, </a:t>
            </a:r>
          </a:p>
          <a:p>
            <a:r>
              <a:rPr lang="tr-TR" sz="2800" b="1" dirty="0"/>
              <a:t>performansı ve beklentileri ile </a:t>
            </a:r>
          </a:p>
          <a:p>
            <a:r>
              <a:rPr lang="tr-TR" sz="2800" b="1" dirty="0"/>
              <a:t>dış çevresi bağlamında kısa, orta ve uzun vadede nasıl değer yaratacağının </a:t>
            </a:r>
          </a:p>
          <a:p>
            <a:r>
              <a:rPr lang="tr-TR" sz="2800" b="1" dirty="0"/>
              <a:t>kısa ve özlü bir şekilde bildirilmesidir.” </a:t>
            </a:r>
          </a:p>
          <a:p>
            <a:r>
              <a:rPr lang="tr-TR" sz="2800" b="1" dirty="0"/>
              <a:t>(</a:t>
            </a:r>
            <a:r>
              <a:rPr lang="tr-TR" sz="2800" b="1" dirty="0" err="1"/>
              <a:t>IIRC’ın</a:t>
            </a:r>
            <a:r>
              <a:rPr lang="tr-TR" sz="2800" b="1" dirty="0"/>
              <a:t> tanımı)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676400" y="1828800"/>
            <a:ext cx="5285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YENİ RAPORLAMA YAKLAŞIMLARI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Entegre Raporlama</a:t>
            </a:r>
          </a:p>
        </p:txBody>
      </p:sp>
      <p:sp>
        <p:nvSpPr>
          <p:cNvPr id="9" name="8 Oval"/>
          <p:cNvSpPr/>
          <p:nvPr/>
        </p:nvSpPr>
        <p:spPr>
          <a:xfrm>
            <a:off x="3200400" y="6858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Güvenilirlik</a:t>
            </a:r>
          </a:p>
        </p:txBody>
      </p:sp>
      <p:sp>
        <p:nvSpPr>
          <p:cNvPr id="10" name="9 Oval"/>
          <p:cNvSpPr/>
          <p:nvPr/>
        </p:nvSpPr>
        <p:spPr>
          <a:xfrm>
            <a:off x="1524000" y="15240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1371600"/>
            <a:ext cx="731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Hem Dünyada ve </a:t>
            </a:r>
            <a:r>
              <a:rPr lang="tr-TR" sz="3200" dirty="0" err="1"/>
              <a:t>hemde</a:t>
            </a:r>
            <a:r>
              <a:rPr lang="tr-TR" sz="3200" dirty="0"/>
              <a:t> ülkemizdeki bütün bu gelişme ve düzenlemeler, denetim firmalarının sorumluluğunu ve iş yükünü büyük ölçüde arttırmıştır.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Geleceğe dönük raporlama, 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Artan Riskler,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Artan Sorumluluklar ve Belirsizlikler,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Artan Maliyetler/Rekabet  </a:t>
            </a:r>
          </a:p>
          <a:p>
            <a:r>
              <a:rPr lang="tr-TR" sz="3200" dirty="0"/>
              <a:t>özellikle KOBİ ölçeğindeki meslek mensuplarının oluşturacağı yeni stratejinin kaynağını oluşturacaktır. 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4038600" y="609600"/>
            <a:ext cx="401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STRATEJİYİ BELİRLEMEK </a:t>
            </a:r>
          </a:p>
        </p:txBody>
      </p:sp>
      <p:sp>
        <p:nvSpPr>
          <p:cNvPr id="14" name="13 Oval"/>
          <p:cNvSpPr/>
          <p:nvPr/>
        </p:nvSpPr>
        <p:spPr>
          <a:xfrm>
            <a:off x="18288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-123487" y="0"/>
            <a:ext cx="8529195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-580691" y="0"/>
            <a:ext cx="8529195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214" y="116632"/>
            <a:ext cx="673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İÇERİK</a:t>
            </a:r>
            <a:endParaRPr lang="en-US" sz="4000" b="1" i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93467" y="928078"/>
            <a:ext cx="8941488" cy="1473201"/>
            <a:chOff x="2711250" y="939800"/>
            <a:chExt cx="8941488" cy="1473200"/>
          </a:xfrm>
        </p:grpSpPr>
        <p:sp>
          <p:nvSpPr>
            <p:cNvPr id="6" name="Rectangle 5"/>
            <p:cNvSpPr/>
            <p:nvPr/>
          </p:nvSpPr>
          <p:spPr>
            <a:xfrm>
              <a:off x="2711250" y="939800"/>
              <a:ext cx="894148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alpha val="0"/>
                  </a:schemeClr>
                </a:gs>
                <a:gs pos="47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03783" y="1204015"/>
              <a:ext cx="740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dirty="0">
                  <a:solidFill>
                    <a:prstClr val="black"/>
                  </a:solidFill>
                  <a:latin typeface="Arial"/>
                  <a:cs typeface="Arial"/>
                </a:rPr>
                <a:t>Haklar ve Yetkiler</a:t>
              </a:r>
              <a:endParaRPr lang="en-US" sz="3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1418787" y="2286000"/>
            <a:ext cx="8616168" cy="2062103"/>
            <a:chOff x="3036570" y="2262554"/>
            <a:chExt cx="8616168" cy="2062103"/>
          </a:xfrm>
        </p:grpSpPr>
        <p:sp>
          <p:nvSpPr>
            <p:cNvPr id="16" name="Rectangle 15"/>
            <p:cNvSpPr/>
            <p:nvPr/>
          </p:nvSpPr>
          <p:spPr>
            <a:xfrm>
              <a:off x="3036570" y="2391559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5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41983" y="2262554"/>
              <a:ext cx="685714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dirty="0">
                  <a:solidFill>
                    <a:prstClr val="black"/>
                  </a:solidFill>
                  <a:latin typeface="Arial"/>
                  <a:cs typeface="Arial"/>
                </a:rPr>
                <a:t>Meslek Mensuplarının</a:t>
              </a:r>
            </a:p>
            <a:p>
              <a:r>
                <a:rPr lang="tr-TR" sz="3200" b="1" dirty="0">
                  <a:solidFill>
                    <a:prstClr val="black"/>
                  </a:solidFill>
                  <a:latin typeface="Arial"/>
                  <a:cs typeface="Arial"/>
                </a:rPr>
                <a:t>Vizyonunu Belirleyecek Gelişmeler</a:t>
              </a:r>
              <a:br>
                <a:rPr lang="en-US" sz="3200" b="1" dirty="0">
                  <a:solidFill>
                    <a:prstClr val="black"/>
                  </a:solidFill>
                  <a:latin typeface="Arial"/>
                  <a:cs typeface="Arial"/>
                </a:rPr>
              </a:br>
              <a:endParaRPr lang="en-US" sz="3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1331640" y="3789040"/>
            <a:ext cx="8964357" cy="1579859"/>
            <a:chOff x="3036570" y="3848804"/>
            <a:chExt cx="8874938" cy="1473200"/>
          </a:xfrm>
        </p:grpSpPr>
        <p:sp>
          <p:nvSpPr>
            <p:cNvPr id="17" name="Rectangle 16"/>
            <p:cNvSpPr/>
            <p:nvPr/>
          </p:nvSpPr>
          <p:spPr>
            <a:xfrm>
              <a:off x="3036570" y="3848804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1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41088" y="4064966"/>
              <a:ext cx="6270420" cy="54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dirty="0">
                  <a:solidFill>
                    <a:prstClr val="black"/>
                  </a:solidFill>
                  <a:latin typeface="Arial"/>
                  <a:cs typeface="Arial"/>
                </a:rPr>
                <a:t>Kurumsallaşma      </a:t>
              </a:r>
              <a:endParaRPr lang="en-US" sz="32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 108"/>
          <p:cNvGrpSpPr/>
          <p:nvPr/>
        </p:nvGrpSpPr>
        <p:grpSpPr>
          <a:xfrm>
            <a:off x="1403648" y="5229200"/>
            <a:ext cx="8730952" cy="1473201"/>
            <a:chOff x="3036570" y="3848804"/>
            <a:chExt cx="8730951" cy="1473200"/>
          </a:xfrm>
        </p:grpSpPr>
        <p:sp>
          <p:nvSpPr>
            <p:cNvPr id="110" name="Rectangle 109"/>
            <p:cNvSpPr/>
            <p:nvPr/>
          </p:nvSpPr>
          <p:spPr>
            <a:xfrm>
              <a:off x="3036570" y="3848804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1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183029" y="4064967"/>
              <a:ext cx="5584492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dirty="0">
                  <a:solidFill>
                    <a:prstClr val="black"/>
                  </a:solidFill>
                  <a:latin typeface="Arial"/>
                  <a:cs typeface="Arial"/>
                </a:rPr>
                <a:t>Hizmet Kalitesi Meslek</a:t>
              </a:r>
            </a:p>
            <a:p>
              <a:r>
                <a:rPr lang="tr-TR" sz="3200" b="1" dirty="0">
                  <a:solidFill>
                    <a:prstClr val="black"/>
                  </a:solidFill>
                  <a:latin typeface="Arial"/>
                  <a:cs typeface="Arial"/>
                </a:rPr>
                <a:t>Kararı</a:t>
              </a:r>
              <a:endParaRPr lang="en-US" sz="32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111"/>
          <p:cNvGrpSpPr/>
          <p:nvPr/>
        </p:nvGrpSpPr>
        <p:grpSpPr>
          <a:xfrm>
            <a:off x="-1577445" y="5234737"/>
            <a:ext cx="6126921" cy="6456821"/>
            <a:chOff x="-690413" y="3804936"/>
            <a:chExt cx="6126921" cy="6456821"/>
          </a:xfrm>
        </p:grpSpPr>
        <p:sp>
          <p:nvSpPr>
            <p:cNvPr id="113" name="Parallelogram 112"/>
            <p:cNvSpPr/>
            <p:nvPr/>
          </p:nvSpPr>
          <p:spPr>
            <a:xfrm>
              <a:off x="-690413" y="3804936"/>
              <a:ext cx="6126921" cy="6456821"/>
            </a:xfrm>
            <a:prstGeom prst="parallelogram">
              <a:avLst>
                <a:gd name="adj" fmla="val 73190"/>
              </a:avLst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2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762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778785" y="4140002"/>
              <a:ext cx="749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9" name="Group 1"/>
          <p:cNvGrpSpPr/>
          <p:nvPr/>
        </p:nvGrpSpPr>
        <p:grpSpPr>
          <a:xfrm>
            <a:off x="-2214413" y="3804937"/>
            <a:ext cx="6126921" cy="6456821"/>
            <a:chOff x="-690413" y="3804936"/>
            <a:chExt cx="6126921" cy="6456821"/>
          </a:xfrm>
        </p:grpSpPr>
        <p:sp>
          <p:nvSpPr>
            <p:cNvPr id="104" name="Parallelogram 103"/>
            <p:cNvSpPr/>
            <p:nvPr/>
          </p:nvSpPr>
          <p:spPr>
            <a:xfrm>
              <a:off x="-690413" y="3804936"/>
              <a:ext cx="6126921" cy="6456821"/>
            </a:xfrm>
            <a:prstGeom prst="parallelogram">
              <a:avLst>
                <a:gd name="adj" fmla="val 73190"/>
              </a:avLst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2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762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807813" y="3969602"/>
              <a:ext cx="749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-2785979" y="2288188"/>
            <a:ext cx="6126921" cy="6456821"/>
            <a:chOff x="-1261979" y="2288187"/>
            <a:chExt cx="6126921" cy="6456821"/>
          </a:xfrm>
        </p:grpSpPr>
        <p:sp>
          <p:nvSpPr>
            <p:cNvPr id="103" name="Parallelogram 102"/>
            <p:cNvSpPr/>
            <p:nvPr/>
          </p:nvSpPr>
          <p:spPr>
            <a:xfrm>
              <a:off x="-1261979" y="2288187"/>
              <a:ext cx="6126921" cy="6456821"/>
            </a:xfrm>
            <a:prstGeom prst="parallelogram">
              <a:avLst>
                <a:gd name="adj" fmla="val 73190"/>
              </a:avLst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2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762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14483" y="2750402"/>
              <a:ext cx="749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-3406313" y="845972"/>
            <a:ext cx="6126921" cy="6456821"/>
            <a:chOff x="-1882313" y="845971"/>
            <a:chExt cx="6126921" cy="6456821"/>
          </a:xfrm>
        </p:grpSpPr>
        <p:sp>
          <p:nvSpPr>
            <p:cNvPr id="86" name="Parallelogram 85"/>
            <p:cNvSpPr/>
            <p:nvPr/>
          </p:nvSpPr>
          <p:spPr>
            <a:xfrm>
              <a:off x="-1882313" y="845971"/>
              <a:ext cx="6126921" cy="6456821"/>
            </a:xfrm>
            <a:prstGeom prst="parallelogram">
              <a:avLst>
                <a:gd name="adj" fmla="val 73190"/>
              </a:avLst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2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762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68136" y="1150202"/>
              <a:ext cx="749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8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5" name="14 Oval"/>
          <p:cNvSpPr/>
          <p:nvPr/>
        </p:nvSpPr>
        <p:spPr>
          <a:xfrm>
            <a:off x="1676400" y="1066800"/>
            <a:ext cx="2819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0" name="9 Oval"/>
          <p:cNvSpPr/>
          <p:nvPr/>
        </p:nvSpPr>
        <p:spPr>
          <a:xfrm>
            <a:off x="4038600" y="2362200"/>
            <a:ext cx="4572000" cy="1981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İSMMMO</a:t>
            </a:r>
          </a:p>
          <a:p>
            <a:pPr algn="ctr"/>
            <a:r>
              <a:rPr lang="tr-TR" sz="3200" b="1" dirty="0">
                <a:solidFill>
                  <a:srgbClr val="C00000"/>
                </a:solidFill>
              </a:rPr>
              <a:t>Kurumsallaşma</a:t>
            </a:r>
          </a:p>
          <a:p>
            <a:pPr algn="ctr"/>
            <a:r>
              <a:rPr lang="tr-TR" sz="3200" b="1" dirty="0">
                <a:solidFill>
                  <a:srgbClr val="C00000"/>
                </a:solidFill>
              </a:rPr>
              <a:t>Projesi</a:t>
            </a:r>
          </a:p>
        </p:txBody>
      </p:sp>
      <p:pic>
        <p:nvPicPr>
          <p:cNvPr id="9" name="Picture 2" descr="http://www.smmmselimyildiz.com.tr/images/smm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29200"/>
            <a:ext cx="1066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00200" y="160020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/>
              <a:t>Rekabetle </a:t>
            </a:r>
            <a:r>
              <a:rPr lang="tr-TR" sz="2800" dirty="0" err="1"/>
              <a:t>Başedebilme</a:t>
            </a:r>
            <a:r>
              <a:rPr lang="tr-TR" sz="28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Yeni sürecin gerektirdiği sermayeye ve uzman insan kaynağına ulaşma ihtiyacı,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Artan Hizmet Çeşitliliği,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T.T.Kanunu ve Türkiye Finansal Raporlama Standartları uygulamaları,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Denetim Standartlarının Uygulaması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Kurumsal yönetim anlayışı,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Kurumsal risk yönetimi,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Kalite güvence sisteminin oluşturulması gibi süreçler, küçük ölçekli bireysel çabaları aşan bir güç gerektirmektedir. </a:t>
            </a:r>
          </a:p>
        </p:txBody>
      </p:sp>
      <p:sp>
        <p:nvSpPr>
          <p:cNvPr id="14" name="13 Oval"/>
          <p:cNvSpPr/>
          <p:nvPr/>
        </p:nvSpPr>
        <p:spPr>
          <a:xfrm>
            <a:off x="1676400" y="1524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pic>
        <p:nvPicPr>
          <p:cNvPr id="14338" name="Picture 2" descr="https://www.prefabrikyapi.com/img/2014/11/is-birligi-guc-birli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76200"/>
            <a:ext cx="26670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00200" y="17526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200" dirty="0"/>
              <a:t>Artan Riskler,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Artan İş Yükü ve Rekabet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Artan Sorumluluklar,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Belirsizlikler,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Sınırlı Güvence Arayışları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Kalite Güvencesini Sağlama  </a:t>
            </a:r>
          </a:p>
          <a:p>
            <a:r>
              <a:rPr lang="tr-TR" sz="3200" dirty="0"/>
              <a:t>   Zorunluluğu gibi hususlar,  </a:t>
            </a:r>
          </a:p>
          <a:p>
            <a:r>
              <a:rPr lang="tr-TR" sz="3200" dirty="0"/>
              <a:t>özellikle KOBİ ölçeğindeki meslek mensuplarının kurumsal yapılarda hizmet sunmasını zorunlu kılmaktadır.</a:t>
            </a:r>
          </a:p>
        </p:txBody>
      </p:sp>
      <p:sp>
        <p:nvSpPr>
          <p:cNvPr id="14" name="13 Oval"/>
          <p:cNvSpPr/>
          <p:nvPr/>
        </p:nvSpPr>
        <p:spPr>
          <a:xfrm>
            <a:off x="1676400" y="228600"/>
            <a:ext cx="1752600" cy="90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9" name="8 Oval"/>
          <p:cNvSpPr/>
          <p:nvPr/>
        </p:nvSpPr>
        <p:spPr>
          <a:xfrm>
            <a:off x="3200400" y="609600"/>
            <a:ext cx="2438400" cy="1083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Kurumsallaşma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399" y="1905000"/>
            <a:ext cx="7315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Biliyoruz ki artık günümüzde, hizmetlerin nasıl ve hangi standartlarla üretildikleri, </a:t>
            </a:r>
          </a:p>
          <a:p>
            <a:r>
              <a:rPr lang="tr-TR" sz="3600" dirty="0"/>
              <a:t>bunların üretimi ve sonrasında uyulması gereken ilkelerin neler olması gerektiği konusu, </a:t>
            </a:r>
          </a:p>
          <a:p>
            <a:r>
              <a:rPr lang="tr-TR" sz="3600" dirty="0"/>
              <a:t>hizmetlerin üretimi kadar önemli olmaktadır. 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2286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9" name="8 Oval"/>
          <p:cNvSpPr/>
          <p:nvPr/>
        </p:nvSpPr>
        <p:spPr>
          <a:xfrm>
            <a:off x="3124200" y="685800"/>
            <a:ext cx="2438400" cy="1043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Kurumsallaşma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6189916" y="1305580"/>
            <a:ext cx="2575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Sürdürülebilirlik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www.borsaistanbul.com/images/default-source/duyuru-2014/surdurulebilirlik-rehberi.jpg?sfvrsn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3" name="12 Dikdörtgen"/>
          <p:cNvSpPr/>
          <p:nvPr/>
        </p:nvSpPr>
        <p:spPr>
          <a:xfrm>
            <a:off x="6019800" y="-3048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SÜRDÜRÜLEBİLİRLİK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327970"/>
            <a:ext cx="723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Günümüzde artık Hizmetlerin üretim sürecine, </a:t>
            </a:r>
          </a:p>
          <a:p>
            <a:r>
              <a:rPr lang="tr-TR" sz="3200" b="1" dirty="0"/>
              <a:t>hem küresel hem de yerel düzeyde </a:t>
            </a:r>
          </a:p>
          <a:p>
            <a:r>
              <a:rPr lang="tr-TR" sz="3200" dirty="0"/>
              <a:t>Kamu otoriteleri,</a:t>
            </a:r>
          </a:p>
          <a:p>
            <a:r>
              <a:rPr lang="tr-TR" sz="3200" dirty="0"/>
              <a:t>Mesleki kuruluşları </a:t>
            </a:r>
          </a:p>
          <a:p>
            <a:r>
              <a:rPr lang="tr-TR" sz="3200" dirty="0"/>
              <a:t>İhtiyaç sahipleri ve </a:t>
            </a:r>
          </a:p>
          <a:p>
            <a:r>
              <a:rPr lang="tr-TR" sz="3200" dirty="0"/>
              <a:t>giderek tüm toplumsal aktörler dahil olmaktadırlar. 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9" name="8 Oval"/>
          <p:cNvSpPr/>
          <p:nvPr/>
        </p:nvSpPr>
        <p:spPr>
          <a:xfrm>
            <a:off x="3200400" y="7620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Kurumsallaşma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6189916" y="1305580"/>
            <a:ext cx="2575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Sürdürülebilirlik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www.borsaistanbul.com/images/default-source/duyuru-2014/surdurulebilirlik-rehberi.jpg?sfvrsn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3" name="12 Dikdörtgen"/>
          <p:cNvSpPr/>
          <p:nvPr/>
        </p:nvSpPr>
        <p:spPr>
          <a:xfrm>
            <a:off x="6019800" y="-3048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SÜRDÜRÜLEBİLİRLİK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5146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Bir başka ifadeyle artık ihtiyaç sahipleri,</a:t>
            </a:r>
          </a:p>
          <a:p>
            <a:r>
              <a:rPr lang="tr-TR" sz="3200" dirty="0"/>
              <a:t>hizmet sunucusu olarak kişileri değil, sürekliliği olan bir kurumu muhatap olarak görmek istemektedirler. 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9" name="8 Oval"/>
          <p:cNvSpPr/>
          <p:nvPr/>
        </p:nvSpPr>
        <p:spPr>
          <a:xfrm>
            <a:off x="3200400" y="7620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Kurumsallaşma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6189916" y="1305580"/>
            <a:ext cx="2575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Sürdürülebilirlik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www.borsaistanbul.com/images/default-source/duyuru-2014/surdurulebilirlik-rehberi.jpg?sfvrsn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3" name="12 Dikdörtgen"/>
          <p:cNvSpPr/>
          <p:nvPr/>
        </p:nvSpPr>
        <p:spPr>
          <a:xfrm>
            <a:off x="6019800" y="-3048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SÜRDÜRÜLEBİLİRLİK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00200" y="2122944"/>
            <a:ext cx="739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/>
              <a:t>İster bireysel, isterse ortaklık şeklinde olsun, sürdürülebilirlik için kurumsallaşma kaçınılmaz bir zorunluluk olarak ortaya çıkmaktadır.</a:t>
            </a:r>
          </a:p>
          <a:p>
            <a:pPr>
              <a:buFont typeface="Wingdings" pitchFamily="2" charset="2"/>
              <a:buChar char="Ø"/>
            </a:pPr>
            <a:endParaRPr lang="tr-TR" sz="2800" dirty="0"/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Kurumsal yapı ve mekanizmalara sahip olmayan bir firmanın varlığını sürdürmesi yeni süreçte mümkün görünmemektedir. </a:t>
            </a:r>
          </a:p>
        </p:txBody>
      </p:sp>
      <p:sp>
        <p:nvSpPr>
          <p:cNvPr id="14" name="13 Oval"/>
          <p:cNvSpPr/>
          <p:nvPr/>
        </p:nvSpPr>
        <p:spPr>
          <a:xfrm>
            <a:off x="1676400" y="1524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9" name="8 Oval"/>
          <p:cNvSpPr/>
          <p:nvPr/>
        </p:nvSpPr>
        <p:spPr>
          <a:xfrm>
            <a:off x="2971800" y="6858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Kurumsallaşma</a:t>
            </a:r>
          </a:p>
        </p:txBody>
      </p:sp>
      <p:pic>
        <p:nvPicPr>
          <p:cNvPr id="12290" name="Picture 2" descr="http://www.borsaistanbul.com/images/default-source/duyuru-2014/surdurulebilirlik-rehberi.jpg?sfvrsn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2" name="11 Dikdörtgen"/>
          <p:cNvSpPr/>
          <p:nvPr/>
        </p:nvSpPr>
        <p:spPr>
          <a:xfrm>
            <a:off x="6019800" y="-3048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SÜRDÜRÜLEBİLİRLİK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3622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Denetim firmalarının da diğer işletmeler gibi faaliyet gösterdiği çevre, özde iki ana grubun belirlediği koşullardan oluşur.</a:t>
            </a:r>
          </a:p>
          <a:p>
            <a:r>
              <a:rPr lang="tr-TR" sz="2800" dirty="0">
                <a:solidFill>
                  <a:srgbClr val="C00000"/>
                </a:solidFill>
              </a:rPr>
              <a:t>TEKNİK ÇEVRE/</a:t>
            </a:r>
            <a:r>
              <a:rPr lang="tr-TR" sz="2800" dirty="0"/>
              <a:t> Denetim Çevresi-Müşterilerin güç ve pozisyonları,  -Tedarikçilerin güç ve pozisyonları,  -Rekabet ilişkileri</a:t>
            </a:r>
          </a:p>
          <a:p>
            <a:r>
              <a:rPr lang="tr-TR" sz="2800" dirty="0">
                <a:solidFill>
                  <a:srgbClr val="C00000"/>
                </a:solidFill>
              </a:rPr>
              <a:t>KURUMSAL ÇEVRE/</a:t>
            </a:r>
            <a:r>
              <a:rPr lang="tr-TR" sz="2800" dirty="0"/>
              <a:t> Denetim </a:t>
            </a:r>
            <a:r>
              <a:rPr lang="tr-TR" sz="2800" dirty="0" err="1"/>
              <a:t>Çevresininin</a:t>
            </a:r>
            <a:r>
              <a:rPr lang="tr-TR" sz="2800" dirty="0"/>
              <a:t> standartları, Meslekte kabul edilmiş değerler vb. 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9" name="8 Oval"/>
          <p:cNvSpPr/>
          <p:nvPr/>
        </p:nvSpPr>
        <p:spPr>
          <a:xfrm>
            <a:off x="3200400" y="7620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Kurumsallaşma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6189916" y="1305580"/>
            <a:ext cx="2575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Sürdürülebilirlik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www.borsaistanbul.com/images/default-source/duyuru-2014/surdurulebilirlik-rehberi.jpg?sfvrsn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3" name="12 Dikdörtgen"/>
          <p:cNvSpPr/>
          <p:nvPr/>
        </p:nvSpPr>
        <p:spPr>
          <a:xfrm>
            <a:off x="6019800" y="-3048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SÜRDÜRÜLEBİLİRLİK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1676400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Hizmet üretim ve yönetiminde;</a:t>
            </a:r>
          </a:p>
          <a:p>
            <a:r>
              <a:rPr lang="tr-TR" sz="2800" dirty="0"/>
              <a:t>- Uygulanan politika ve prosedürler, </a:t>
            </a:r>
          </a:p>
          <a:p>
            <a:r>
              <a:rPr lang="tr-TR" sz="2800" dirty="0"/>
              <a:t>- İnsan kaynakları yönetim sistemi, </a:t>
            </a:r>
          </a:p>
          <a:p>
            <a:pPr>
              <a:buFontTx/>
              <a:buChar char="-"/>
            </a:pPr>
            <a:r>
              <a:rPr lang="tr-TR" sz="2800" dirty="0"/>
              <a:t>Faaliyetlerin kalite standartları ve buna bağlı  </a:t>
            </a:r>
          </a:p>
          <a:p>
            <a:r>
              <a:rPr lang="tr-TR" sz="2800" dirty="0"/>
              <a:t> olarak kalite güvence sistemi, </a:t>
            </a:r>
          </a:p>
          <a:p>
            <a:r>
              <a:rPr lang="tr-TR" sz="2800" dirty="0"/>
              <a:t>- Kurumsal risk yönetim sistemi vb </a:t>
            </a:r>
          </a:p>
          <a:p>
            <a:r>
              <a:rPr lang="tr-TR" sz="2800" dirty="0"/>
              <a:t>tüm faaliyetler, o alanda kabul edilmiş olan usul,biçim ve yöntemlere uygun olması gerekir. </a:t>
            </a:r>
          </a:p>
          <a:p>
            <a:r>
              <a:rPr lang="tr-TR" sz="2800" dirty="0">
                <a:solidFill>
                  <a:srgbClr val="C00000"/>
                </a:solidFill>
              </a:rPr>
              <a:t>Kurumsal çevrenin bu beklentisine cevap verme süreci geniş anlamda kurumsallaşma olarak kabul edilmektedir. 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1524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9" name="8 Oval"/>
          <p:cNvSpPr/>
          <p:nvPr/>
        </p:nvSpPr>
        <p:spPr>
          <a:xfrm>
            <a:off x="3200400" y="5334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Kurumsallaşma</a:t>
            </a:r>
          </a:p>
        </p:txBody>
      </p:sp>
      <p:pic>
        <p:nvPicPr>
          <p:cNvPr id="10" name="Picture 2" descr="http://www.borsaistanbul.com/images/default-source/duyuru-2014/surdurulebilirlik-rehberi.jpg?sfvrsn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2" name="11 Dikdörtgen"/>
          <p:cNvSpPr/>
          <p:nvPr/>
        </p:nvSpPr>
        <p:spPr>
          <a:xfrm>
            <a:off x="6019800" y="0"/>
            <a:ext cx="312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SÜRDÜRÜLEBİLİRLİK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37338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İSMMMO Kurumsallaşma Projesi bu ihtiyaçtan ortaya çıkmıştır. </a:t>
            </a:r>
          </a:p>
          <a:p>
            <a:r>
              <a:rPr lang="tr-TR" sz="2800" dirty="0"/>
              <a:t>Ve elbette gelişmeye açık bir çalışmadır. 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1524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9" name="8 Oval"/>
          <p:cNvSpPr/>
          <p:nvPr/>
        </p:nvSpPr>
        <p:spPr>
          <a:xfrm>
            <a:off x="3200400" y="5334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Kurumsallaşma</a:t>
            </a:r>
          </a:p>
        </p:txBody>
      </p:sp>
      <p:pic>
        <p:nvPicPr>
          <p:cNvPr id="10" name="Picture 2" descr="http://www.borsaistanbul.com/images/default-source/duyuru-2014/surdurulebilirlik-rehberi.jpg?sfvrsn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2" name="11 Dikdörtgen"/>
          <p:cNvSpPr/>
          <p:nvPr/>
        </p:nvSpPr>
        <p:spPr>
          <a:xfrm>
            <a:off x="6019800" y="-3048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SÜRDÜRÜLEBİLİRLİK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600200" y="2196405"/>
            <a:ext cx="76746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Dolaysıyla Hizmet Üretim ve Yönetim Süreçlerinin </a:t>
            </a:r>
          </a:p>
          <a:p>
            <a:r>
              <a:rPr lang="tr-TR" sz="2800" dirty="0"/>
              <a:t>Temel Standartlarının Belirlenmesi ve </a:t>
            </a:r>
          </a:p>
          <a:p>
            <a:r>
              <a:rPr lang="tr-TR" sz="2800" dirty="0"/>
              <a:t>Uygulanması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1666240" y="1415627"/>
            <a:ext cx="7249160" cy="9465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 TEMEL YASAL DÜZENLEMELER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600200" y="2981980"/>
            <a:ext cx="623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3568 SAYILI SMMM VE YMMM KANUNU(Md.2)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600200" y="3581400"/>
            <a:ext cx="612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6102 SAYILI TÜRK TİCARET KANUNU(Md.400)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1600200" y="4277380"/>
            <a:ext cx="686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BAĞIMSIZ DENETİM YÖNETMELİĞİNİN 29.MADDESİ</a:t>
            </a:r>
          </a:p>
        </p:txBody>
      </p:sp>
      <p:sp>
        <p:nvSpPr>
          <p:cNvPr id="9" name="5 Başlık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7921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HAKLAR VE YETKİLER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362200"/>
            <a:ext cx="701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I. KURUMSALLAŞMA </a:t>
            </a:r>
            <a:r>
              <a:rPr lang="tr-TR" sz="2400" b="1" dirty="0" err="1">
                <a:solidFill>
                  <a:srgbClr val="C00000"/>
                </a:solidFill>
              </a:rPr>
              <a:t>SÜRECiNDE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tr-TR" sz="2400" b="1" dirty="0" err="1">
                <a:solidFill>
                  <a:srgbClr val="C00000"/>
                </a:solidFill>
              </a:rPr>
              <a:t>YÖNETiM</a:t>
            </a:r>
            <a:r>
              <a:rPr lang="tr-TR" sz="2400" b="1" dirty="0">
                <a:solidFill>
                  <a:srgbClr val="C00000"/>
                </a:solidFill>
              </a:rPr>
              <a:t> YAKLAŞIMI </a:t>
            </a:r>
          </a:p>
          <a:p>
            <a:pPr marL="514350" indent="-514350">
              <a:buAutoNum type="arabicPeriod"/>
            </a:pPr>
            <a:endParaRPr lang="tr-TR" sz="2800" dirty="0"/>
          </a:p>
          <a:p>
            <a:pPr marL="514350" indent="-514350">
              <a:buAutoNum type="arabicPeriod"/>
            </a:pPr>
            <a:r>
              <a:rPr lang="tr-TR" sz="2800" dirty="0"/>
              <a:t>Vizyon, Misyon ve Hedefler  </a:t>
            </a:r>
          </a:p>
          <a:p>
            <a:pPr marL="514350" indent="-514350">
              <a:buAutoNum type="arabicPeriod"/>
            </a:pPr>
            <a:r>
              <a:rPr lang="tr-TR" sz="2800" dirty="0"/>
              <a:t>Firma Stratejisi  </a:t>
            </a:r>
          </a:p>
          <a:p>
            <a:pPr marL="514350" indent="-514350">
              <a:buAutoNum type="arabicPeriod"/>
            </a:pPr>
            <a:r>
              <a:rPr lang="tr-TR" sz="2800" dirty="0"/>
              <a:t>Yönetim Politikaları </a:t>
            </a:r>
          </a:p>
          <a:p>
            <a:pPr marL="514350" indent="-514350">
              <a:buAutoNum type="arabicPeriod"/>
            </a:pPr>
            <a:r>
              <a:rPr lang="tr-TR" sz="2800" dirty="0"/>
              <a:t>Bütçeler </a:t>
            </a:r>
          </a:p>
          <a:p>
            <a:pPr marL="514350" indent="-514350">
              <a:buAutoNum type="arabicPeriod"/>
            </a:pPr>
            <a:r>
              <a:rPr lang="tr-TR" sz="2800" dirty="0"/>
              <a:t>Prosedürler </a:t>
            </a:r>
          </a:p>
          <a:p>
            <a:pPr marL="514350" indent="-514350">
              <a:buAutoNum type="arabicPeriod"/>
            </a:pPr>
            <a:r>
              <a:rPr lang="tr-TR" sz="2800" dirty="0"/>
              <a:t>Kurum Kültürü 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2" name="11 Oval"/>
          <p:cNvSpPr/>
          <p:nvPr/>
        </p:nvSpPr>
        <p:spPr>
          <a:xfrm>
            <a:off x="3200400" y="762000"/>
            <a:ext cx="24384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İSMMMO</a:t>
            </a:r>
          </a:p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Kurumsallaşma</a:t>
            </a:r>
          </a:p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Projesi</a:t>
            </a:r>
          </a:p>
        </p:txBody>
      </p:sp>
      <p:pic>
        <p:nvPicPr>
          <p:cNvPr id="1026" name="Picture 2" descr="C:\Users\Erol Demirel\Desktop\Kurumsallaşma-Son Taslak\Yeni Bit Eşlem Resm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895600"/>
            <a:ext cx="26670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057400"/>
            <a:ext cx="7010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I.KURUMSALLAŞMA </a:t>
            </a:r>
            <a:r>
              <a:rPr lang="tr-TR" sz="2000" b="1" dirty="0" err="1">
                <a:solidFill>
                  <a:srgbClr val="C00000"/>
                </a:solidFill>
              </a:rPr>
              <a:t>SÜRECiNDE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</a:p>
          <a:p>
            <a:r>
              <a:rPr lang="tr-TR" sz="2000" b="1" dirty="0" err="1">
                <a:solidFill>
                  <a:srgbClr val="C00000"/>
                </a:solidFill>
              </a:rPr>
              <a:t>YÖNETiM</a:t>
            </a:r>
            <a:r>
              <a:rPr lang="tr-TR" sz="2000" b="1" dirty="0">
                <a:solidFill>
                  <a:srgbClr val="C00000"/>
                </a:solidFill>
              </a:rPr>
              <a:t> YAKLAŞIMI </a:t>
            </a:r>
          </a:p>
          <a:p>
            <a:pPr marL="514350" indent="-514350"/>
            <a:endParaRPr lang="tr-TR" sz="2800" dirty="0"/>
          </a:p>
          <a:p>
            <a:pPr marL="514350" indent="-514350"/>
            <a:r>
              <a:rPr lang="tr-TR" sz="2800" dirty="0"/>
              <a:t>7. Kurumsallaşma Standartları </a:t>
            </a:r>
          </a:p>
          <a:p>
            <a:pPr marL="514350" indent="-514350"/>
            <a:r>
              <a:rPr lang="tr-TR" sz="2800" dirty="0"/>
              <a:t>      7.1. Etik Kurallar </a:t>
            </a:r>
          </a:p>
          <a:p>
            <a:pPr marL="514350" indent="-514350"/>
            <a:r>
              <a:rPr lang="tr-TR" sz="2800" dirty="0"/>
              <a:t>      7.2. Genel Olarak Kurumsallaşma   </a:t>
            </a:r>
          </a:p>
          <a:p>
            <a:pPr marL="514350" indent="-514350"/>
            <a:r>
              <a:rPr lang="tr-TR" sz="2800" dirty="0"/>
              <a:t>             Standartları ve Seçenekleri </a:t>
            </a:r>
          </a:p>
          <a:p>
            <a:pPr marL="514350" indent="-514350"/>
            <a:r>
              <a:rPr lang="tr-TR" sz="2800" dirty="0"/>
              <a:t>      7.3. Esnek Örgütsel Mimari </a:t>
            </a:r>
          </a:p>
          <a:p>
            <a:pPr marL="514350" indent="-514350"/>
            <a:r>
              <a:rPr lang="tr-TR" sz="2800" dirty="0"/>
              <a:t>      7.4. Katı Örgütsel Mimari 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9" name="8 Oval"/>
          <p:cNvSpPr/>
          <p:nvPr/>
        </p:nvSpPr>
        <p:spPr>
          <a:xfrm>
            <a:off x="3200400" y="762000"/>
            <a:ext cx="24384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İSMMMO</a:t>
            </a:r>
          </a:p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Kurumsallaşma</a:t>
            </a:r>
          </a:p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Projesi</a:t>
            </a:r>
          </a:p>
        </p:txBody>
      </p:sp>
      <p:pic>
        <p:nvPicPr>
          <p:cNvPr id="2050" name="Picture 2" descr="C:\Users\Erol Demirel\Desktop\Kurumsallaşma-Son Taslak\Yeni Bit Eşlem Resm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"/>
            <a:ext cx="23368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00200" y="1981200"/>
            <a:ext cx="7391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II: KURUMSALLAŞA SÜRECİNDE </a:t>
            </a:r>
          </a:p>
          <a:p>
            <a:r>
              <a:rPr lang="tr-TR" sz="2400" b="1" dirty="0">
                <a:solidFill>
                  <a:srgbClr val="C00000"/>
                </a:solidFill>
              </a:rPr>
              <a:t>İNSAN KAYNAKLARI YÖNETİMİ </a:t>
            </a:r>
          </a:p>
          <a:p>
            <a:endParaRPr lang="tr-TR" sz="2400" b="1" dirty="0">
              <a:solidFill>
                <a:srgbClr val="C00000"/>
              </a:solidFill>
            </a:endParaRPr>
          </a:p>
          <a:p>
            <a:r>
              <a:rPr lang="tr-TR" sz="2400" b="1" dirty="0">
                <a:solidFill>
                  <a:srgbClr val="C00000"/>
                </a:solidFill>
              </a:rPr>
              <a:t>III: MÜŞTERİ İLİŞKİLERİ YÖNETİMİ </a:t>
            </a:r>
          </a:p>
          <a:p>
            <a:endParaRPr lang="tr-TR" sz="2800" dirty="0"/>
          </a:p>
          <a:p>
            <a:r>
              <a:rPr lang="tr-TR" sz="2400" b="1" dirty="0">
                <a:solidFill>
                  <a:srgbClr val="C00000"/>
                </a:solidFill>
              </a:rPr>
              <a:t>IV: KURUMSALLAŞMA SÜRECİNDE ŞİRKET YÖNETİMİ VE PROSEDÜRLERİ</a:t>
            </a:r>
          </a:p>
          <a:p>
            <a:r>
              <a:rPr lang="tr-TR" sz="2800" dirty="0"/>
              <a:t>  1. Planlama ve Denetim Prosedürleri </a:t>
            </a:r>
          </a:p>
          <a:p>
            <a:r>
              <a:rPr lang="tr-TR" sz="2800" dirty="0"/>
              <a:t>  2. Kalite Yönetimi </a:t>
            </a:r>
          </a:p>
          <a:p>
            <a:r>
              <a:rPr lang="tr-TR" sz="2800" dirty="0"/>
              <a:t>  3. Çalışma Usul ve Esaslarına İlişkin  </a:t>
            </a:r>
          </a:p>
          <a:p>
            <a:r>
              <a:rPr lang="tr-TR" sz="2800" dirty="0"/>
              <a:t>       Prosedürler</a:t>
            </a:r>
          </a:p>
          <a:p>
            <a:r>
              <a:rPr lang="tr-TR" sz="2800" dirty="0"/>
              <a:t> </a:t>
            </a:r>
          </a:p>
          <a:p>
            <a:endParaRPr lang="tr-TR" sz="2800" dirty="0"/>
          </a:p>
          <a:p>
            <a:r>
              <a:rPr lang="tr-TR" sz="2800" dirty="0"/>
              <a:t> </a:t>
            </a:r>
          </a:p>
          <a:p>
            <a:endParaRPr lang="tr-TR" sz="2800" dirty="0"/>
          </a:p>
          <a:p>
            <a:r>
              <a:rPr lang="tr-TR" sz="2800" dirty="0"/>
              <a:t> 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4" name="13 Oval"/>
          <p:cNvSpPr/>
          <p:nvPr/>
        </p:nvSpPr>
        <p:spPr>
          <a:xfrm>
            <a:off x="3200400" y="762000"/>
            <a:ext cx="24384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İSMMMO</a:t>
            </a:r>
          </a:p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Kurumsallaşma</a:t>
            </a:r>
          </a:p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Projesi</a:t>
            </a:r>
          </a:p>
        </p:txBody>
      </p:sp>
      <p:pic>
        <p:nvPicPr>
          <p:cNvPr id="9" name="Picture 2" descr="C:\Users\Erol Demirel\Desktop\Kurumsallaşma-Son Taslak\Yeni Bit Eşlem Resm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"/>
            <a:ext cx="23368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00200" y="1981200"/>
            <a:ext cx="73914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IV: KURUMSALLAŞMA SÜRECİNDE </a:t>
            </a:r>
          </a:p>
          <a:p>
            <a:r>
              <a:rPr lang="tr-TR" sz="2400" b="1" dirty="0">
                <a:solidFill>
                  <a:srgbClr val="C00000"/>
                </a:solidFill>
              </a:rPr>
              <a:t>ŞİRKET YÖNETİMİ  VE </a:t>
            </a:r>
          </a:p>
          <a:p>
            <a:r>
              <a:rPr lang="tr-TR" sz="2400" b="1" dirty="0">
                <a:solidFill>
                  <a:srgbClr val="C00000"/>
                </a:solidFill>
              </a:rPr>
              <a:t>PROSEDÜRLERİ</a:t>
            </a:r>
          </a:p>
          <a:p>
            <a:r>
              <a:rPr lang="tr-TR" sz="2800" dirty="0"/>
              <a:t>4. Mali ve İdari İşler Yönetimi</a:t>
            </a:r>
          </a:p>
          <a:p>
            <a:r>
              <a:rPr lang="tr-TR" sz="2800" dirty="0"/>
              <a:t>5. Ekipman Tedarik ve Yönetimi</a:t>
            </a:r>
          </a:p>
          <a:p>
            <a:r>
              <a:rPr lang="tr-TR" sz="2800" dirty="0"/>
              <a:t>6. Belge ve Arşiv Yönetimi</a:t>
            </a:r>
          </a:p>
          <a:p>
            <a:r>
              <a:rPr lang="tr-TR" sz="2800" dirty="0"/>
              <a:t>7. Örnek Ofis Yönetim Formları </a:t>
            </a:r>
          </a:p>
          <a:p>
            <a:r>
              <a:rPr lang="tr-TR" sz="2800" dirty="0"/>
              <a:t>8. Bilgi Teknolojileri Yönetimi </a:t>
            </a:r>
          </a:p>
          <a:p>
            <a:r>
              <a:rPr lang="tr-TR" sz="2800" dirty="0"/>
              <a:t>9. Veri Yedekleme Sistemi ve Prosedürleri</a:t>
            </a:r>
          </a:p>
          <a:p>
            <a:endParaRPr lang="tr-TR" sz="2800" dirty="0"/>
          </a:p>
          <a:p>
            <a:r>
              <a:rPr lang="tr-TR" sz="2800" dirty="0"/>
              <a:t> </a:t>
            </a:r>
          </a:p>
          <a:p>
            <a:endParaRPr lang="tr-TR" sz="2800" dirty="0"/>
          </a:p>
          <a:p>
            <a:r>
              <a:rPr lang="tr-TR" sz="2800" dirty="0"/>
              <a:t> </a:t>
            </a:r>
          </a:p>
          <a:p>
            <a:endParaRPr lang="tr-TR" sz="2800" dirty="0"/>
          </a:p>
          <a:p>
            <a:r>
              <a:rPr lang="tr-TR" sz="2800" dirty="0"/>
              <a:t> 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0" name="9 Oval"/>
          <p:cNvSpPr/>
          <p:nvPr/>
        </p:nvSpPr>
        <p:spPr>
          <a:xfrm>
            <a:off x="3200400" y="762000"/>
            <a:ext cx="24384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İSMMMO</a:t>
            </a:r>
          </a:p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Kurumsallaşma</a:t>
            </a:r>
          </a:p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Projesi</a:t>
            </a:r>
          </a:p>
        </p:txBody>
      </p:sp>
      <p:pic>
        <p:nvPicPr>
          <p:cNvPr id="9" name="Picture 2" descr="C:\Users\Erol Demirel\Desktop\Kurumsallaşma-Son Taslak\Yeni Bit Eşlem Resm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"/>
            <a:ext cx="23368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 txBox="1">
            <a:spLocks/>
          </p:cNvSpPr>
          <p:nvPr/>
        </p:nvSpPr>
        <p:spPr>
          <a:xfrm>
            <a:off x="-180528" y="630932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C94032-CD4C-4C25-B0C2-CEC720522D92}" type="slidenum">
              <a:rPr lang="en-US" sz="1800" smtClean="0"/>
              <a:pPr/>
              <a:t>34</a:t>
            </a:fld>
            <a:endParaRPr lang="en-US" sz="1800" dirty="0"/>
          </a:p>
        </p:txBody>
      </p:sp>
      <p:grpSp>
        <p:nvGrpSpPr>
          <p:cNvPr id="4" name="Group 7"/>
          <p:cNvGrpSpPr/>
          <p:nvPr/>
        </p:nvGrpSpPr>
        <p:grpSpPr>
          <a:xfrm>
            <a:off x="-30480" y="1498601"/>
            <a:ext cx="7842840" cy="2277127"/>
            <a:chOff x="2121408" y="285750"/>
            <a:chExt cx="7338784" cy="381000"/>
          </a:xfrm>
        </p:grpSpPr>
        <p:sp>
          <p:nvSpPr>
            <p:cNvPr id="28" name="Rectangle 8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1707845"/>
                <a:gd name="connsiteX1" fmla="*/ 7010400 w 7010400"/>
                <a:gd name="connsiteY1" fmla="*/ 0 h 1707845"/>
                <a:gd name="connsiteX2" fmla="*/ 7010400 w 7010400"/>
                <a:gd name="connsiteY2" fmla="*/ 1707845 h 1707845"/>
                <a:gd name="connsiteX3" fmla="*/ 0 w 7010400"/>
                <a:gd name="connsiteY3" fmla="*/ 1707845 h 1707845"/>
                <a:gd name="connsiteX4" fmla="*/ 0 w 7010400"/>
                <a:gd name="connsiteY4" fmla="*/ 0 h 1707845"/>
                <a:gd name="connsiteX0" fmla="*/ 0 w 7010400"/>
                <a:gd name="connsiteY0" fmla="*/ 0 h 1707845"/>
                <a:gd name="connsiteX1" fmla="*/ 7010400 w 7010400"/>
                <a:gd name="connsiteY1" fmla="*/ 0 h 1707845"/>
                <a:gd name="connsiteX2" fmla="*/ 6534912 w 7010400"/>
                <a:gd name="connsiteY2" fmla="*/ 1707845 h 1707845"/>
                <a:gd name="connsiteX3" fmla="*/ 0 w 7010400"/>
                <a:gd name="connsiteY3" fmla="*/ 1707845 h 1707845"/>
                <a:gd name="connsiteX4" fmla="*/ 0 w 7010400"/>
                <a:gd name="connsiteY4" fmla="*/ 0 h 170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1707845">
                  <a:moveTo>
                    <a:pt x="0" y="0"/>
                  </a:moveTo>
                  <a:lnTo>
                    <a:pt x="7010400" y="0"/>
                  </a:lnTo>
                  <a:lnTo>
                    <a:pt x="6534912" y="1707845"/>
                  </a:lnTo>
                  <a:lnTo>
                    <a:pt x="0" y="1707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ubtitle 2"/>
            <p:cNvSpPr txBox="1">
              <a:spLocks/>
            </p:cNvSpPr>
            <p:nvPr/>
          </p:nvSpPr>
          <p:spPr>
            <a:xfrm>
              <a:off x="2133600" y="285750"/>
              <a:ext cx="7326592" cy="3810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6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0" name="23 Dikdörtgen"/>
          <p:cNvSpPr/>
          <p:nvPr/>
        </p:nvSpPr>
        <p:spPr>
          <a:xfrm>
            <a:off x="381000" y="1676400"/>
            <a:ext cx="5199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b="1" dirty="0">
                <a:solidFill>
                  <a:srgbClr val="FFFFFF"/>
                </a:solidFill>
                <a:latin typeface="Arial"/>
                <a:ea typeface="Times New Roman" pitchFamily="18" charset="0"/>
                <a:cs typeface="Arial"/>
              </a:rPr>
              <a:t>MUHASEBE, DENETİM VE DANIŞMANLIK İŞLETMELERİ İÇİN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b="1" dirty="0">
                <a:solidFill>
                  <a:srgbClr val="FFFFFF"/>
                </a:solidFill>
                <a:latin typeface="Arial"/>
                <a:ea typeface="Times New Roman" pitchFamily="18" charset="0"/>
                <a:cs typeface="Arial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b="1" dirty="0">
                <a:solidFill>
                  <a:srgbClr val="FFFFFF"/>
                </a:solidFill>
                <a:latin typeface="Arial"/>
                <a:ea typeface="Times New Roman" pitchFamily="18" charset="0"/>
                <a:cs typeface="Arial"/>
              </a:rPr>
              <a:t>İŞYERİ, HİZMET VE KALİTE GÜVENCE İLKE VE ESASLARI HAKKINDA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b="1" dirty="0">
                <a:solidFill>
                  <a:srgbClr val="FFFFFF"/>
                </a:solidFill>
                <a:latin typeface="Arial"/>
                <a:ea typeface="Times New Roman" pitchFamily="18" charset="0"/>
                <a:cs typeface="Arial"/>
              </a:rPr>
              <a:t>MESLEK KARARI</a:t>
            </a:r>
          </a:p>
        </p:txBody>
      </p:sp>
      <p:sp>
        <p:nvSpPr>
          <p:cNvPr id="32" name="Callout Text"/>
          <p:cNvSpPr/>
          <p:nvPr/>
        </p:nvSpPr>
        <p:spPr>
          <a:xfrm>
            <a:off x="0" y="5410200"/>
            <a:ext cx="7391400" cy="981237"/>
          </a:xfrm>
          <a:prstGeom prst="wedgeRectCallout">
            <a:avLst>
              <a:gd name="adj1" fmla="val 69247"/>
              <a:gd name="adj2" fmla="val -21316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  <a:latin typeface="Arial"/>
                <a:cs typeface="Arial"/>
              </a:rPr>
              <a:t>13 Aralık 2013 Tarih ve 28850 Sayılı Resmi Gazete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182083" y="476672"/>
            <a:ext cx="225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TÜRMOB</a:t>
            </a:r>
          </a:p>
        </p:txBody>
      </p:sp>
    </p:spTree>
    <p:extLst>
      <p:ext uri="{BB962C8B-B14F-4D97-AF65-F5344CB8AC3E}">
        <p14:creationId xmlns:p14="http://schemas.microsoft.com/office/powerpoint/2010/main" val="815401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79512" y="787470"/>
            <a:ext cx="4286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b="1" dirty="0"/>
              <a:t>MESLEK KARARI</a:t>
            </a:r>
            <a:r>
              <a:rPr lang="en-US" sz="2700" b="1" dirty="0"/>
              <a:t> </a:t>
            </a:r>
          </a:p>
          <a:p>
            <a:r>
              <a:rPr lang="tr-TR" sz="2700" dirty="0"/>
              <a:t>İçerik</a:t>
            </a:r>
            <a:endParaRPr lang="en-US" sz="27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68740" y="3374435"/>
            <a:ext cx="692942" cy="1737360"/>
            <a:chOff x="864" y="542"/>
            <a:chExt cx="1453" cy="3643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0" name="Freeform 12"/>
          <p:cNvSpPr>
            <a:spLocks noChangeAspect="1"/>
          </p:cNvSpPr>
          <p:nvPr/>
        </p:nvSpPr>
        <p:spPr bwMode="auto">
          <a:xfrm>
            <a:off x="3841624" y="2658944"/>
            <a:ext cx="1075603" cy="8229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Freeform 13"/>
          <p:cNvSpPr>
            <a:spLocks noChangeAspect="1"/>
          </p:cNvSpPr>
          <p:nvPr/>
        </p:nvSpPr>
        <p:spPr bwMode="auto">
          <a:xfrm>
            <a:off x="4644008" y="2658821"/>
            <a:ext cx="4499992" cy="829060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684 w 10133"/>
              <a:gd name="connsiteY0" fmla="*/ 7123 h 10232"/>
              <a:gd name="connsiteX1" fmla="*/ 512 w 10133"/>
              <a:gd name="connsiteY1" fmla="*/ 7347 h 10232"/>
              <a:gd name="connsiteX2" fmla="*/ 133 w 10133"/>
              <a:gd name="connsiteY2" fmla="*/ 5246 h 10232"/>
              <a:gd name="connsiteX3" fmla="*/ 512 w 10133"/>
              <a:gd name="connsiteY3" fmla="*/ 3145 h 10232"/>
              <a:gd name="connsiteX4" fmla="*/ 684 w 10133"/>
              <a:gd name="connsiteY4" fmla="*/ 3369 h 10232"/>
              <a:gd name="connsiteX5" fmla="*/ 684 w 10133"/>
              <a:gd name="connsiteY5" fmla="*/ 232 h 10232"/>
              <a:gd name="connsiteX6" fmla="*/ 9927 w 10133"/>
              <a:gd name="connsiteY6" fmla="*/ 232 h 10232"/>
              <a:gd name="connsiteX7" fmla="*/ 10133 w 10133"/>
              <a:gd name="connsiteY7" fmla="*/ 10232 h 10232"/>
              <a:gd name="connsiteX8" fmla="*/ 684 w 10133"/>
              <a:gd name="connsiteY8" fmla="*/ 10232 h 10232"/>
              <a:gd name="connsiteX9" fmla="*/ 684 w 10133"/>
              <a:gd name="connsiteY9" fmla="*/ 7123 h 10232"/>
              <a:gd name="connsiteX0" fmla="*/ 684 w 10604"/>
              <a:gd name="connsiteY0" fmla="*/ 7762 h 10871"/>
              <a:gd name="connsiteX1" fmla="*/ 512 w 10604"/>
              <a:gd name="connsiteY1" fmla="*/ 7986 h 10871"/>
              <a:gd name="connsiteX2" fmla="*/ 133 w 10604"/>
              <a:gd name="connsiteY2" fmla="*/ 5885 h 10871"/>
              <a:gd name="connsiteX3" fmla="*/ 512 w 10604"/>
              <a:gd name="connsiteY3" fmla="*/ 3784 h 10871"/>
              <a:gd name="connsiteX4" fmla="*/ 684 w 10604"/>
              <a:gd name="connsiteY4" fmla="*/ 4008 h 10871"/>
              <a:gd name="connsiteX5" fmla="*/ 684 w 10604"/>
              <a:gd name="connsiteY5" fmla="*/ 871 h 10871"/>
              <a:gd name="connsiteX6" fmla="*/ 9927 w 10604"/>
              <a:gd name="connsiteY6" fmla="*/ 871 h 10871"/>
              <a:gd name="connsiteX7" fmla="*/ 9904 w 10604"/>
              <a:gd name="connsiteY7" fmla="*/ 10871 h 10871"/>
              <a:gd name="connsiteX8" fmla="*/ 684 w 10604"/>
              <a:gd name="connsiteY8" fmla="*/ 10871 h 10871"/>
              <a:gd name="connsiteX9" fmla="*/ 684 w 10604"/>
              <a:gd name="connsiteY9" fmla="*/ 7762 h 10871"/>
              <a:gd name="connsiteX0" fmla="*/ 551 w 10471"/>
              <a:gd name="connsiteY0" fmla="*/ 7762 h 10871"/>
              <a:gd name="connsiteX1" fmla="*/ 379 w 10471"/>
              <a:gd name="connsiteY1" fmla="*/ 7986 h 10871"/>
              <a:gd name="connsiteX2" fmla="*/ 0 w 10471"/>
              <a:gd name="connsiteY2" fmla="*/ 5885 h 10871"/>
              <a:gd name="connsiteX3" fmla="*/ 379 w 10471"/>
              <a:gd name="connsiteY3" fmla="*/ 3784 h 10871"/>
              <a:gd name="connsiteX4" fmla="*/ 551 w 10471"/>
              <a:gd name="connsiteY4" fmla="*/ 4008 h 10871"/>
              <a:gd name="connsiteX5" fmla="*/ 551 w 10471"/>
              <a:gd name="connsiteY5" fmla="*/ 871 h 10871"/>
              <a:gd name="connsiteX6" fmla="*/ 9794 w 10471"/>
              <a:gd name="connsiteY6" fmla="*/ 871 h 10871"/>
              <a:gd name="connsiteX7" fmla="*/ 9771 w 10471"/>
              <a:gd name="connsiteY7" fmla="*/ 10871 h 10871"/>
              <a:gd name="connsiteX8" fmla="*/ 551 w 10471"/>
              <a:gd name="connsiteY8" fmla="*/ 10871 h 10871"/>
              <a:gd name="connsiteX9" fmla="*/ 551 w 10471"/>
              <a:gd name="connsiteY9" fmla="*/ 7762 h 10871"/>
              <a:gd name="connsiteX0" fmla="*/ 551 w 10471"/>
              <a:gd name="connsiteY0" fmla="*/ 7640 h 10749"/>
              <a:gd name="connsiteX1" fmla="*/ 379 w 10471"/>
              <a:gd name="connsiteY1" fmla="*/ 7864 h 10749"/>
              <a:gd name="connsiteX2" fmla="*/ 0 w 10471"/>
              <a:gd name="connsiteY2" fmla="*/ 5763 h 10749"/>
              <a:gd name="connsiteX3" fmla="*/ 379 w 10471"/>
              <a:gd name="connsiteY3" fmla="*/ 3662 h 10749"/>
              <a:gd name="connsiteX4" fmla="*/ 551 w 10471"/>
              <a:gd name="connsiteY4" fmla="*/ 3886 h 10749"/>
              <a:gd name="connsiteX5" fmla="*/ 551 w 10471"/>
              <a:gd name="connsiteY5" fmla="*/ 749 h 10749"/>
              <a:gd name="connsiteX6" fmla="*/ 9794 w 10471"/>
              <a:gd name="connsiteY6" fmla="*/ 749 h 10749"/>
              <a:gd name="connsiteX7" fmla="*/ 9771 w 10471"/>
              <a:gd name="connsiteY7" fmla="*/ 10749 h 10749"/>
              <a:gd name="connsiteX8" fmla="*/ 551 w 10471"/>
              <a:gd name="connsiteY8" fmla="*/ 10749 h 10749"/>
              <a:gd name="connsiteX9" fmla="*/ 551 w 10471"/>
              <a:gd name="connsiteY9" fmla="*/ 7640 h 10749"/>
              <a:gd name="connsiteX0" fmla="*/ 551 w 10471"/>
              <a:gd name="connsiteY0" fmla="*/ 6912 h 10021"/>
              <a:gd name="connsiteX1" fmla="*/ 379 w 10471"/>
              <a:gd name="connsiteY1" fmla="*/ 7136 h 10021"/>
              <a:gd name="connsiteX2" fmla="*/ 0 w 10471"/>
              <a:gd name="connsiteY2" fmla="*/ 5035 h 10021"/>
              <a:gd name="connsiteX3" fmla="*/ 379 w 10471"/>
              <a:gd name="connsiteY3" fmla="*/ 2934 h 10021"/>
              <a:gd name="connsiteX4" fmla="*/ 551 w 10471"/>
              <a:gd name="connsiteY4" fmla="*/ 3158 h 10021"/>
              <a:gd name="connsiteX5" fmla="*/ 551 w 10471"/>
              <a:gd name="connsiteY5" fmla="*/ 21 h 10021"/>
              <a:gd name="connsiteX6" fmla="*/ 9794 w 10471"/>
              <a:gd name="connsiteY6" fmla="*/ 21 h 10021"/>
              <a:gd name="connsiteX7" fmla="*/ 9771 w 10471"/>
              <a:gd name="connsiteY7" fmla="*/ 10021 h 10021"/>
              <a:gd name="connsiteX8" fmla="*/ 551 w 10471"/>
              <a:gd name="connsiteY8" fmla="*/ 10021 h 10021"/>
              <a:gd name="connsiteX9" fmla="*/ 551 w 10471"/>
              <a:gd name="connsiteY9" fmla="*/ 6912 h 10021"/>
              <a:gd name="connsiteX0" fmla="*/ 551 w 9794"/>
              <a:gd name="connsiteY0" fmla="*/ 6912 h 10021"/>
              <a:gd name="connsiteX1" fmla="*/ 379 w 9794"/>
              <a:gd name="connsiteY1" fmla="*/ 7136 h 10021"/>
              <a:gd name="connsiteX2" fmla="*/ 0 w 9794"/>
              <a:gd name="connsiteY2" fmla="*/ 5035 h 10021"/>
              <a:gd name="connsiteX3" fmla="*/ 379 w 9794"/>
              <a:gd name="connsiteY3" fmla="*/ 2934 h 10021"/>
              <a:gd name="connsiteX4" fmla="*/ 551 w 9794"/>
              <a:gd name="connsiteY4" fmla="*/ 3158 h 10021"/>
              <a:gd name="connsiteX5" fmla="*/ 551 w 9794"/>
              <a:gd name="connsiteY5" fmla="*/ 21 h 10021"/>
              <a:gd name="connsiteX6" fmla="*/ 9794 w 9794"/>
              <a:gd name="connsiteY6" fmla="*/ 21 h 10021"/>
              <a:gd name="connsiteX7" fmla="*/ 9771 w 9794"/>
              <a:gd name="connsiteY7" fmla="*/ 10021 h 10021"/>
              <a:gd name="connsiteX8" fmla="*/ 551 w 9794"/>
              <a:gd name="connsiteY8" fmla="*/ 10021 h 10021"/>
              <a:gd name="connsiteX9" fmla="*/ 551 w 9794"/>
              <a:gd name="connsiteY9" fmla="*/ 6912 h 10021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94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11"/>
              <a:gd name="connsiteY0" fmla="*/ 6898 h 10000"/>
              <a:gd name="connsiteX1" fmla="*/ 387 w 10011"/>
              <a:gd name="connsiteY1" fmla="*/ 7121 h 10000"/>
              <a:gd name="connsiteX2" fmla="*/ 0 w 10011"/>
              <a:gd name="connsiteY2" fmla="*/ 5024 h 10000"/>
              <a:gd name="connsiteX3" fmla="*/ 387 w 10011"/>
              <a:gd name="connsiteY3" fmla="*/ 2928 h 10000"/>
              <a:gd name="connsiteX4" fmla="*/ 563 w 10011"/>
              <a:gd name="connsiteY4" fmla="*/ 3151 h 10000"/>
              <a:gd name="connsiteX5" fmla="*/ 563 w 10011"/>
              <a:gd name="connsiteY5" fmla="*/ 21 h 10000"/>
              <a:gd name="connsiteX6" fmla="*/ 10000 w 10011"/>
              <a:gd name="connsiteY6" fmla="*/ 21 h 10000"/>
              <a:gd name="connsiteX7" fmla="*/ 10011 w 10011"/>
              <a:gd name="connsiteY7" fmla="*/ 9864 h 10000"/>
              <a:gd name="connsiteX8" fmla="*/ 563 w 10011"/>
              <a:gd name="connsiteY8" fmla="*/ 10000 h 10000"/>
              <a:gd name="connsiteX9" fmla="*/ 563 w 10011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94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77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85 w 10000"/>
              <a:gd name="connsiteY7" fmla="*/ 9864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45"/>
              <a:gd name="connsiteX1" fmla="*/ 387 w 10000"/>
              <a:gd name="connsiteY1" fmla="*/ 7121 h 10045"/>
              <a:gd name="connsiteX2" fmla="*/ 0 w 10000"/>
              <a:gd name="connsiteY2" fmla="*/ 5024 h 10045"/>
              <a:gd name="connsiteX3" fmla="*/ 387 w 10000"/>
              <a:gd name="connsiteY3" fmla="*/ 2928 h 10045"/>
              <a:gd name="connsiteX4" fmla="*/ 563 w 10000"/>
              <a:gd name="connsiteY4" fmla="*/ 3151 h 10045"/>
              <a:gd name="connsiteX5" fmla="*/ 563 w 10000"/>
              <a:gd name="connsiteY5" fmla="*/ 21 h 10045"/>
              <a:gd name="connsiteX6" fmla="*/ 10000 w 10000"/>
              <a:gd name="connsiteY6" fmla="*/ 21 h 10045"/>
              <a:gd name="connsiteX7" fmla="*/ 9993 w 10000"/>
              <a:gd name="connsiteY7" fmla="*/ 10045 h 10045"/>
              <a:gd name="connsiteX8" fmla="*/ 563 w 10000"/>
              <a:gd name="connsiteY8" fmla="*/ 10000 h 10045"/>
              <a:gd name="connsiteX9" fmla="*/ 563 w 10000"/>
              <a:gd name="connsiteY9" fmla="*/ 6898 h 10045"/>
              <a:gd name="connsiteX0" fmla="*/ 563 w 10001"/>
              <a:gd name="connsiteY0" fmla="*/ 6898 h 10045"/>
              <a:gd name="connsiteX1" fmla="*/ 387 w 10001"/>
              <a:gd name="connsiteY1" fmla="*/ 7121 h 10045"/>
              <a:gd name="connsiteX2" fmla="*/ 0 w 10001"/>
              <a:gd name="connsiteY2" fmla="*/ 5024 h 10045"/>
              <a:gd name="connsiteX3" fmla="*/ 387 w 10001"/>
              <a:gd name="connsiteY3" fmla="*/ 2928 h 10045"/>
              <a:gd name="connsiteX4" fmla="*/ 563 w 10001"/>
              <a:gd name="connsiteY4" fmla="*/ 3151 h 10045"/>
              <a:gd name="connsiteX5" fmla="*/ 563 w 10001"/>
              <a:gd name="connsiteY5" fmla="*/ 21 h 10045"/>
              <a:gd name="connsiteX6" fmla="*/ 10000 w 10001"/>
              <a:gd name="connsiteY6" fmla="*/ 21 h 10045"/>
              <a:gd name="connsiteX7" fmla="*/ 10001 w 10001"/>
              <a:gd name="connsiteY7" fmla="*/ 10045 h 10045"/>
              <a:gd name="connsiteX8" fmla="*/ 563 w 10001"/>
              <a:gd name="connsiteY8" fmla="*/ 10000 h 10045"/>
              <a:gd name="connsiteX9" fmla="*/ 563 w 10001"/>
              <a:gd name="connsiteY9" fmla="*/ 6898 h 10045"/>
              <a:gd name="connsiteX0" fmla="*/ 563 w 10001"/>
              <a:gd name="connsiteY0" fmla="*/ 6914 h 10061"/>
              <a:gd name="connsiteX1" fmla="*/ 387 w 10001"/>
              <a:gd name="connsiteY1" fmla="*/ 7137 h 10061"/>
              <a:gd name="connsiteX2" fmla="*/ 0 w 10001"/>
              <a:gd name="connsiteY2" fmla="*/ 5040 h 10061"/>
              <a:gd name="connsiteX3" fmla="*/ 387 w 10001"/>
              <a:gd name="connsiteY3" fmla="*/ 2944 h 10061"/>
              <a:gd name="connsiteX4" fmla="*/ 563 w 10001"/>
              <a:gd name="connsiteY4" fmla="*/ 3167 h 10061"/>
              <a:gd name="connsiteX5" fmla="*/ 563 w 10001"/>
              <a:gd name="connsiteY5" fmla="*/ 37 h 10061"/>
              <a:gd name="connsiteX6" fmla="*/ 10000 w 10001"/>
              <a:gd name="connsiteY6" fmla="*/ 8 h 10061"/>
              <a:gd name="connsiteX7" fmla="*/ 10001 w 10001"/>
              <a:gd name="connsiteY7" fmla="*/ 10061 h 10061"/>
              <a:gd name="connsiteX8" fmla="*/ 563 w 10001"/>
              <a:gd name="connsiteY8" fmla="*/ 10016 h 10061"/>
              <a:gd name="connsiteX9" fmla="*/ 563 w 10001"/>
              <a:gd name="connsiteY9" fmla="*/ 6914 h 10061"/>
              <a:gd name="connsiteX0" fmla="*/ 563 w 10001"/>
              <a:gd name="connsiteY0" fmla="*/ 6926 h 10073"/>
              <a:gd name="connsiteX1" fmla="*/ 387 w 10001"/>
              <a:gd name="connsiteY1" fmla="*/ 7149 h 10073"/>
              <a:gd name="connsiteX2" fmla="*/ 0 w 10001"/>
              <a:gd name="connsiteY2" fmla="*/ 5052 h 10073"/>
              <a:gd name="connsiteX3" fmla="*/ 387 w 10001"/>
              <a:gd name="connsiteY3" fmla="*/ 2956 h 10073"/>
              <a:gd name="connsiteX4" fmla="*/ 563 w 10001"/>
              <a:gd name="connsiteY4" fmla="*/ 3179 h 10073"/>
              <a:gd name="connsiteX5" fmla="*/ 563 w 10001"/>
              <a:gd name="connsiteY5" fmla="*/ 20 h 10073"/>
              <a:gd name="connsiteX6" fmla="*/ 10000 w 10001"/>
              <a:gd name="connsiteY6" fmla="*/ 20 h 10073"/>
              <a:gd name="connsiteX7" fmla="*/ 10001 w 10001"/>
              <a:gd name="connsiteY7" fmla="*/ 10073 h 10073"/>
              <a:gd name="connsiteX8" fmla="*/ 563 w 10001"/>
              <a:gd name="connsiteY8" fmla="*/ 10028 h 10073"/>
              <a:gd name="connsiteX9" fmla="*/ 563 w 10001"/>
              <a:gd name="connsiteY9" fmla="*/ 6926 h 10073"/>
              <a:gd name="connsiteX0" fmla="*/ 563 w 10001"/>
              <a:gd name="connsiteY0" fmla="*/ 6906 h 10053"/>
              <a:gd name="connsiteX1" fmla="*/ 387 w 10001"/>
              <a:gd name="connsiteY1" fmla="*/ 7129 h 10053"/>
              <a:gd name="connsiteX2" fmla="*/ 0 w 10001"/>
              <a:gd name="connsiteY2" fmla="*/ 5032 h 10053"/>
              <a:gd name="connsiteX3" fmla="*/ 387 w 10001"/>
              <a:gd name="connsiteY3" fmla="*/ 2936 h 10053"/>
              <a:gd name="connsiteX4" fmla="*/ 563 w 10001"/>
              <a:gd name="connsiteY4" fmla="*/ 3159 h 10053"/>
              <a:gd name="connsiteX5" fmla="*/ 563 w 10001"/>
              <a:gd name="connsiteY5" fmla="*/ 0 h 10053"/>
              <a:gd name="connsiteX6" fmla="*/ 10000 w 10001"/>
              <a:gd name="connsiteY6" fmla="*/ 0 h 10053"/>
              <a:gd name="connsiteX7" fmla="*/ 10001 w 10001"/>
              <a:gd name="connsiteY7" fmla="*/ 10053 h 10053"/>
              <a:gd name="connsiteX8" fmla="*/ 563 w 10001"/>
              <a:gd name="connsiteY8" fmla="*/ 10008 h 10053"/>
              <a:gd name="connsiteX9" fmla="*/ 563 w 10001"/>
              <a:gd name="connsiteY9" fmla="*/ 6906 h 1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" h="10053">
                <a:moveTo>
                  <a:pt x="563" y="6906"/>
                </a:moveTo>
                <a:cubicBezTo>
                  <a:pt x="511" y="7045"/>
                  <a:pt x="449" y="7129"/>
                  <a:pt x="387" y="7129"/>
                </a:cubicBezTo>
                <a:cubicBezTo>
                  <a:pt x="171" y="7129"/>
                  <a:pt x="0" y="6178"/>
                  <a:pt x="0" y="5032"/>
                </a:cubicBezTo>
                <a:cubicBezTo>
                  <a:pt x="0" y="3859"/>
                  <a:pt x="171" y="2936"/>
                  <a:pt x="387" y="2936"/>
                </a:cubicBezTo>
                <a:cubicBezTo>
                  <a:pt x="449" y="2936"/>
                  <a:pt x="511" y="3020"/>
                  <a:pt x="563" y="3159"/>
                </a:cubicBezTo>
                <a:cubicBezTo>
                  <a:pt x="563" y="29"/>
                  <a:pt x="566" y="1314"/>
                  <a:pt x="563" y="0"/>
                </a:cubicBezTo>
                <a:lnTo>
                  <a:pt x="10000" y="0"/>
                </a:lnTo>
                <a:cubicBezTo>
                  <a:pt x="9994" y="4526"/>
                  <a:pt x="10001" y="10053"/>
                  <a:pt x="10001" y="10053"/>
                </a:cubicBezTo>
                <a:lnTo>
                  <a:pt x="563" y="10008"/>
                </a:lnTo>
                <a:lnTo>
                  <a:pt x="563" y="690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2400" b="1" dirty="0">
                <a:solidFill>
                  <a:srgbClr val="FFFFFF"/>
                </a:solidFill>
                <a:latin typeface="Arial"/>
                <a:cs typeface="Arial"/>
              </a:rPr>
              <a:t>İşyeri Yönetimi </a:t>
            </a:r>
          </a:p>
          <a:p>
            <a:pPr algn="ctr"/>
            <a:r>
              <a:rPr lang="tr-TR" sz="2400" b="1" dirty="0">
                <a:solidFill>
                  <a:srgbClr val="FFFFFF"/>
                </a:solidFill>
                <a:latin typeface="Arial"/>
                <a:cs typeface="Arial"/>
              </a:rPr>
              <a:t>İle Hizmet İlke ve Esasları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Freeform 12"/>
          <p:cNvSpPr>
            <a:spLocks noChangeAspect="1"/>
          </p:cNvSpPr>
          <p:nvPr/>
        </p:nvSpPr>
        <p:spPr bwMode="auto">
          <a:xfrm>
            <a:off x="2744799" y="3480231"/>
            <a:ext cx="1075603" cy="8229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Freeform 13"/>
          <p:cNvSpPr>
            <a:spLocks noChangeAspect="1"/>
          </p:cNvSpPr>
          <p:nvPr/>
        </p:nvSpPr>
        <p:spPr bwMode="auto">
          <a:xfrm>
            <a:off x="3592996" y="3480591"/>
            <a:ext cx="5559922" cy="825586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246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46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30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39"/>
              <a:gd name="connsiteY0" fmla="*/ 6918 h 10027"/>
              <a:gd name="connsiteX1" fmla="*/ 379 w 12239"/>
              <a:gd name="connsiteY1" fmla="*/ 7142 h 10027"/>
              <a:gd name="connsiteX2" fmla="*/ 0 w 12239"/>
              <a:gd name="connsiteY2" fmla="*/ 5041 h 10027"/>
              <a:gd name="connsiteX3" fmla="*/ 379 w 12239"/>
              <a:gd name="connsiteY3" fmla="*/ 2940 h 10027"/>
              <a:gd name="connsiteX4" fmla="*/ 551 w 12239"/>
              <a:gd name="connsiteY4" fmla="*/ 3164 h 10027"/>
              <a:gd name="connsiteX5" fmla="*/ 551 w 12239"/>
              <a:gd name="connsiteY5" fmla="*/ 27 h 10027"/>
              <a:gd name="connsiteX6" fmla="*/ 12230 w 12239"/>
              <a:gd name="connsiteY6" fmla="*/ 0 h 10027"/>
              <a:gd name="connsiteX7" fmla="*/ 12239 w 12239"/>
              <a:gd name="connsiteY7" fmla="*/ 10027 h 10027"/>
              <a:gd name="connsiteX8" fmla="*/ 551 w 12239"/>
              <a:gd name="connsiteY8" fmla="*/ 10027 h 10027"/>
              <a:gd name="connsiteX9" fmla="*/ 551 w 12239"/>
              <a:gd name="connsiteY9" fmla="*/ 6918 h 10027"/>
              <a:gd name="connsiteX0" fmla="*/ 551 w 12231"/>
              <a:gd name="connsiteY0" fmla="*/ 6918 h 10027"/>
              <a:gd name="connsiteX1" fmla="*/ 379 w 12231"/>
              <a:gd name="connsiteY1" fmla="*/ 7142 h 10027"/>
              <a:gd name="connsiteX2" fmla="*/ 0 w 12231"/>
              <a:gd name="connsiteY2" fmla="*/ 5041 h 10027"/>
              <a:gd name="connsiteX3" fmla="*/ 379 w 12231"/>
              <a:gd name="connsiteY3" fmla="*/ 2940 h 10027"/>
              <a:gd name="connsiteX4" fmla="*/ 551 w 12231"/>
              <a:gd name="connsiteY4" fmla="*/ 3164 h 10027"/>
              <a:gd name="connsiteX5" fmla="*/ 551 w 12231"/>
              <a:gd name="connsiteY5" fmla="*/ 27 h 10027"/>
              <a:gd name="connsiteX6" fmla="*/ 12230 w 12231"/>
              <a:gd name="connsiteY6" fmla="*/ 0 h 10027"/>
              <a:gd name="connsiteX7" fmla="*/ 12231 w 12231"/>
              <a:gd name="connsiteY7" fmla="*/ 10027 h 10027"/>
              <a:gd name="connsiteX8" fmla="*/ 551 w 12231"/>
              <a:gd name="connsiteY8" fmla="*/ 10027 h 10027"/>
              <a:gd name="connsiteX9" fmla="*/ 551 w 12231"/>
              <a:gd name="connsiteY9" fmla="*/ 6918 h 10027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1" h="10059">
                <a:moveTo>
                  <a:pt x="551" y="6918"/>
                </a:moveTo>
                <a:cubicBezTo>
                  <a:pt x="500" y="7058"/>
                  <a:pt x="440" y="7142"/>
                  <a:pt x="379" y="7142"/>
                </a:cubicBezTo>
                <a:cubicBezTo>
                  <a:pt x="167" y="7142"/>
                  <a:pt x="0" y="6189"/>
                  <a:pt x="0" y="5041"/>
                </a:cubicBezTo>
                <a:cubicBezTo>
                  <a:pt x="0" y="3865"/>
                  <a:pt x="167" y="2940"/>
                  <a:pt x="379" y="2940"/>
                </a:cubicBezTo>
                <a:cubicBezTo>
                  <a:pt x="440" y="2940"/>
                  <a:pt x="500" y="3024"/>
                  <a:pt x="551" y="3164"/>
                </a:cubicBezTo>
                <a:cubicBezTo>
                  <a:pt x="551" y="27"/>
                  <a:pt x="553" y="1417"/>
                  <a:pt x="551" y="27"/>
                </a:cubicBezTo>
                <a:lnTo>
                  <a:pt x="12230" y="0"/>
                </a:lnTo>
                <a:cubicBezTo>
                  <a:pt x="12226" y="5005"/>
                  <a:pt x="12231" y="10059"/>
                  <a:pt x="12231" y="10059"/>
                </a:cubicBezTo>
                <a:lnTo>
                  <a:pt x="551" y="10027"/>
                </a:lnTo>
                <a:lnTo>
                  <a:pt x="551" y="6918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2800" b="1" dirty="0">
                <a:solidFill>
                  <a:srgbClr val="FFFFFF"/>
                </a:solidFill>
                <a:latin typeface="Arial"/>
                <a:cs typeface="Arial"/>
              </a:rPr>
              <a:t>       İşyeri İlke ve Esasları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Freeform 12"/>
          <p:cNvSpPr>
            <a:spLocks noChangeAspect="1"/>
          </p:cNvSpPr>
          <p:nvPr/>
        </p:nvSpPr>
        <p:spPr bwMode="auto">
          <a:xfrm>
            <a:off x="1635107" y="4307702"/>
            <a:ext cx="1075603" cy="8229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13"/>
          <p:cNvSpPr>
            <a:spLocks noChangeAspect="1"/>
          </p:cNvSpPr>
          <p:nvPr/>
        </p:nvSpPr>
        <p:spPr bwMode="auto">
          <a:xfrm>
            <a:off x="2486266" y="4305576"/>
            <a:ext cx="6667269" cy="820744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4809"/>
              <a:gd name="connsiteY0" fmla="*/ 6918 h 10027"/>
              <a:gd name="connsiteX1" fmla="*/ 379 w 14809"/>
              <a:gd name="connsiteY1" fmla="*/ 7142 h 10027"/>
              <a:gd name="connsiteX2" fmla="*/ 0 w 14809"/>
              <a:gd name="connsiteY2" fmla="*/ 5041 h 10027"/>
              <a:gd name="connsiteX3" fmla="*/ 379 w 14809"/>
              <a:gd name="connsiteY3" fmla="*/ 2940 h 10027"/>
              <a:gd name="connsiteX4" fmla="*/ 551 w 14809"/>
              <a:gd name="connsiteY4" fmla="*/ 3164 h 10027"/>
              <a:gd name="connsiteX5" fmla="*/ 551 w 14809"/>
              <a:gd name="connsiteY5" fmla="*/ 27 h 10027"/>
              <a:gd name="connsiteX6" fmla="*/ 14809 w 14809"/>
              <a:gd name="connsiteY6" fmla="*/ 0 h 10027"/>
              <a:gd name="connsiteX7" fmla="*/ 12411 w 14809"/>
              <a:gd name="connsiteY7" fmla="*/ 10027 h 10027"/>
              <a:gd name="connsiteX8" fmla="*/ 551 w 14809"/>
              <a:gd name="connsiteY8" fmla="*/ 10027 h 10027"/>
              <a:gd name="connsiteX9" fmla="*/ 551 w 14809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809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653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4675"/>
              <a:gd name="connsiteY0" fmla="*/ 6918 h 10027"/>
              <a:gd name="connsiteX1" fmla="*/ 379 w 14675"/>
              <a:gd name="connsiteY1" fmla="*/ 7142 h 10027"/>
              <a:gd name="connsiteX2" fmla="*/ 0 w 14675"/>
              <a:gd name="connsiteY2" fmla="*/ 5041 h 10027"/>
              <a:gd name="connsiteX3" fmla="*/ 379 w 14675"/>
              <a:gd name="connsiteY3" fmla="*/ 2940 h 10027"/>
              <a:gd name="connsiteX4" fmla="*/ 551 w 14675"/>
              <a:gd name="connsiteY4" fmla="*/ 3164 h 10027"/>
              <a:gd name="connsiteX5" fmla="*/ 551 w 14675"/>
              <a:gd name="connsiteY5" fmla="*/ 27 h 10027"/>
              <a:gd name="connsiteX6" fmla="*/ 14653 w 14675"/>
              <a:gd name="connsiteY6" fmla="*/ 0 h 10027"/>
              <a:gd name="connsiteX7" fmla="*/ 14675 w 14675"/>
              <a:gd name="connsiteY7" fmla="*/ 9957 h 10027"/>
              <a:gd name="connsiteX8" fmla="*/ 551 w 14675"/>
              <a:gd name="connsiteY8" fmla="*/ 10027 h 10027"/>
              <a:gd name="connsiteX9" fmla="*/ 551 w 14675"/>
              <a:gd name="connsiteY9" fmla="*/ 6918 h 10027"/>
              <a:gd name="connsiteX0" fmla="*/ 551 w 14667"/>
              <a:gd name="connsiteY0" fmla="*/ 6918 h 10027"/>
              <a:gd name="connsiteX1" fmla="*/ 379 w 14667"/>
              <a:gd name="connsiteY1" fmla="*/ 7142 h 10027"/>
              <a:gd name="connsiteX2" fmla="*/ 0 w 14667"/>
              <a:gd name="connsiteY2" fmla="*/ 5041 h 10027"/>
              <a:gd name="connsiteX3" fmla="*/ 379 w 14667"/>
              <a:gd name="connsiteY3" fmla="*/ 2940 h 10027"/>
              <a:gd name="connsiteX4" fmla="*/ 551 w 14667"/>
              <a:gd name="connsiteY4" fmla="*/ 3164 h 10027"/>
              <a:gd name="connsiteX5" fmla="*/ 551 w 14667"/>
              <a:gd name="connsiteY5" fmla="*/ 27 h 10027"/>
              <a:gd name="connsiteX6" fmla="*/ 14653 w 14667"/>
              <a:gd name="connsiteY6" fmla="*/ 0 h 10027"/>
              <a:gd name="connsiteX7" fmla="*/ 14667 w 14667"/>
              <a:gd name="connsiteY7" fmla="*/ 9912 h 10027"/>
              <a:gd name="connsiteX8" fmla="*/ 551 w 14667"/>
              <a:gd name="connsiteY8" fmla="*/ 10027 h 10027"/>
              <a:gd name="connsiteX9" fmla="*/ 551 w 14667"/>
              <a:gd name="connsiteY9" fmla="*/ 6918 h 10027"/>
              <a:gd name="connsiteX0" fmla="*/ 551 w 14667"/>
              <a:gd name="connsiteY0" fmla="*/ 6918 h 10027"/>
              <a:gd name="connsiteX1" fmla="*/ 379 w 14667"/>
              <a:gd name="connsiteY1" fmla="*/ 7142 h 10027"/>
              <a:gd name="connsiteX2" fmla="*/ 0 w 14667"/>
              <a:gd name="connsiteY2" fmla="*/ 5041 h 10027"/>
              <a:gd name="connsiteX3" fmla="*/ 379 w 14667"/>
              <a:gd name="connsiteY3" fmla="*/ 2940 h 10027"/>
              <a:gd name="connsiteX4" fmla="*/ 551 w 14667"/>
              <a:gd name="connsiteY4" fmla="*/ 3164 h 10027"/>
              <a:gd name="connsiteX5" fmla="*/ 551 w 14667"/>
              <a:gd name="connsiteY5" fmla="*/ 27 h 10027"/>
              <a:gd name="connsiteX6" fmla="*/ 14653 w 14667"/>
              <a:gd name="connsiteY6" fmla="*/ 0 h 10027"/>
              <a:gd name="connsiteX7" fmla="*/ 14667 w 14667"/>
              <a:gd name="connsiteY7" fmla="*/ 9957 h 10027"/>
              <a:gd name="connsiteX8" fmla="*/ 551 w 14667"/>
              <a:gd name="connsiteY8" fmla="*/ 10027 h 10027"/>
              <a:gd name="connsiteX9" fmla="*/ 551 w 14667"/>
              <a:gd name="connsiteY9" fmla="*/ 6918 h 10027"/>
              <a:gd name="connsiteX0" fmla="*/ 551 w 14667"/>
              <a:gd name="connsiteY0" fmla="*/ 6891 h 10000"/>
              <a:gd name="connsiteX1" fmla="*/ 379 w 14667"/>
              <a:gd name="connsiteY1" fmla="*/ 7115 h 10000"/>
              <a:gd name="connsiteX2" fmla="*/ 0 w 14667"/>
              <a:gd name="connsiteY2" fmla="*/ 5014 h 10000"/>
              <a:gd name="connsiteX3" fmla="*/ 379 w 14667"/>
              <a:gd name="connsiteY3" fmla="*/ 2913 h 10000"/>
              <a:gd name="connsiteX4" fmla="*/ 551 w 14667"/>
              <a:gd name="connsiteY4" fmla="*/ 3137 h 10000"/>
              <a:gd name="connsiteX5" fmla="*/ 551 w 14667"/>
              <a:gd name="connsiteY5" fmla="*/ 0 h 10000"/>
              <a:gd name="connsiteX6" fmla="*/ 14661 w 14667"/>
              <a:gd name="connsiteY6" fmla="*/ 18 h 10000"/>
              <a:gd name="connsiteX7" fmla="*/ 14667 w 14667"/>
              <a:gd name="connsiteY7" fmla="*/ 9930 h 10000"/>
              <a:gd name="connsiteX8" fmla="*/ 551 w 14667"/>
              <a:gd name="connsiteY8" fmla="*/ 10000 h 10000"/>
              <a:gd name="connsiteX9" fmla="*/ 551 w 14667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67" h="10000">
                <a:moveTo>
                  <a:pt x="551" y="6891"/>
                </a:moveTo>
                <a:cubicBezTo>
                  <a:pt x="500" y="7031"/>
                  <a:pt x="440" y="7115"/>
                  <a:pt x="379" y="7115"/>
                </a:cubicBezTo>
                <a:cubicBezTo>
                  <a:pt x="167" y="7115"/>
                  <a:pt x="0" y="6162"/>
                  <a:pt x="0" y="5014"/>
                </a:cubicBezTo>
                <a:cubicBezTo>
                  <a:pt x="0" y="3838"/>
                  <a:pt x="167" y="2913"/>
                  <a:pt x="379" y="2913"/>
                </a:cubicBezTo>
                <a:cubicBezTo>
                  <a:pt x="440" y="2913"/>
                  <a:pt x="500" y="2997"/>
                  <a:pt x="551" y="3137"/>
                </a:cubicBezTo>
                <a:cubicBezTo>
                  <a:pt x="551" y="0"/>
                  <a:pt x="553" y="1390"/>
                  <a:pt x="551" y="0"/>
                </a:cubicBezTo>
                <a:lnTo>
                  <a:pt x="14661" y="18"/>
                </a:lnTo>
                <a:cubicBezTo>
                  <a:pt x="14657" y="5023"/>
                  <a:pt x="14667" y="9930"/>
                  <a:pt x="14667" y="9930"/>
                </a:cubicBezTo>
                <a:lnTo>
                  <a:pt x="551" y="10000"/>
                </a:lnTo>
                <a:lnTo>
                  <a:pt x="551" y="6891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12"/>
          <p:cNvSpPr>
            <a:spLocks noChangeAspect="1"/>
          </p:cNvSpPr>
          <p:nvPr/>
        </p:nvSpPr>
        <p:spPr bwMode="auto">
          <a:xfrm>
            <a:off x="531558" y="5126320"/>
            <a:ext cx="1075603" cy="8229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7" name="Freeform 13"/>
          <p:cNvSpPr>
            <a:spLocks noChangeAspect="1"/>
          </p:cNvSpPr>
          <p:nvPr/>
        </p:nvSpPr>
        <p:spPr bwMode="auto">
          <a:xfrm>
            <a:off x="1380932" y="5116513"/>
            <a:ext cx="7775895" cy="825891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4809"/>
              <a:gd name="connsiteY0" fmla="*/ 6918 h 10027"/>
              <a:gd name="connsiteX1" fmla="*/ 379 w 14809"/>
              <a:gd name="connsiteY1" fmla="*/ 7142 h 10027"/>
              <a:gd name="connsiteX2" fmla="*/ 0 w 14809"/>
              <a:gd name="connsiteY2" fmla="*/ 5041 h 10027"/>
              <a:gd name="connsiteX3" fmla="*/ 379 w 14809"/>
              <a:gd name="connsiteY3" fmla="*/ 2940 h 10027"/>
              <a:gd name="connsiteX4" fmla="*/ 551 w 14809"/>
              <a:gd name="connsiteY4" fmla="*/ 3164 h 10027"/>
              <a:gd name="connsiteX5" fmla="*/ 551 w 14809"/>
              <a:gd name="connsiteY5" fmla="*/ 27 h 10027"/>
              <a:gd name="connsiteX6" fmla="*/ 14809 w 14809"/>
              <a:gd name="connsiteY6" fmla="*/ 0 h 10027"/>
              <a:gd name="connsiteX7" fmla="*/ 12411 w 14809"/>
              <a:gd name="connsiteY7" fmla="*/ 10027 h 10027"/>
              <a:gd name="connsiteX8" fmla="*/ 551 w 14809"/>
              <a:gd name="connsiteY8" fmla="*/ 10027 h 10027"/>
              <a:gd name="connsiteX9" fmla="*/ 551 w 14809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809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7244"/>
              <a:gd name="connsiteY0" fmla="*/ 6971 h 10080"/>
              <a:gd name="connsiteX1" fmla="*/ 379 w 17244"/>
              <a:gd name="connsiteY1" fmla="*/ 7195 h 10080"/>
              <a:gd name="connsiteX2" fmla="*/ 0 w 17244"/>
              <a:gd name="connsiteY2" fmla="*/ 5094 h 10080"/>
              <a:gd name="connsiteX3" fmla="*/ 379 w 17244"/>
              <a:gd name="connsiteY3" fmla="*/ 2993 h 10080"/>
              <a:gd name="connsiteX4" fmla="*/ 551 w 17244"/>
              <a:gd name="connsiteY4" fmla="*/ 3217 h 10080"/>
              <a:gd name="connsiteX5" fmla="*/ 551 w 17244"/>
              <a:gd name="connsiteY5" fmla="*/ 80 h 10080"/>
              <a:gd name="connsiteX6" fmla="*/ 17244 w 17244"/>
              <a:gd name="connsiteY6" fmla="*/ 0 h 10080"/>
              <a:gd name="connsiteX7" fmla="*/ 14815 w 17244"/>
              <a:gd name="connsiteY7" fmla="*/ 10055 h 10080"/>
              <a:gd name="connsiteX8" fmla="*/ 551 w 17244"/>
              <a:gd name="connsiteY8" fmla="*/ 10080 h 10080"/>
              <a:gd name="connsiteX9" fmla="*/ 551 w 17244"/>
              <a:gd name="connsiteY9" fmla="*/ 6971 h 10080"/>
              <a:gd name="connsiteX0" fmla="*/ 551 w 17244"/>
              <a:gd name="connsiteY0" fmla="*/ 6971 h 10080"/>
              <a:gd name="connsiteX1" fmla="*/ 379 w 17244"/>
              <a:gd name="connsiteY1" fmla="*/ 7195 h 10080"/>
              <a:gd name="connsiteX2" fmla="*/ 0 w 17244"/>
              <a:gd name="connsiteY2" fmla="*/ 5094 h 10080"/>
              <a:gd name="connsiteX3" fmla="*/ 379 w 17244"/>
              <a:gd name="connsiteY3" fmla="*/ 2993 h 10080"/>
              <a:gd name="connsiteX4" fmla="*/ 551 w 17244"/>
              <a:gd name="connsiteY4" fmla="*/ 3217 h 10080"/>
              <a:gd name="connsiteX5" fmla="*/ 551 w 17244"/>
              <a:gd name="connsiteY5" fmla="*/ 80 h 10080"/>
              <a:gd name="connsiteX6" fmla="*/ 17244 w 17244"/>
              <a:gd name="connsiteY6" fmla="*/ 0 h 10080"/>
              <a:gd name="connsiteX7" fmla="*/ 17241 w 17244"/>
              <a:gd name="connsiteY7" fmla="*/ 10002 h 10080"/>
              <a:gd name="connsiteX8" fmla="*/ 551 w 17244"/>
              <a:gd name="connsiteY8" fmla="*/ 10080 h 10080"/>
              <a:gd name="connsiteX9" fmla="*/ 551 w 17244"/>
              <a:gd name="connsiteY9" fmla="*/ 6971 h 10080"/>
              <a:gd name="connsiteX0" fmla="*/ 551 w 17260"/>
              <a:gd name="connsiteY0" fmla="*/ 6971 h 10080"/>
              <a:gd name="connsiteX1" fmla="*/ 379 w 17260"/>
              <a:gd name="connsiteY1" fmla="*/ 7195 h 10080"/>
              <a:gd name="connsiteX2" fmla="*/ 0 w 17260"/>
              <a:gd name="connsiteY2" fmla="*/ 5094 h 10080"/>
              <a:gd name="connsiteX3" fmla="*/ 379 w 17260"/>
              <a:gd name="connsiteY3" fmla="*/ 2993 h 10080"/>
              <a:gd name="connsiteX4" fmla="*/ 551 w 17260"/>
              <a:gd name="connsiteY4" fmla="*/ 3217 h 10080"/>
              <a:gd name="connsiteX5" fmla="*/ 551 w 17260"/>
              <a:gd name="connsiteY5" fmla="*/ 80 h 10080"/>
              <a:gd name="connsiteX6" fmla="*/ 17244 w 17260"/>
              <a:gd name="connsiteY6" fmla="*/ 0 h 10080"/>
              <a:gd name="connsiteX7" fmla="*/ 17260 w 17260"/>
              <a:gd name="connsiteY7" fmla="*/ 10002 h 10080"/>
              <a:gd name="connsiteX8" fmla="*/ 551 w 17260"/>
              <a:gd name="connsiteY8" fmla="*/ 10080 h 10080"/>
              <a:gd name="connsiteX9" fmla="*/ 551 w 17260"/>
              <a:gd name="connsiteY9" fmla="*/ 6971 h 10080"/>
              <a:gd name="connsiteX0" fmla="*/ 551 w 17250"/>
              <a:gd name="connsiteY0" fmla="*/ 6971 h 10108"/>
              <a:gd name="connsiteX1" fmla="*/ 379 w 17250"/>
              <a:gd name="connsiteY1" fmla="*/ 7195 h 10108"/>
              <a:gd name="connsiteX2" fmla="*/ 0 w 17250"/>
              <a:gd name="connsiteY2" fmla="*/ 5094 h 10108"/>
              <a:gd name="connsiteX3" fmla="*/ 379 w 17250"/>
              <a:gd name="connsiteY3" fmla="*/ 2993 h 10108"/>
              <a:gd name="connsiteX4" fmla="*/ 551 w 17250"/>
              <a:gd name="connsiteY4" fmla="*/ 3217 h 10108"/>
              <a:gd name="connsiteX5" fmla="*/ 551 w 17250"/>
              <a:gd name="connsiteY5" fmla="*/ 80 h 10108"/>
              <a:gd name="connsiteX6" fmla="*/ 17244 w 17250"/>
              <a:gd name="connsiteY6" fmla="*/ 0 h 10108"/>
              <a:gd name="connsiteX7" fmla="*/ 17250 w 17250"/>
              <a:gd name="connsiteY7" fmla="*/ 10108 h 10108"/>
              <a:gd name="connsiteX8" fmla="*/ 551 w 17250"/>
              <a:gd name="connsiteY8" fmla="*/ 10080 h 10108"/>
              <a:gd name="connsiteX9" fmla="*/ 551 w 17250"/>
              <a:gd name="connsiteY9" fmla="*/ 6971 h 10108"/>
              <a:gd name="connsiteX0" fmla="*/ 551 w 17250"/>
              <a:gd name="connsiteY0" fmla="*/ 6971 h 10108"/>
              <a:gd name="connsiteX1" fmla="*/ 379 w 17250"/>
              <a:gd name="connsiteY1" fmla="*/ 7195 h 10108"/>
              <a:gd name="connsiteX2" fmla="*/ 0 w 17250"/>
              <a:gd name="connsiteY2" fmla="*/ 5094 h 10108"/>
              <a:gd name="connsiteX3" fmla="*/ 379 w 17250"/>
              <a:gd name="connsiteY3" fmla="*/ 2993 h 10108"/>
              <a:gd name="connsiteX4" fmla="*/ 551 w 17250"/>
              <a:gd name="connsiteY4" fmla="*/ 3217 h 10108"/>
              <a:gd name="connsiteX5" fmla="*/ 551 w 17250"/>
              <a:gd name="connsiteY5" fmla="*/ 80 h 10108"/>
              <a:gd name="connsiteX6" fmla="*/ 17244 w 17250"/>
              <a:gd name="connsiteY6" fmla="*/ 0 h 10108"/>
              <a:gd name="connsiteX7" fmla="*/ 17250 w 17250"/>
              <a:gd name="connsiteY7" fmla="*/ 10108 h 10108"/>
              <a:gd name="connsiteX8" fmla="*/ 551 w 17250"/>
              <a:gd name="connsiteY8" fmla="*/ 10080 h 10108"/>
              <a:gd name="connsiteX9" fmla="*/ 551 w 17250"/>
              <a:gd name="connsiteY9" fmla="*/ 6971 h 10108"/>
              <a:gd name="connsiteX0" fmla="*/ 551 w 17250"/>
              <a:gd name="connsiteY0" fmla="*/ 7035 h 10172"/>
              <a:gd name="connsiteX1" fmla="*/ 379 w 17250"/>
              <a:gd name="connsiteY1" fmla="*/ 7259 h 10172"/>
              <a:gd name="connsiteX2" fmla="*/ 0 w 17250"/>
              <a:gd name="connsiteY2" fmla="*/ 5158 h 10172"/>
              <a:gd name="connsiteX3" fmla="*/ 379 w 17250"/>
              <a:gd name="connsiteY3" fmla="*/ 3057 h 10172"/>
              <a:gd name="connsiteX4" fmla="*/ 551 w 17250"/>
              <a:gd name="connsiteY4" fmla="*/ 3281 h 10172"/>
              <a:gd name="connsiteX5" fmla="*/ 551 w 17250"/>
              <a:gd name="connsiteY5" fmla="*/ 144 h 10172"/>
              <a:gd name="connsiteX6" fmla="*/ 17244 w 17250"/>
              <a:gd name="connsiteY6" fmla="*/ 0 h 10172"/>
              <a:gd name="connsiteX7" fmla="*/ 17250 w 17250"/>
              <a:gd name="connsiteY7" fmla="*/ 10172 h 10172"/>
              <a:gd name="connsiteX8" fmla="*/ 551 w 17250"/>
              <a:gd name="connsiteY8" fmla="*/ 10144 h 10172"/>
              <a:gd name="connsiteX9" fmla="*/ 551 w 17250"/>
              <a:gd name="connsiteY9" fmla="*/ 7035 h 10172"/>
              <a:gd name="connsiteX0" fmla="*/ 551 w 17244"/>
              <a:gd name="connsiteY0" fmla="*/ 7035 h 10144"/>
              <a:gd name="connsiteX1" fmla="*/ 379 w 17244"/>
              <a:gd name="connsiteY1" fmla="*/ 7259 h 10144"/>
              <a:gd name="connsiteX2" fmla="*/ 0 w 17244"/>
              <a:gd name="connsiteY2" fmla="*/ 5158 h 10144"/>
              <a:gd name="connsiteX3" fmla="*/ 379 w 17244"/>
              <a:gd name="connsiteY3" fmla="*/ 3057 h 10144"/>
              <a:gd name="connsiteX4" fmla="*/ 551 w 17244"/>
              <a:gd name="connsiteY4" fmla="*/ 3281 h 10144"/>
              <a:gd name="connsiteX5" fmla="*/ 551 w 17244"/>
              <a:gd name="connsiteY5" fmla="*/ 144 h 10144"/>
              <a:gd name="connsiteX6" fmla="*/ 17244 w 17244"/>
              <a:gd name="connsiteY6" fmla="*/ 0 h 10144"/>
              <a:gd name="connsiteX7" fmla="*/ 17244 w 17244"/>
              <a:gd name="connsiteY7" fmla="*/ 10140 h 10144"/>
              <a:gd name="connsiteX8" fmla="*/ 551 w 17244"/>
              <a:gd name="connsiteY8" fmla="*/ 10144 h 10144"/>
              <a:gd name="connsiteX9" fmla="*/ 551 w 17244"/>
              <a:gd name="connsiteY9" fmla="*/ 7035 h 1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4" h="10144">
                <a:moveTo>
                  <a:pt x="551" y="7035"/>
                </a:moveTo>
                <a:cubicBezTo>
                  <a:pt x="500" y="7175"/>
                  <a:pt x="440" y="7259"/>
                  <a:pt x="379" y="7259"/>
                </a:cubicBezTo>
                <a:cubicBezTo>
                  <a:pt x="167" y="7259"/>
                  <a:pt x="0" y="6306"/>
                  <a:pt x="0" y="5158"/>
                </a:cubicBezTo>
                <a:cubicBezTo>
                  <a:pt x="0" y="3982"/>
                  <a:pt x="167" y="3057"/>
                  <a:pt x="379" y="3057"/>
                </a:cubicBezTo>
                <a:cubicBezTo>
                  <a:pt x="440" y="3057"/>
                  <a:pt x="500" y="3141"/>
                  <a:pt x="551" y="3281"/>
                </a:cubicBezTo>
                <a:cubicBezTo>
                  <a:pt x="551" y="144"/>
                  <a:pt x="553" y="1534"/>
                  <a:pt x="551" y="144"/>
                </a:cubicBezTo>
                <a:lnTo>
                  <a:pt x="17244" y="0"/>
                </a:lnTo>
                <a:cubicBezTo>
                  <a:pt x="17240" y="5005"/>
                  <a:pt x="17244" y="10140"/>
                  <a:pt x="17244" y="10140"/>
                </a:cubicBezTo>
                <a:lnTo>
                  <a:pt x="551" y="10144"/>
                </a:lnTo>
                <a:lnTo>
                  <a:pt x="551" y="703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tr-TR" sz="2400" b="1" dirty="0">
                <a:solidFill>
                  <a:schemeClr val="bg1"/>
                </a:solidFill>
                <a:latin typeface="Arial"/>
                <a:cs typeface="Arial"/>
              </a:rPr>
              <a:t>Amaç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Freeform 12"/>
          <p:cNvSpPr>
            <a:spLocks noChangeAspect="1"/>
          </p:cNvSpPr>
          <p:nvPr/>
        </p:nvSpPr>
        <p:spPr bwMode="auto">
          <a:xfrm>
            <a:off x="4942449" y="1836766"/>
            <a:ext cx="1075603" cy="8229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13"/>
          <p:cNvSpPr>
            <a:spLocks noChangeAspect="1"/>
          </p:cNvSpPr>
          <p:nvPr/>
        </p:nvSpPr>
        <p:spPr bwMode="auto">
          <a:xfrm>
            <a:off x="5796136" y="1837169"/>
            <a:ext cx="3347864" cy="824902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40 h 10249"/>
              <a:gd name="connsiteX1" fmla="*/ 379 w 10000"/>
              <a:gd name="connsiteY1" fmla="*/ 7364 h 10249"/>
              <a:gd name="connsiteX2" fmla="*/ 0 w 10000"/>
              <a:gd name="connsiteY2" fmla="*/ 5263 h 10249"/>
              <a:gd name="connsiteX3" fmla="*/ 379 w 10000"/>
              <a:gd name="connsiteY3" fmla="*/ 3162 h 10249"/>
              <a:gd name="connsiteX4" fmla="*/ 551 w 10000"/>
              <a:gd name="connsiteY4" fmla="*/ 3386 h 10249"/>
              <a:gd name="connsiteX5" fmla="*/ 551 w 10000"/>
              <a:gd name="connsiteY5" fmla="*/ 249 h 10249"/>
              <a:gd name="connsiteX6" fmla="*/ 7541 w 10000"/>
              <a:gd name="connsiteY6" fmla="*/ 199 h 10249"/>
              <a:gd name="connsiteX7" fmla="*/ 10000 w 10000"/>
              <a:gd name="connsiteY7" fmla="*/ 10249 h 10249"/>
              <a:gd name="connsiteX8" fmla="*/ 551 w 10000"/>
              <a:gd name="connsiteY8" fmla="*/ 10249 h 10249"/>
              <a:gd name="connsiteX9" fmla="*/ 551 w 10000"/>
              <a:gd name="connsiteY9" fmla="*/ 7140 h 10249"/>
              <a:gd name="connsiteX0" fmla="*/ 551 w 8099"/>
              <a:gd name="connsiteY0" fmla="*/ 7801 h 10960"/>
              <a:gd name="connsiteX1" fmla="*/ 379 w 8099"/>
              <a:gd name="connsiteY1" fmla="*/ 8025 h 10960"/>
              <a:gd name="connsiteX2" fmla="*/ 0 w 8099"/>
              <a:gd name="connsiteY2" fmla="*/ 5924 h 10960"/>
              <a:gd name="connsiteX3" fmla="*/ 379 w 8099"/>
              <a:gd name="connsiteY3" fmla="*/ 3823 h 10960"/>
              <a:gd name="connsiteX4" fmla="*/ 551 w 8099"/>
              <a:gd name="connsiteY4" fmla="*/ 4047 h 10960"/>
              <a:gd name="connsiteX5" fmla="*/ 551 w 8099"/>
              <a:gd name="connsiteY5" fmla="*/ 910 h 10960"/>
              <a:gd name="connsiteX6" fmla="*/ 7541 w 8099"/>
              <a:gd name="connsiteY6" fmla="*/ 860 h 10960"/>
              <a:gd name="connsiteX7" fmla="*/ 7658 w 8099"/>
              <a:gd name="connsiteY7" fmla="*/ 10960 h 10960"/>
              <a:gd name="connsiteX8" fmla="*/ 551 w 8099"/>
              <a:gd name="connsiteY8" fmla="*/ 10910 h 10960"/>
              <a:gd name="connsiteX9" fmla="*/ 551 w 8099"/>
              <a:gd name="connsiteY9" fmla="*/ 7801 h 10960"/>
              <a:gd name="connsiteX0" fmla="*/ 680 w 10000"/>
              <a:gd name="connsiteY0" fmla="*/ 7018 h 9900"/>
              <a:gd name="connsiteX1" fmla="*/ 468 w 10000"/>
              <a:gd name="connsiteY1" fmla="*/ 7222 h 9900"/>
              <a:gd name="connsiteX2" fmla="*/ 0 w 10000"/>
              <a:gd name="connsiteY2" fmla="*/ 5305 h 9900"/>
              <a:gd name="connsiteX3" fmla="*/ 468 w 10000"/>
              <a:gd name="connsiteY3" fmla="*/ 3388 h 9900"/>
              <a:gd name="connsiteX4" fmla="*/ 680 w 10000"/>
              <a:gd name="connsiteY4" fmla="*/ 3593 h 9900"/>
              <a:gd name="connsiteX5" fmla="*/ 680 w 10000"/>
              <a:gd name="connsiteY5" fmla="*/ 730 h 9900"/>
              <a:gd name="connsiteX6" fmla="*/ 9311 w 10000"/>
              <a:gd name="connsiteY6" fmla="*/ 685 h 9900"/>
              <a:gd name="connsiteX7" fmla="*/ 9455 w 10000"/>
              <a:gd name="connsiteY7" fmla="*/ 9900 h 9900"/>
              <a:gd name="connsiteX8" fmla="*/ 680 w 10000"/>
              <a:gd name="connsiteY8" fmla="*/ 9854 h 9900"/>
              <a:gd name="connsiteX9" fmla="*/ 680 w 10000"/>
              <a:gd name="connsiteY9" fmla="*/ 7018 h 9900"/>
              <a:gd name="connsiteX0" fmla="*/ 680 w 10000"/>
              <a:gd name="connsiteY0" fmla="*/ 7089 h 10000"/>
              <a:gd name="connsiteX1" fmla="*/ 468 w 10000"/>
              <a:gd name="connsiteY1" fmla="*/ 7295 h 10000"/>
              <a:gd name="connsiteX2" fmla="*/ 0 w 10000"/>
              <a:gd name="connsiteY2" fmla="*/ 5359 h 10000"/>
              <a:gd name="connsiteX3" fmla="*/ 468 w 10000"/>
              <a:gd name="connsiteY3" fmla="*/ 3422 h 10000"/>
              <a:gd name="connsiteX4" fmla="*/ 680 w 10000"/>
              <a:gd name="connsiteY4" fmla="*/ 3629 h 10000"/>
              <a:gd name="connsiteX5" fmla="*/ 680 w 10000"/>
              <a:gd name="connsiteY5" fmla="*/ 737 h 10000"/>
              <a:gd name="connsiteX6" fmla="*/ 9311 w 10000"/>
              <a:gd name="connsiteY6" fmla="*/ 692 h 10000"/>
              <a:gd name="connsiteX7" fmla="*/ 9455 w 10000"/>
              <a:gd name="connsiteY7" fmla="*/ 10000 h 10000"/>
              <a:gd name="connsiteX8" fmla="*/ 680 w 10000"/>
              <a:gd name="connsiteY8" fmla="*/ 9954 h 10000"/>
              <a:gd name="connsiteX9" fmla="*/ 680 w 10000"/>
              <a:gd name="connsiteY9" fmla="*/ 7089 h 10000"/>
              <a:gd name="connsiteX0" fmla="*/ 680 w 10000"/>
              <a:gd name="connsiteY0" fmla="*/ 7089 h 10000"/>
              <a:gd name="connsiteX1" fmla="*/ 468 w 10000"/>
              <a:gd name="connsiteY1" fmla="*/ 7295 h 10000"/>
              <a:gd name="connsiteX2" fmla="*/ 0 w 10000"/>
              <a:gd name="connsiteY2" fmla="*/ 5359 h 10000"/>
              <a:gd name="connsiteX3" fmla="*/ 468 w 10000"/>
              <a:gd name="connsiteY3" fmla="*/ 3422 h 10000"/>
              <a:gd name="connsiteX4" fmla="*/ 680 w 10000"/>
              <a:gd name="connsiteY4" fmla="*/ 3629 h 10000"/>
              <a:gd name="connsiteX5" fmla="*/ 680 w 10000"/>
              <a:gd name="connsiteY5" fmla="*/ 737 h 10000"/>
              <a:gd name="connsiteX6" fmla="*/ 9311 w 10000"/>
              <a:gd name="connsiteY6" fmla="*/ 692 h 10000"/>
              <a:gd name="connsiteX7" fmla="*/ 9455 w 10000"/>
              <a:gd name="connsiteY7" fmla="*/ 10000 h 10000"/>
              <a:gd name="connsiteX8" fmla="*/ 680 w 10000"/>
              <a:gd name="connsiteY8" fmla="*/ 9954 h 10000"/>
              <a:gd name="connsiteX9" fmla="*/ 680 w 10000"/>
              <a:gd name="connsiteY9" fmla="*/ 7089 h 10000"/>
              <a:gd name="connsiteX0" fmla="*/ 680 w 10000"/>
              <a:gd name="connsiteY0" fmla="*/ 7082 h 9993"/>
              <a:gd name="connsiteX1" fmla="*/ 468 w 10000"/>
              <a:gd name="connsiteY1" fmla="*/ 7288 h 9993"/>
              <a:gd name="connsiteX2" fmla="*/ 0 w 10000"/>
              <a:gd name="connsiteY2" fmla="*/ 5352 h 9993"/>
              <a:gd name="connsiteX3" fmla="*/ 468 w 10000"/>
              <a:gd name="connsiteY3" fmla="*/ 3415 h 9993"/>
              <a:gd name="connsiteX4" fmla="*/ 680 w 10000"/>
              <a:gd name="connsiteY4" fmla="*/ 3622 h 9993"/>
              <a:gd name="connsiteX5" fmla="*/ 680 w 10000"/>
              <a:gd name="connsiteY5" fmla="*/ 730 h 9993"/>
              <a:gd name="connsiteX6" fmla="*/ 9311 w 10000"/>
              <a:gd name="connsiteY6" fmla="*/ 685 h 9993"/>
              <a:gd name="connsiteX7" fmla="*/ 9455 w 10000"/>
              <a:gd name="connsiteY7" fmla="*/ 9993 h 9993"/>
              <a:gd name="connsiteX8" fmla="*/ 680 w 10000"/>
              <a:gd name="connsiteY8" fmla="*/ 9947 h 9993"/>
              <a:gd name="connsiteX9" fmla="*/ 680 w 10000"/>
              <a:gd name="connsiteY9" fmla="*/ 7082 h 9993"/>
              <a:gd name="connsiteX0" fmla="*/ 680 w 10000"/>
              <a:gd name="connsiteY0" fmla="*/ 6402 h 9315"/>
              <a:gd name="connsiteX1" fmla="*/ 468 w 10000"/>
              <a:gd name="connsiteY1" fmla="*/ 6608 h 9315"/>
              <a:gd name="connsiteX2" fmla="*/ 0 w 10000"/>
              <a:gd name="connsiteY2" fmla="*/ 4671 h 9315"/>
              <a:gd name="connsiteX3" fmla="*/ 468 w 10000"/>
              <a:gd name="connsiteY3" fmla="*/ 2732 h 9315"/>
              <a:gd name="connsiteX4" fmla="*/ 680 w 10000"/>
              <a:gd name="connsiteY4" fmla="*/ 2940 h 9315"/>
              <a:gd name="connsiteX5" fmla="*/ 680 w 10000"/>
              <a:gd name="connsiteY5" fmla="*/ 46 h 9315"/>
              <a:gd name="connsiteX6" fmla="*/ 9311 w 10000"/>
              <a:gd name="connsiteY6" fmla="*/ 0 h 9315"/>
              <a:gd name="connsiteX7" fmla="*/ 9455 w 10000"/>
              <a:gd name="connsiteY7" fmla="*/ 9315 h 9315"/>
              <a:gd name="connsiteX8" fmla="*/ 680 w 10000"/>
              <a:gd name="connsiteY8" fmla="*/ 9269 h 9315"/>
              <a:gd name="connsiteX9" fmla="*/ 680 w 10000"/>
              <a:gd name="connsiteY9" fmla="*/ 6402 h 9315"/>
              <a:gd name="connsiteX0" fmla="*/ 680 w 9455"/>
              <a:gd name="connsiteY0" fmla="*/ 6873 h 10000"/>
              <a:gd name="connsiteX1" fmla="*/ 468 w 9455"/>
              <a:gd name="connsiteY1" fmla="*/ 7094 h 10000"/>
              <a:gd name="connsiteX2" fmla="*/ 0 w 9455"/>
              <a:gd name="connsiteY2" fmla="*/ 5014 h 10000"/>
              <a:gd name="connsiteX3" fmla="*/ 468 w 9455"/>
              <a:gd name="connsiteY3" fmla="*/ 2933 h 10000"/>
              <a:gd name="connsiteX4" fmla="*/ 680 w 9455"/>
              <a:gd name="connsiteY4" fmla="*/ 3156 h 10000"/>
              <a:gd name="connsiteX5" fmla="*/ 680 w 9455"/>
              <a:gd name="connsiteY5" fmla="*/ 49 h 10000"/>
              <a:gd name="connsiteX6" fmla="*/ 9311 w 9455"/>
              <a:gd name="connsiteY6" fmla="*/ 0 h 10000"/>
              <a:gd name="connsiteX7" fmla="*/ 9455 w 9455"/>
              <a:gd name="connsiteY7" fmla="*/ 10000 h 10000"/>
              <a:gd name="connsiteX8" fmla="*/ 680 w 9455"/>
              <a:gd name="connsiteY8" fmla="*/ 9951 h 10000"/>
              <a:gd name="connsiteX9" fmla="*/ 680 w 9455"/>
              <a:gd name="connsiteY9" fmla="*/ 6873 h 10000"/>
              <a:gd name="connsiteX0" fmla="*/ 719 w 9904"/>
              <a:gd name="connsiteY0" fmla="*/ 6873 h 9967"/>
              <a:gd name="connsiteX1" fmla="*/ 495 w 9904"/>
              <a:gd name="connsiteY1" fmla="*/ 7094 h 9967"/>
              <a:gd name="connsiteX2" fmla="*/ 0 w 9904"/>
              <a:gd name="connsiteY2" fmla="*/ 5014 h 9967"/>
              <a:gd name="connsiteX3" fmla="*/ 495 w 9904"/>
              <a:gd name="connsiteY3" fmla="*/ 2933 h 9967"/>
              <a:gd name="connsiteX4" fmla="*/ 719 w 9904"/>
              <a:gd name="connsiteY4" fmla="*/ 3156 h 9967"/>
              <a:gd name="connsiteX5" fmla="*/ 719 w 9904"/>
              <a:gd name="connsiteY5" fmla="*/ 49 h 9967"/>
              <a:gd name="connsiteX6" fmla="*/ 9848 w 9904"/>
              <a:gd name="connsiteY6" fmla="*/ 0 h 9967"/>
              <a:gd name="connsiteX7" fmla="*/ 9904 w 9904"/>
              <a:gd name="connsiteY7" fmla="*/ 9967 h 9967"/>
              <a:gd name="connsiteX8" fmla="*/ 719 w 9904"/>
              <a:gd name="connsiteY8" fmla="*/ 9951 h 9967"/>
              <a:gd name="connsiteX9" fmla="*/ 719 w 9904"/>
              <a:gd name="connsiteY9" fmla="*/ 6873 h 9967"/>
              <a:gd name="connsiteX0" fmla="*/ 726 w 9968"/>
              <a:gd name="connsiteY0" fmla="*/ 6896 h 9984"/>
              <a:gd name="connsiteX1" fmla="*/ 500 w 9968"/>
              <a:gd name="connsiteY1" fmla="*/ 7117 h 9984"/>
              <a:gd name="connsiteX2" fmla="*/ 0 w 9968"/>
              <a:gd name="connsiteY2" fmla="*/ 5031 h 9984"/>
              <a:gd name="connsiteX3" fmla="*/ 500 w 9968"/>
              <a:gd name="connsiteY3" fmla="*/ 2943 h 9984"/>
              <a:gd name="connsiteX4" fmla="*/ 726 w 9968"/>
              <a:gd name="connsiteY4" fmla="*/ 3166 h 9984"/>
              <a:gd name="connsiteX5" fmla="*/ 726 w 9968"/>
              <a:gd name="connsiteY5" fmla="*/ 49 h 9984"/>
              <a:gd name="connsiteX6" fmla="*/ 9943 w 9968"/>
              <a:gd name="connsiteY6" fmla="*/ 0 h 9984"/>
              <a:gd name="connsiteX7" fmla="*/ 9968 w 9968"/>
              <a:gd name="connsiteY7" fmla="*/ 9966 h 9984"/>
              <a:gd name="connsiteX8" fmla="*/ 726 w 9968"/>
              <a:gd name="connsiteY8" fmla="*/ 9984 h 9984"/>
              <a:gd name="connsiteX9" fmla="*/ 726 w 9968"/>
              <a:gd name="connsiteY9" fmla="*/ 6896 h 9984"/>
              <a:gd name="connsiteX0" fmla="*/ 728 w 10024"/>
              <a:gd name="connsiteY0" fmla="*/ 6907 h 10083"/>
              <a:gd name="connsiteX1" fmla="*/ 502 w 10024"/>
              <a:gd name="connsiteY1" fmla="*/ 7128 h 10083"/>
              <a:gd name="connsiteX2" fmla="*/ 0 w 10024"/>
              <a:gd name="connsiteY2" fmla="*/ 5039 h 10083"/>
              <a:gd name="connsiteX3" fmla="*/ 502 w 10024"/>
              <a:gd name="connsiteY3" fmla="*/ 2948 h 10083"/>
              <a:gd name="connsiteX4" fmla="*/ 728 w 10024"/>
              <a:gd name="connsiteY4" fmla="*/ 3171 h 10083"/>
              <a:gd name="connsiteX5" fmla="*/ 728 w 10024"/>
              <a:gd name="connsiteY5" fmla="*/ 49 h 10083"/>
              <a:gd name="connsiteX6" fmla="*/ 9975 w 10024"/>
              <a:gd name="connsiteY6" fmla="*/ 0 h 10083"/>
              <a:gd name="connsiteX7" fmla="*/ 10024 w 10024"/>
              <a:gd name="connsiteY7" fmla="*/ 10083 h 10083"/>
              <a:gd name="connsiteX8" fmla="*/ 728 w 10024"/>
              <a:gd name="connsiteY8" fmla="*/ 10000 h 10083"/>
              <a:gd name="connsiteX9" fmla="*/ 728 w 10024"/>
              <a:gd name="connsiteY9" fmla="*/ 6907 h 10083"/>
              <a:gd name="connsiteX0" fmla="*/ 728 w 10024"/>
              <a:gd name="connsiteY0" fmla="*/ 6907 h 10049"/>
              <a:gd name="connsiteX1" fmla="*/ 502 w 10024"/>
              <a:gd name="connsiteY1" fmla="*/ 7128 h 10049"/>
              <a:gd name="connsiteX2" fmla="*/ 0 w 10024"/>
              <a:gd name="connsiteY2" fmla="*/ 5039 h 10049"/>
              <a:gd name="connsiteX3" fmla="*/ 502 w 10024"/>
              <a:gd name="connsiteY3" fmla="*/ 2948 h 10049"/>
              <a:gd name="connsiteX4" fmla="*/ 728 w 10024"/>
              <a:gd name="connsiteY4" fmla="*/ 3171 h 10049"/>
              <a:gd name="connsiteX5" fmla="*/ 728 w 10024"/>
              <a:gd name="connsiteY5" fmla="*/ 49 h 10049"/>
              <a:gd name="connsiteX6" fmla="*/ 9975 w 10024"/>
              <a:gd name="connsiteY6" fmla="*/ 0 h 10049"/>
              <a:gd name="connsiteX7" fmla="*/ 10024 w 10024"/>
              <a:gd name="connsiteY7" fmla="*/ 10049 h 10049"/>
              <a:gd name="connsiteX8" fmla="*/ 728 w 10024"/>
              <a:gd name="connsiteY8" fmla="*/ 10000 h 10049"/>
              <a:gd name="connsiteX9" fmla="*/ 728 w 10024"/>
              <a:gd name="connsiteY9" fmla="*/ 6907 h 10049"/>
              <a:gd name="connsiteX0" fmla="*/ 728 w 10024"/>
              <a:gd name="connsiteY0" fmla="*/ 6907 h 10015"/>
              <a:gd name="connsiteX1" fmla="*/ 502 w 10024"/>
              <a:gd name="connsiteY1" fmla="*/ 7128 h 10015"/>
              <a:gd name="connsiteX2" fmla="*/ 0 w 10024"/>
              <a:gd name="connsiteY2" fmla="*/ 5039 h 10015"/>
              <a:gd name="connsiteX3" fmla="*/ 502 w 10024"/>
              <a:gd name="connsiteY3" fmla="*/ 2948 h 10015"/>
              <a:gd name="connsiteX4" fmla="*/ 728 w 10024"/>
              <a:gd name="connsiteY4" fmla="*/ 3171 h 10015"/>
              <a:gd name="connsiteX5" fmla="*/ 728 w 10024"/>
              <a:gd name="connsiteY5" fmla="*/ 49 h 10015"/>
              <a:gd name="connsiteX6" fmla="*/ 9975 w 10024"/>
              <a:gd name="connsiteY6" fmla="*/ 0 h 10015"/>
              <a:gd name="connsiteX7" fmla="*/ 10024 w 10024"/>
              <a:gd name="connsiteY7" fmla="*/ 10015 h 10015"/>
              <a:gd name="connsiteX8" fmla="*/ 728 w 10024"/>
              <a:gd name="connsiteY8" fmla="*/ 10000 h 10015"/>
              <a:gd name="connsiteX9" fmla="*/ 728 w 10024"/>
              <a:gd name="connsiteY9" fmla="*/ 6907 h 10015"/>
              <a:gd name="connsiteX0" fmla="*/ 728 w 10000"/>
              <a:gd name="connsiteY0" fmla="*/ 6907 h 10015"/>
              <a:gd name="connsiteX1" fmla="*/ 502 w 10000"/>
              <a:gd name="connsiteY1" fmla="*/ 7128 h 10015"/>
              <a:gd name="connsiteX2" fmla="*/ 0 w 10000"/>
              <a:gd name="connsiteY2" fmla="*/ 5039 h 10015"/>
              <a:gd name="connsiteX3" fmla="*/ 502 w 10000"/>
              <a:gd name="connsiteY3" fmla="*/ 2948 h 10015"/>
              <a:gd name="connsiteX4" fmla="*/ 728 w 10000"/>
              <a:gd name="connsiteY4" fmla="*/ 3171 h 10015"/>
              <a:gd name="connsiteX5" fmla="*/ 728 w 10000"/>
              <a:gd name="connsiteY5" fmla="*/ 49 h 10015"/>
              <a:gd name="connsiteX6" fmla="*/ 9975 w 10000"/>
              <a:gd name="connsiteY6" fmla="*/ 0 h 10015"/>
              <a:gd name="connsiteX7" fmla="*/ 10000 w 10000"/>
              <a:gd name="connsiteY7" fmla="*/ 10015 h 10015"/>
              <a:gd name="connsiteX8" fmla="*/ 728 w 10000"/>
              <a:gd name="connsiteY8" fmla="*/ 10000 h 10015"/>
              <a:gd name="connsiteX9" fmla="*/ 728 w 10000"/>
              <a:gd name="connsiteY9" fmla="*/ 6907 h 10015"/>
              <a:gd name="connsiteX0" fmla="*/ 728 w 10000"/>
              <a:gd name="connsiteY0" fmla="*/ 6907 h 10015"/>
              <a:gd name="connsiteX1" fmla="*/ 502 w 10000"/>
              <a:gd name="connsiteY1" fmla="*/ 7128 h 10015"/>
              <a:gd name="connsiteX2" fmla="*/ 0 w 10000"/>
              <a:gd name="connsiteY2" fmla="*/ 5039 h 10015"/>
              <a:gd name="connsiteX3" fmla="*/ 502 w 10000"/>
              <a:gd name="connsiteY3" fmla="*/ 2948 h 10015"/>
              <a:gd name="connsiteX4" fmla="*/ 728 w 10000"/>
              <a:gd name="connsiteY4" fmla="*/ 3171 h 10015"/>
              <a:gd name="connsiteX5" fmla="*/ 728 w 10000"/>
              <a:gd name="connsiteY5" fmla="*/ 49 h 10015"/>
              <a:gd name="connsiteX6" fmla="*/ 9975 w 10000"/>
              <a:gd name="connsiteY6" fmla="*/ 0 h 10015"/>
              <a:gd name="connsiteX7" fmla="*/ 10000 w 10000"/>
              <a:gd name="connsiteY7" fmla="*/ 10015 h 10015"/>
              <a:gd name="connsiteX8" fmla="*/ 728 w 10000"/>
              <a:gd name="connsiteY8" fmla="*/ 10000 h 10015"/>
              <a:gd name="connsiteX9" fmla="*/ 728 w 10000"/>
              <a:gd name="connsiteY9" fmla="*/ 6907 h 10015"/>
              <a:gd name="connsiteX0" fmla="*/ 728 w 9992"/>
              <a:gd name="connsiteY0" fmla="*/ 6907 h 10015"/>
              <a:gd name="connsiteX1" fmla="*/ 502 w 9992"/>
              <a:gd name="connsiteY1" fmla="*/ 7128 h 10015"/>
              <a:gd name="connsiteX2" fmla="*/ 0 w 9992"/>
              <a:gd name="connsiteY2" fmla="*/ 5039 h 10015"/>
              <a:gd name="connsiteX3" fmla="*/ 502 w 9992"/>
              <a:gd name="connsiteY3" fmla="*/ 2948 h 10015"/>
              <a:gd name="connsiteX4" fmla="*/ 728 w 9992"/>
              <a:gd name="connsiteY4" fmla="*/ 3171 h 10015"/>
              <a:gd name="connsiteX5" fmla="*/ 728 w 9992"/>
              <a:gd name="connsiteY5" fmla="*/ 49 h 10015"/>
              <a:gd name="connsiteX6" fmla="*/ 9975 w 9992"/>
              <a:gd name="connsiteY6" fmla="*/ 0 h 10015"/>
              <a:gd name="connsiteX7" fmla="*/ 9992 w 9992"/>
              <a:gd name="connsiteY7" fmla="*/ 10015 h 10015"/>
              <a:gd name="connsiteX8" fmla="*/ 728 w 9992"/>
              <a:gd name="connsiteY8" fmla="*/ 10000 h 10015"/>
              <a:gd name="connsiteX9" fmla="*/ 728 w 9992"/>
              <a:gd name="connsiteY9" fmla="*/ 6907 h 10015"/>
              <a:gd name="connsiteX0" fmla="*/ 729 w 10000"/>
              <a:gd name="connsiteY0" fmla="*/ 6865 h 9968"/>
              <a:gd name="connsiteX1" fmla="*/ 502 w 10000"/>
              <a:gd name="connsiteY1" fmla="*/ 7085 h 9968"/>
              <a:gd name="connsiteX2" fmla="*/ 0 w 10000"/>
              <a:gd name="connsiteY2" fmla="*/ 4999 h 9968"/>
              <a:gd name="connsiteX3" fmla="*/ 502 w 10000"/>
              <a:gd name="connsiteY3" fmla="*/ 2912 h 9968"/>
              <a:gd name="connsiteX4" fmla="*/ 729 w 10000"/>
              <a:gd name="connsiteY4" fmla="*/ 3134 h 9968"/>
              <a:gd name="connsiteX5" fmla="*/ 729 w 10000"/>
              <a:gd name="connsiteY5" fmla="*/ 17 h 9968"/>
              <a:gd name="connsiteX6" fmla="*/ 9803 w 10000"/>
              <a:gd name="connsiteY6" fmla="*/ 26 h 9968"/>
              <a:gd name="connsiteX7" fmla="*/ 10000 w 10000"/>
              <a:gd name="connsiteY7" fmla="*/ 9968 h 9968"/>
              <a:gd name="connsiteX8" fmla="*/ 729 w 10000"/>
              <a:gd name="connsiteY8" fmla="*/ 9953 h 9968"/>
              <a:gd name="connsiteX9" fmla="*/ 729 w 10000"/>
              <a:gd name="connsiteY9" fmla="*/ 6865 h 9968"/>
              <a:gd name="connsiteX0" fmla="*/ 729 w 10000"/>
              <a:gd name="connsiteY0" fmla="*/ 6887 h 10000"/>
              <a:gd name="connsiteX1" fmla="*/ 502 w 10000"/>
              <a:gd name="connsiteY1" fmla="*/ 7108 h 10000"/>
              <a:gd name="connsiteX2" fmla="*/ 0 w 10000"/>
              <a:gd name="connsiteY2" fmla="*/ 5015 h 10000"/>
              <a:gd name="connsiteX3" fmla="*/ 502 w 10000"/>
              <a:gd name="connsiteY3" fmla="*/ 2921 h 10000"/>
              <a:gd name="connsiteX4" fmla="*/ 729 w 10000"/>
              <a:gd name="connsiteY4" fmla="*/ 3144 h 10000"/>
              <a:gd name="connsiteX5" fmla="*/ 729 w 10000"/>
              <a:gd name="connsiteY5" fmla="*/ 17 h 10000"/>
              <a:gd name="connsiteX6" fmla="*/ 9858 w 10000"/>
              <a:gd name="connsiteY6" fmla="*/ 26 h 10000"/>
              <a:gd name="connsiteX7" fmla="*/ 10000 w 10000"/>
              <a:gd name="connsiteY7" fmla="*/ 10000 h 10000"/>
              <a:gd name="connsiteX8" fmla="*/ 729 w 10000"/>
              <a:gd name="connsiteY8" fmla="*/ 9985 h 10000"/>
              <a:gd name="connsiteX9" fmla="*/ 729 w 10000"/>
              <a:gd name="connsiteY9" fmla="*/ 6887 h 10000"/>
              <a:gd name="connsiteX0" fmla="*/ 729 w 9858"/>
              <a:gd name="connsiteY0" fmla="*/ 6887 h 10000"/>
              <a:gd name="connsiteX1" fmla="*/ 502 w 9858"/>
              <a:gd name="connsiteY1" fmla="*/ 7108 h 10000"/>
              <a:gd name="connsiteX2" fmla="*/ 0 w 9858"/>
              <a:gd name="connsiteY2" fmla="*/ 5015 h 10000"/>
              <a:gd name="connsiteX3" fmla="*/ 502 w 9858"/>
              <a:gd name="connsiteY3" fmla="*/ 2921 h 10000"/>
              <a:gd name="connsiteX4" fmla="*/ 729 w 9858"/>
              <a:gd name="connsiteY4" fmla="*/ 3144 h 10000"/>
              <a:gd name="connsiteX5" fmla="*/ 729 w 9858"/>
              <a:gd name="connsiteY5" fmla="*/ 17 h 10000"/>
              <a:gd name="connsiteX6" fmla="*/ 9858 w 9858"/>
              <a:gd name="connsiteY6" fmla="*/ 26 h 10000"/>
              <a:gd name="connsiteX7" fmla="*/ 9848 w 9858"/>
              <a:gd name="connsiteY7" fmla="*/ 10000 h 10000"/>
              <a:gd name="connsiteX8" fmla="*/ 729 w 9858"/>
              <a:gd name="connsiteY8" fmla="*/ 9985 h 10000"/>
              <a:gd name="connsiteX9" fmla="*/ 729 w 9858"/>
              <a:gd name="connsiteY9" fmla="*/ 6887 h 10000"/>
              <a:gd name="connsiteX0" fmla="*/ 740 w 10000"/>
              <a:gd name="connsiteY0" fmla="*/ 6887 h 10000"/>
              <a:gd name="connsiteX1" fmla="*/ 509 w 10000"/>
              <a:gd name="connsiteY1" fmla="*/ 7108 h 10000"/>
              <a:gd name="connsiteX2" fmla="*/ 0 w 10000"/>
              <a:gd name="connsiteY2" fmla="*/ 5015 h 10000"/>
              <a:gd name="connsiteX3" fmla="*/ 509 w 10000"/>
              <a:gd name="connsiteY3" fmla="*/ 2921 h 10000"/>
              <a:gd name="connsiteX4" fmla="*/ 740 w 10000"/>
              <a:gd name="connsiteY4" fmla="*/ 3144 h 10000"/>
              <a:gd name="connsiteX5" fmla="*/ 740 w 10000"/>
              <a:gd name="connsiteY5" fmla="*/ 17 h 10000"/>
              <a:gd name="connsiteX6" fmla="*/ 10000 w 10000"/>
              <a:gd name="connsiteY6" fmla="*/ 26 h 10000"/>
              <a:gd name="connsiteX7" fmla="*/ 9990 w 10000"/>
              <a:gd name="connsiteY7" fmla="*/ 10000 h 10000"/>
              <a:gd name="connsiteX8" fmla="*/ 740 w 10000"/>
              <a:gd name="connsiteY8" fmla="*/ 9985 h 10000"/>
              <a:gd name="connsiteX9" fmla="*/ 740 w 10000"/>
              <a:gd name="connsiteY9" fmla="*/ 6887 h 10000"/>
              <a:gd name="connsiteX0" fmla="*/ 740 w 10000"/>
              <a:gd name="connsiteY0" fmla="*/ 6887 h 10027"/>
              <a:gd name="connsiteX1" fmla="*/ 509 w 10000"/>
              <a:gd name="connsiteY1" fmla="*/ 7108 h 10027"/>
              <a:gd name="connsiteX2" fmla="*/ 0 w 10000"/>
              <a:gd name="connsiteY2" fmla="*/ 5015 h 10027"/>
              <a:gd name="connsiteX3" fmla="*/ 509 w 10000"/>
              <a:gd name="connsiteY3" fmla="*/ 2921 h 10027"/>
              <a:gd name="connsiteX4" fmla="*/ 740 w 10000"/>
              <a:gd name="connsiteY4" fmla="*/ 3144 h 10027"/>
              <a:gd name="connsiteX5" fmla="*/ 740 w 10000"/>
              <a:gd name="connsiteY5" fmla="*/ 17 h 10027"/>
              <a:gd name="connsiteX6" fmla="*/ 10000 w 10000"/>
              <a:gd name="connsiteY6" fmla="*/ 26 h 10027"/>
              <a:gd name="connsiteX7" fmla="*/ 9990 w 10000"/>
              <a:gd name="connsiteY7" fmla="*/ 10000 h 10027"/>
              <a:gd name="connsiteX8" fmla="*/ 740 w 10000"/>
              <a:gd name="connsiteY8" fmla="*/ 10027 h 10027"/>
              <a:gd name="connsiteX9" fmla="*/ 740 w 10000"/>
              <a:gd name="connsiteY9" fmla="*/ 6887 h 10027"/>
              <a:gd name="connsiteX0" fmla="*/ 740 w 10000"/>
              <a:gd name="connsiteY0" fmla="*/ 6887 h 10091"/>
              <a:gd name="connsiteX1" fmla="*/ 509 w 10000"/>
              <a:gd name="connsiteY1" fmla="*/ 7108 h 10091"/>
              <a:gd name="connsiteX2" fmla="*/ 0 w 10000"/>
              <a:gd name="connsiteY2" fmla="*/ 5015 h 10091"/>
              <a:gd name="connsiteX3" fmla="*/ 509 w 10000"/>
              <a:gd name="connsiteY3" fmla="*/ 2921 h 10091"/>
              <a:gd name="connsiteX4" fmla="*/ 740 w 10000"/>
              <a:gd name="connsiteY4" fmla="*/ 3144 h 10091"/>
              <a:gd name="connsiteX5" fmla="*/ 740 w 10000"/>
              <a:gd name="connsiteY5" fmla="*/ 17 h 10091"/>
              <a:gd name="connsiteX6" fmla="*/ 10000 w 10000"/>
              <a:gd name="connsiteY6" fmla="*/ 26 h 10091"/>
              <a:gd name="connsiteX7" fmla="*/ 9990 w 10000"/>
              <a:gd name="connsiteY7" fmla="*/ 10091 h 10091"/>
              <a:gd name="connsiteX8" fmla="*/ 740 w 10000"/>
              <a:gd name="connsiteY8" fmla="*/ 10027 h 10091"/>
              <a:gd name="connsiteX9" fmla="*/ 740 w 10000"/>
              <a:gd name="connsiteY9" fmla="*/ 6887 h 10091"/>
              <a:gd name="connsiteX0" fmla="*/ 740 w 10001"/>
              <a:gd name="connsiteY0" fmla="*/ 6887 h 10045"/>
              <a:gd name="connsiteX1" fmla="*/ 509 w 10001"/>
              <a:gd name="connsiteY1" fmla="*/ 7108 h 10045"/>
              <a:gd name="connsiteX2" fmla="*/ 0 w 10001"/>
              <a:gd name="connsiteY2" fmla="*/ 5015 h 10045"/>
              <a:gd name="connsiteX3" fmla="*/ 509 w 10001"/>
              <a:gd name="connsiteY3" fmla="*/ 2921 h 10045"/>
              <a:gd name="connsiteX4" fmla="*/ 740 w 10001"/>
              <a:gd name="connsiteY4" fmla="*/ 3144 h 10045"/>
              <a:gd name="connsiteX5" fmla="*/ 740 w 10001"/>
              <a:gd name="connsiteY5" fmla="*/ 17 h 10045"/>
              <a:gd name="connsiteX6" fmla="*/ 10000 w 10001"/>
              <a:gd name="connsiteY6" fmla="*/ 26 h 10045"/>
              <a:gd name="connsiteX7" fmla="*/ 10001 w 10001"/>
              <a:gd name="connsiteY7" fmla="*/ 10045 h 10045"/>
              <a:gd name="connsiteX8" fmla="*/ 740 w 10001"/>
              <a:gd name="connsiteY8" fmla="*/ 10027 h 10045"/>
              <a:gd name="connsiteX9" fmla="*/ 740 w 10001"/>
              <a:gd name="connsiteY9" fmla="*/ 6887 h 10045"/>
              <a:gd name="connsiteX0" fmla="*/ 740 w 10000"/>
              <a:gd name="connsiteY0" fmla="*/ 6887 h 10045"/>
              <a:gd name="connsiteX1" fmla="*/ 509 w 10000"/>
              <a:gd name="connsiteY1" fmla="*/ 7108 h 10045"/>
              <a:gd name="connsiteX2" fmla="*/ 0 w 10000"/>
              <a:gd name="connsiteY2" fmla="*/ 5015 h 10045"/>
              <a:gd name="connsiteX3" fmla="*/ 509 w 10000"/>
              <a:gd name="connsiteY3" fmla="*/ 2921 h 10045"/>
              <a:gd name="connsiteX4" fmla="*/ 740 w 10000"/>
              <a:gd name="connsiteY4" fmla="*/ 3144 h 10045"/>
              <a:gd name="connsiteX5" fmla="*/ 740 w 10000"/>
              <a:gd name="connsiteY5" fmla="*/ 17 h 10045"/>
              <a:gd name="connsiteX6" fmla="*/ 10000 w 10000"/>
              <a:gd name="connsiteY6" fmla="*/ 26 h 10045"/>
              <a:gd name="connsiteX7" fmla="*/ 9990 w 10000"/>
              <a:gd name="connsiteY7" fmla="*/ 10045 h 10045"/>
              <a:gd name="connsiteX8" fmla="*/ 740 w 10000"/>
              <a:gd name="connsiteY8" fmla="*/ 10027 h 10045"/>
              <a:gd name="connsiteX9" fmla="*/ 740 w 10000"/>
              <a:gd name="connsiteY9" fmla="*/ 6887 h 10045"/>
              <a:gd name="connsiteX0" fmla="*/ 740 w 10000"/>
              <a:gd name="connsiteY0" fmla="*/ 6887 h 10074"/>
              <a:gd name="connsiteX1" fmla="*/ 509 w 10000"/>
              <a:gd name="connsiteY1" fmla="*/ 7108 h 10074"/>
              <a:gd name="connsiteX2" fmla="*/ 0 w 10000"/>
              <a:gd name="connsiteY2" fmla="*/ 5015 h 10074"/>
              <a:gd name="connsiteX3" fmla="*/ 509 w 10000"/>
              <a:gd name="connsiteY3" fmla="*/ 2921 h 10074"/>
              <a:gd name="connsiteX4" fmla="*/ 740 w 10000"/>
              <a:gd name="connsiteY4" fmla="*/ 3144 h 10074"/>
              <a:gd name="connsiteX5" fmla="*/ 740 w 10000"/>
              <a:gd name="connsiteY5" fmla="*/ 17 h 10074"/>
              <a:gd name="connsiteX6" fmla="*/ 10000 w 10000"/>
              <a:gd name="connsiteY6" fmla="*/ 26 h 10074"/>
              <a:gd name="connsiteX7" fmla="*/ 9990 w 10000"/>
              <a:gd name="connsiteY7" fmla="*/ 10074 h 10074"/>
              <a:gd name="connsiteX8" fmla="*/ 740 w 10000"/>
              <a:gd name="connsiteY8" fmla="*/ 10027 h 10074"/>
              <a:gd name="connsiteX9" fmla="*/ 740 w 10000"/>
              <a:gd name="connsiteY9" fmla="*/ 6887 h 10074"/>
              <a:gd name="connsiteX0" fmla="*/ 740 w 10000"/>
              <a:gd name="connsiteY0" fmla="*/ 6887 h 10074"/>
              <a:gd name="connsiteX1" fmla="*/ 509 w 10000"/>
              <a:gd name="connsiteY1" fmla="*/ 7108 h 10074"/>
              <a:gd name="connsiteX2" fmla="*/ 0 w 10000"/>
              <a:gd name="connsiteY2" fmla="*/ 5015 h 10074"/>
              <a:gd name="connsiteX3" fmla="*/ 509 w 10000"/>
              <a:gd name="connsiteY3" fmla="*/ 2921 h 10074"/>
              <a:gd name="connsiteX4" fmla="*/ 740 w 10000"/>
              <a:gd name="connsiteY4" fmla="*/ 3144 h 10074"/>
              <a:gd name="connsiteX5" fmla="*/ 740 w 10000"/>
              <a:gd name="connsiteY5" fmla="*/ 17 h 10074"/>
              <a:gd name="connsiteX6" fmla="*/ 10000 w 10000"/>
              <a:gd name="connsiteY6" fmla="*/ 26 h 10074"/>
              <a:gd name="connsiteX7" fmla="*/ 9990 w 10000"/>
              <a:gd name="connsiteY7" fmla="*/ 10074 h 10074"/>
              <a:gd name="connsiteX8" fmla="*/ 740 w 10000"/>
              <a:gd name="connsiteY8" fmla="*/ 10027 h 10074"/>
              <a:gd name="connsiteX9" fmla="*/ 740 w 10000"/>
              <a:gd name="connsiteY9" fmla="*/ 6887 h 10074"/>
              <a:gd name="connsiteX0" fmla="*/ 740 w 9990"/>
              <a:gd name="connsiteY0" fmla="*/ 6887 h 10074"/>
              <a:gd name="connsiteX1" fmla="*/ 509 w 9990"/>
              <a:gd name="connsiteY1" fmla="*/ 7108 h 10074"/>
              <a:gd name="connsiteX2" fmla="*/ 0 w 9990"/>
              <a:gd name="connsiteY2" fmla="*/ 5015 h 10074"/>
              <a:gd name="connsiteX3" fmla="*/ 509 w 9990"/>
              <a:gd name="connsiteY3" fmla="*/ 2921 h 10074"/>
              <a:gd name="connsiteX4" fmla="*/ 740 w 9990"/>
              <a:gd name="connsiteY4" fmla="*/ 3144 h 10074"/>
              <a:gd name="connsiteX5" fmla="*/ 740 w 9990"/>
              <a:gd name="connsiteY5" fmla="*/ 17 h 10074"/>
              <a:gd name="connsiteX6" fmla="*/ 9972 w 9990"/>
              <a:gd name="connsiteY6" fmla="*/ 26 h 10074"/>
              <a:gd name="connsiteX7" fmla="*/ 9990 w 9990"/>
              <a:gd name="connsiteY7" fmla="*/ 10074 h 10074"/>
              <a:gd name="connsiteX8" fmla="*/ 740 w 9990"/>
              <a:gd name="connsiteY8" fmla="*/ 10027 h 10074"/>
              <a:gd name="connsiteX9" fmla="*/ 740 w 9990"/>
              <a:gd name="connsiteY9" fmla="*/ 6887 h 10074"/>
              <a:gd name="connsiteX0" fmla="*/ 741 w 10000"/>
              <a:gd name="connsiteY0" fmla="*/ 6836 h 9971"/>
              <a:gd name="connsiteX1" fmla="*/ 510 w 10000"/>
              <a:gd name="connsiteY1" fmla="*/ 7056 h 9971"/>
              <a:gd name="connsiteX2" fmla="*/ 0 w 10000"/>
              <a:gd name="connsiteY2" fmla="*/ 4978 h 9971"/>
              <a:gd name="connsiteX3" fmla="*/ 510 w 10000"/>
              <a:gd name="connsiteY3" fmla="*/ 2900 h 9971"/>
              <a:gd name="connsiteX4" fmla="*/ 741 w 10000"/>
              <a:gd name="connsiteY4" fmla="*/ 3121 h 9971"/>
              <a:gd name="connsiteX5" fmla="*/ 741 w 10000"/>
              <a:gd name="connsiteY5" fmla="*/ 17 h 9971"/>
              <a:gd name="connsiteX6" fmla="*/ 9982 w 10000"/>
              <a:gd name="connsiteY6" fmla="*/ 26 h 9971"/>
              <a:gd name="connsiteX7" fmla="*/ 10000 w 10000"/>
              <a:gd name="connsiteY7" fmla="*/ 9971 h 9971"/>
              <a:gd name="connsiteX8" fmla="*/ 741 w 10000"/>
              <a:gd name="connsiteY8" fmla="*/ 9953 h 9971"/>
              <a:gd name="connsiteX9" fmla="*/ 741 w 10000"/>
              <a:gd name="connsiteY9" fmla="*/ 6836 h 9971"/>
              <a:gd name="connsiteX0" fmla="*/ 741 w 9993"/>
              <a:gd name="connsiteY0" fmla="*/ 6856 h 10000"/>
              <a:gd name="connsiteX1" fmla="*/ 510 w 9993"/>
              <a:gd name="connsiteY1" fmla="*/ 7077 h 10000"/>
              <a:gd name="connsiteX2" fmla="*/ 0 w 9993"/>
              <a:gd name="connsiteY2" fmla="*/ 4992 h 10000"/>
              <a:gd name="connsiteX3" fmla="*/ 510 w 9993"/>
              <a:gd name="connsiteY3" fmla="*/ 2908 h 10000"/>
              <a:gd name="connsiteX4" fmla="*/ 741 w 9993"/>
              <a:gd name="connsiteY4" fmla="*/ 3130 h 10000"/>
              <a:gd name="connsiteX5" fmla="*/ 741 w 9993"/>
              <a:gd name="connsiteY5" fmla="*/ 17 h 10000"/>
              <a:gd name="connsiteX6" fmla="*/ 9982 w 9993"/>
              <a:gd name="connsiteY6" fmla="*/ 26 h 10000"/>
              <a:gd name="connsiteX7" fmla="*/ 9993 w 9993"/>
              <a:gd name="connsiteY7" fmla="*/ 10000 h 10000"/>
              <a:gd name="connsiteX8" fmla="*/ 741 w 9993"/>
              <a:gd name="connsiteY8" fmla="*/ 9982 h 10000"/>
              <a:gd name="connsiteX9" fmla="*/ 741 w 9993"/>
              <a:gd name="connsiteY9" fmla="*/ 6856 h 10000"/>
              <a:gd name="connsiteX0" fmla="*/ 742 w 9989"/>
              <a:gd name="connsiteY0" fmla="*/ 6856 h 10029"/>
              <a:gd name="connsiteX1" fmla="*/ 510 w 9989"/>
              <a:gd name="connsiteY1" fmla="*/ 7077 h 10029"/>
              <a:gd name="connsiteX2" fmla="*/ 0 w 9989"/>
              <a:gd name="connsiteY2" fmla="*/ 4992 h 10029"/>
              <a:gd name="connsiteX3" fmla="*/ 510 w 9989"/>
              <a:gd name="connsiteY3" fmla="*/ 2908 h 10029"/>
              <a:gd name="connsiteX4" fmla="*/ 742 w 9989"/>
              <a:gd name="connsiteY4" fmla="*/ 3130 h 10029"/>
              <a:gd name="connsiteX5" fmla="*/ 742 w 9989"/>
              <a:gd name="connsiteY5" fmla="*/ 17 h 10029"/>
              <a:gd name="connsiteX6" fmla="*/ 9989 w 9989"/>
              <a:gd name="connsiteY6" fmla="*/ 26 h 10029"/>
              <a:gd name="connsiteX7" fmla="*/ 9986 w 9989"/>
              <a:gd name="connsiteY7" fmla="*/ 10029 h 10029"/>
              <a:gd name="connsiteX8" fmla="*/ 742 w 9989"/>
              <a:gd name="connsiteY8" fmla="*/ 9982 h 10029"/>
              <a:gd name="connsiteX9" fmla="*/ 742 w 9989"/>
              <a:gd name="connsiteY9" fmla="*/ 6856 h 10029"/>
              <a:gd name="connsiteX0" fmla="*/ 743 w 10000"/>
              <a:gd name="connsiteY0" fmla="*/ 6836 h 10000"/>
              <a:gd name="connsiteX1" fmla="*/ 511 w 10000"/>
              <a:gd name="connsiteY1" fmla="*/ 7057 h 10000"/>
              <a:gd name="connsiteX2" fmla="*/ 0 w 10000"/>
              <a:gd name="connsiteY2" fmla="*/ 4978 h 10000"/>
              <a:gd name="connsiteX3" fmla="*/ 511 w 10000"/>
              <a:gd name="connsiteY3" fmla="*/ 2900 h 10000"/>
              <a:gd name="connsiteX4" fmla="*/ 743 w 10000"/>
              <a:gd name="connsiteY4" fmla="*/ 3121 h 10000"/>
              <a:gd name="connsiteX5" fmla="*/ 743 w 10000"/>
              <a:gd name="connsiteY5" fmla="*/ 17 h 10000"/>
              <a:gd name="connsiteX6" fmla="*/ 10000 w 10000"/>
              <a:gd name="connsiteY6" fmla="*/ 26 h 10000"/>
              <a:gd name="connsiteX7" fmla="*/ 9997 w 10000"/>
              <a:gd name="connsiteY7" fmla="*/ 10000 h 10000"/>
              <a:gd name="connsiteX8" fmla="*/ 743 w 10000"/>
              <a:gd name="connsiteY8" fmla="*/ 9982 h 10000"/>
              <a:gd name="connsiteX9" fmla="*/ 743 w 10000"/>
              <a:gd name="connsiteY9" fmla="*/ 6836 h 10000"/>
              <a:gd name="connsiteX0" fmla="*/ 743 w 10004"/>
              <a:gd name="connsiteY0" fmla="*/ 6836 h 9982"/>
              <a:gd name="connsiteX1" fmla="*/ 511 w 10004"/>
              <a:gd name="connsiteY1" fmla="*/ 7057 h 9982"/>
              <a:gd name="connsiteX2" fmla="*/ 0 w 10004"/>
              <a:gd name="connsiteY2" fmla="*/ 4978 h 9982"/>
              <a:gd name="connsiteX3" fmla="*/ 511 w 10004"/>
              <a:gd name="connsiteY3" fmla="*/ 2900 h 9982"/>
              <a:gd name="connsiteX4" fmla="*/ 743 w 10004"/>
              <a:gd name="connsiteY4" fmla="*/ 3121 h 9982"/>
              <a:gd name="connsiteX5" fmla="*/ 743 w 10004"/>
              <a:gd name="connsiteY5" fmla="*/ 17 h 9982"/>
              <a:gd name="connsiteX6" fmla="*/ 10000 w 10004"/>
              <a:gd name="connsiteY6" fmla="*/ 26 h 9982"/>
              <a:gd name="connsiteX7" fmla="*/ 10004 w 10004"/>
              <a:gd name="connsiteY7" fmla="*/ 9971 h 9982"/>
              <a:gd name="connsiteX8" fmla="*/ 743 w 10004"/>
              <a:gd name="connsiteY8" fmla="*/ 9982 h 9982"/>
              <a:gd name="connsiteX9" fmla="*/ 743 w 10004"/>
              <a:gd name="connsiteY9" fmla="*/ 6836 h 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4" h="9982">
                <a:moveTo>
                  <a:pt x="743" y="6836"/>
                </a:moveTo>
                <a:cubicBezTo>
                  <a:pt x="674" y="6971"/>
                  <a:pt x="592" y="7057"/>
                  <a:pt x="511" y="7057"/>
                </a:cubicBezTo>
                <a:cubicBezTo>
                  <a:pt x="224" y="7057"/>
                  <a:pt x="0" y="6114"/>
                  <a:pt x="0" y="4978"/>
                </a:cubicBezTo>
                <a:cubicBezTo>
                  <a:pt x="0" y="3815"/>
                  <a:pt x="224" y="2900"/>
                  <a:pt x="511" y="2900"/>
                </a:cubicBezTo>
                <a:cubicBezTo>
                  <a:pt x="592" y="2900"/>
                  <a:pt x="674" y="2983"/>
                  <a:pt x="743" y="3121"/>
                </a:cubicBezTo>
                <a:cubicBezTo>
                  <a:pt x="743" y="17"/>
                  <a:pt x="741" y="1089"/>
                  <a:pt x="743" y="17"/>
                </a:cubicBezTo>
                <a:cubicBezTo>
                  <a:pt x="2864" y="-29"/>
                  <a:pt x="8225" y="39"/>
                  <a:pt x="10000" y="26"/>
                </a:cubicBezTo>
                <a:cubicBezTo>
                  <a:pt x="9994" y="4444"/>
                  <a:pt x="10004" y="9971"/>
                  <a:pt x="10004" y="9971"/>
                </a:cubicBezTo>
                <a:lnTo>
                  <a:pt x="743" y="9982"/>
                </a:lnTo>
                <a:lnTo>
                  <a:pt x="743" y="683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tr-TR" sz="2400" b="1" dirty="0">
                <a:solidFill>
                  <a:srgbClr val="FFFFFF"/>
                </a:solidFill>
                <a:latin typeface="Arial"/>
                <a:cs typeface="Arial"/>
              </a:rPr>
              <a:t>    Hizmet ve Kalite   </a:t>
            </a:r>
          </a:p>
          <a:p>
            <a:r>
              <a:rPr lang="tr-TR" sz="2400" b="1" dirty="0">
                <a:solidFill>
                  <a:srgbClr val="FFFFFF"/>
                </a:solidFill>
                <a:latin typeface="Arial"/>
                <a:cs typeface="Arial"/>
              </a:rPr>
              <a:t>   Güvence İlke ve Es.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823" y="5163753"/>
            <a:ext cx="11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9609" y="4326498"/>
            <a:ext cx="11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2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39828" y="3495600"/>
            <a:ext cx="11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00695" y="2679381"/>
            <a:ext cx="11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4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49005" y="1904313"/>
            <a:ext cx="11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33906" y="4486194"/>
            <a:ext cx="63487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400" b="1" dirty="0">
                <a:solidFill>
                  <a:srgbClr val="FFFFFF"/>
                </a:solidFill>
                <a:latin typeface="Arial"/>
                <a:cs typeface="Arial"/>
              </a:rPr>
              <a:t>Kapsam</a:t>
            </a:r>
            <a:r>
              <a:rPr lang="tr-TR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824631" y="2554507"/>
            <a:ext cx="692942" cy="1737360"/>
            <a:chOff x="864" y="542"/>
            <a:chExt cx="1453" cy="3643"/>
          </a:xfrm>
        </p:grpSpPr>
        <p:sp>
          <p:nvSpPr>
            <p:cNvPr id="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947567" y="1731803"/>
            <a:ext cx="692942" cy="1737360"/>
            <a:chOff x="864" y="542"/>
            <a:chExt cx="1453" cy="3643"/>
          </a:xfrm>
        </p:grpSpPr>
        <p:sp>
          <p:nvSpPr>
            <p:cNvPr id="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" name="Group 59"/>
          <p:cNvGrpSpPr>
            <a:grpSpLocks noChangeAspect="1"/>
          </p:cNvGrpSpPr>
          <p:nvPr/>
        </p:nvGrpSpPr>
        <p:grpSpPr bwMode="auto">
          <a:xfrm>
            <a:off x="4018146" y="914292"/>
            <a:ext cx="692942" cy="1737360"/>
            <a:chOff x="864" y="542"/>
            <a:chExt cx="1453" cy="3643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7" name="Freeform 12"/>
          <p:cNvSpPr>
            <a:spLocks noChangeAspect="1"/>
          </p:cNvSpPr>
          <p:nvPr/>
        </p:nvSpPr>
        <p:spPr bwMode="auto">
          <a:xfrm>
            <a:off x="5778771" y="1075502"/>
            <a:ext cx="1025478" cy="792088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tr-TR" sz="2400" dirty="0">
              <a:solidFill>
                <a:srgbClr val="FFFFFF"/>
              </a:solidFill>
            </a:endParaRPr>
          </a:p>
          <a:p>
            <a:pPr algn="ctr"/>
            <a:r>
              <a:rPr lang="tr-TR" sz="2400" dirty="0">
                <a:solidFill>
                  <a:srgbClr val="FFFFFF"/>
                </a:solidFill>
              </a:rPr>
              <a:t>6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968053" y="57212"/>
            <a:ext cx="724418" cy="1793635"/>
            <a:chOff x="838" y="507"/>
            <a:chExt cx="1519" cy="3761"/>
          </a:xfrm>
        </p:grpSpPr>
        <p:sp>
          <p:nvSpPr>
            <p:cNvPr id="6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4" name="Slide Number Placeholder 5"/>
          <p:cNvSpPr txBox="1">
            <a:spLocks/>
          </p:cNvSpPr>
          <p:nvPr/>
        </p:nvSpPr>
        <p:spPr>
          <a:xfrm>
            <a:off x="-180528" y="630932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C94032-CD4C-4C25-B0C2-CEC720522D92}" type="slidenum">
              <a:rPr lang="en-US" sz="1800" smtClean="0"/>
              <a:pPr/>
              <a:t>35</a:t>
            </a:fld>
            <a:endParaRPr lang="en-US" sz="1800" dirty="0"/>
          </a:p>
        </p:txBody>
      </p:sp>
      <p:sp>
        <p:nvSpPr>
          <p:cNvPr id="75" name="Freeform 13"/>
          <p:cNvSpPr>
            <a:spLocks noChangeAspect="1"/>
          </p:cNvSpPr>
          <p:nvPr/>
        </p:nvSpPr>
        <p:spPr bwMode="auto">
          <a:xfrm>
            <a:off x="6444208" y="1075502"/>
            <a:ext cx="2699792" cy="79208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40 h 10249"/>
              <a:gd name="connsiteX1" fmla="*/ 379 w 10000"/>
              <a:gd name="connsiteY1" fmla="*/ 7364 h 10249"/>
              <a:gd name="connsiteX2" fmla="*/ 0 w 10000"/>
              <a:gd name="connsiteY2" fmla="*/ 5263 h 10249"/>
              <a:gd name="connsiteX3" fmla="*/ 379 w 10000"/>
              <a:gd name="connsiteY3" fmla="*/ 3162 h 10249"/>
              <a:gd name="connsiteX4" fmla="*/ 551 w 10000"/>
              <a:gd name="connsiteY4" fmla="*/ 3386 h 10249"/>
              <a:gd name="connsiteX5" fmla="*/ 551 w 10000"/>
              <a:gd name="connsiteY5" fmla="*/ 249 h 10249"/>
              <a:gd name="connsiteX6" fmla="*/ 7541 w 10000"/>
              <a:gd name="connsiteY6" fmla="*/ 199 h 10249"/>
              <a:gd name="connsiteX7" fmla="*/ 10000 w 10000"/>
              <a:gd name="connsiteY7" fmla="*/ 10249 h 10249"/>
              <a:gd name="connsiteX8" fmla="*/ 551 w 10000"/>
              <a:gd name="connsiteY8" fmla="*/ 10249 h 10249"/>
              <a:gd name="connsiteX9" fmla="*/ 551 w 10000"/>
              <a:gd name="connsiteY9" fmla="*/ 7140 h 10249"/>
              <a:gd name="connsiteX0" fmla="*/ 551 w 8099"/>
              <a:gd name="connsiteY0" fmla="*/ 7801 h 10960"/>
              <a:gd name="connsiteX1" fmla="*/ 379 w 8099"/>
              <a:gd name="connsiteY1" fmla="*/ 8025 h 10960"/>
              <a:gd name="connsiteX2" fmla="*/ 0 w 8099"/>
              <a:gd name="connsiteY2" fmla="*/ 5924 h 10960"/>
              <a:gd name="connsiteX3" fmla="*/ 379 w 8099"/>
              <a:gd name="connsiteY3" fmla="*/ 3823 h 10960"/>
              <a:gd name="connsiteX4" fmla="*/ 551 w 8099"/>
              <a:gd name="connsiteY4" fmla="*/ 4047 h 10960"/>
              <a:gd name="connsiteX5" fmla="*/ 551 w 8099"/>
              <a:gd name="connsiteY5" fmla="*/ 910 h 10960"/>
              <a:gd name="connsiteX6" fmla="*/ 7541 w 8099"/>
              <a:gd name="connsiteY6" fmla="*/ 860 h 10960"/>
              <a:gd name="connsiteX7" fmla="*/ 7658 w 8099"/>
              <a:gd name="connsiteY7" fmla="*/ 10960 h 10960"/>
              <a:gd name="connsiteX8" fmla="*/ 551 w 8099"/>
              <a:gd name="connsiteY8" fmla="*/ 10910 h 10960"/>
              <a:gd name="connsiteX9" fmla="*/ 551 w 8099"/>
              <a:gd name="connsiteY9" fmla="*/ 7801 h 10960"/>
              <a:gd name="connsiteX0" fmla="*/ 680 w 10000"/>
              <a:gd name="connsiteY0" fmla="*/ 7018 h 9900"/>
              <a:gd name="connsiteX1" fmla="*/ 468 w 10000"/>
              <a:gd name="connsiteY1" fmla="*/ 7222 h 9900"/>
              <a:gd name="connsiteX2" fmla="*/ 0 w 10000"/>
              <a:gd name="connsiteY2" fmla="*/ 5305 h 9900"/>
              <a:gd name="connsiteX3" fmla="*/ 468 w 10000"/>
              <a:gd name="connsiteY3" fmla="*/ 3388 h 9900"/>
              <a:gd name="connsiteX4" fmla="*/ 680 w 10000"/>
              <a:gd name="connsiteY4" fmla="*/ 3593 h 9900"/>
              <a:gd name="connsiteX5" fmla="*/ 680 w 10000"/>
              <a:gd name="connsiteY5" fmla="*/ 730 h 9900"/>
              <a:gd name="connsiteX6" fmla="*/ 9311 w 10000"/>
              <a:gd name="connsiteY6" fmla="*/ 685 h 9900"/>
              <a:gd name="connsiteX7" fmla="*/ 9455 w 10000"/>
              <a:gd name="connsiteY7" fmla="*/ 9900 h 9900"/>
              <a:gd name="connsiteX8" fmla="*/ 680 w 10000"/>
              <a:gd name="connsiteY8" fmla="*/ 9854 h 9900"/>
              <a:gd name="connsiteX9" fmla="*/ 680 w 10000"/>
              <a:gd name="connsiteY9" fmla="*/ 7018 h 9900"/>
              <a:gd name="connsiteX0" fmla="*/ 680 w 10000"/>
              <a:gd name="connsiteY0" fmla="*/ 7089 h 10000"/>
              <a:gd name="connsiteX1" fmla="*/ 468 w 10000"/>
              <a:gd name="connsiteY1" fmla="*/ 7295 h 10000"/>
              <a:gd name="connsiteX2" fmla="*/ 0 w 10000"/>
              <a:gd name="connsiteY2" fmla="*/ 5359 h 10000"/>
              <a:gd name="connsiteX3" fmla="*/ 468 w 10000"/>
              <a:gd name="connsiteY3" fmla="*/ 3422 h 10000"/>
              <a:gd name="connsiteX4" fmla="*/ 680 w 10000"/>
              <a:gd name="connsiteY4" fmla="*/ 3629 h 10000"/>
              <a:gd name="connsiteX5" fmla="*/ 680 w 10000"/>
              <a:gd name="connsiteY5" fmla="*/ 737 h 10000"/>
              <a:gd name="connsiteX6" fmla="*/ 9311 w 10000"/>
              <a:gd name="connsiteY6" fmla="*/ 692 h 10000"/>
              <a:gd name="connsiteX7" fmla="*/ 9455 w 10000"/>
              <a:gd name="connsiteY7" fmla="*/ 10000 h 10000"/>
              <a:gd name="connsiteX8" fmla="*/ 680 w 10000"/>
              <a:gd name="connsiteY8" fmla="*/ 9954 h 10000"/>
              <a:gd name="connsiteX9" fmla="*/ 680 w 10000"/>
              <a:gd name="connsiteY9" fmla="*/ 7089 h 10000"/>
              <a:gd name="connsiteX0" fmla="*/ 680 w 10000"/>
              <a:gd name="connsiteY0" fmla="*/ 7089 h 10000"/>
              <a:gd name="connsiteX1" fmla="*/ 468 w 10000"/>
              <a:gd name="connsiteY1" fmla="*/ 7295 h 10000"/>
              <a:gd name="connsiteX2" fmla="*/ 0 w 10000"/>
              <a:gd name="connsiteY2" fmla="*/ 5359 h 10000"/>
              <a:gd name="connsiteX3" fmla="*/ 468 w 10000"/>
              <a:gd name="connsiteY3" fmla="*/ 3422 h 10000"/>
              <a:gd name="connsiteX4" fmla="*/ 680 w 10000"/>
              <a:gd name="connsiteY4" fmla="*/ 3629 h 10000"/>
              <a:gd name="connsiteX5" fmla="*/ 680 w 10000"/>
              <a:gd name="connsiteY5" fmla="*/ 737 h 10000"/>
              <a:gd name="connsiteX6" fmla="*/ 9311 w 10000"/>
              <a:gd name="connsiteY6" fmla="*/ 692 h 10000"/>
              <a:gd name="connsiteX7" fmla="*/ 9455 w 10000"/>
              <a:gd name="connsiteY7" fmla="*/ 10000 h 10000"/>
              <a:gd name="connsiteX8" fmla="*/ 680 w 10000"/>
              <a:gd name="connsiteY8" fmla="*/ 9954 h 10000"/>
              <a:gd name="connsiteX9" fmla="*/ 680 w 10000"/>
              <a:gd name="connsiteY9" fmla="*/ 7089 h 10000"/>
              <a:gd name="connsiteX0" fmla="*/ 680 w 10000"/>
              <a:gd name="connsiteY0" fmla="*/ 7082 h 9993"/>
              <a:gd name="connsiteX1" fmla="*/ 468 w 10000"/>
              <a:gd name="connsiteY1" fmla="*/ 7288 h 9993"/>
              <a:gd name="connsiteX2" fmla="*/ 0 w 10000"/>
              <a:gd name="connsiteY2" fmla="*/ 5352 h 9993"/>
              <a:gd name="connsiteX3" fmla="*/ 468 w 10000"/>
              <a:gd name="connsiteY3" fmla="*/ 3415 h 9993"/>
              <a:gd name="connsiteX4" fmla="*/ 680 w 10000"/>
              <a:gd name="connsiteY4" fmla="*/ 3622 h 9993"/>
              <a:gd name="connsiteX5" fmla="*/ 680 w 10000"/>
              <a:gd name="connsiteY5" fmla="*/ 730 h 9993"/>
              <a:gd name="connsiteX6" fmla="*/ 9311 w 10000"/>
              <a:gd name="connsiteY6" fmla="*/ 685 h 9993"/>
              <a:gd name="connsiteX7" fmla="*/ 9455 w 10000"/>
              <a:gd name="connsiteY7" fmla="*/ 9993 h 9993"/>
              <a:gd name="connsiteX8" fmla="*/ 680 w 10000"/>
              <a:gd name="connsiteY8" fmla="*/ 9947 h 9993"/>
              <a:gd name="connsiteX9" fmla="*/ 680 w 10000"/>
              <a:gd name="connsiteY9" fmla="*/ 7082 h 9993"/>
              <a:gd name="connsiteX0" fmla="*/ 680 w 10000"/>
              <a:gd name="connsiteY0" fmla="*/ 6402 h 9315"/>
              <a:gd name="connsiteX1" fmla="*/ 468 w 10000"/>
              <a:gd name="connsiteY1" fmla="*/ 6608 h 9315"/>
              <a:gd name="connsiteX2" fmla="*/ 0 w 10000"/>
              <a:gd name="connsiteY2" fmla="*/ 4671 h 9315"/>
              <a:gd name="connsiteX3" fmla="*/ 468 w 10000"/>
              <a:gd name="connsiteY3" fmla="*/ 2732 h 9315"/>
              <a:gd name="connsiteX4" fmla="*/ 680 w 10000"/>
              <a:gd name="connsiteY4" fmla="*/ 2940 h 9315"/>
              <a:gd name="connsiteX5" fmla="*/ 680 w 10000"/>
              <a:gd name="connsiteY5" fmla="*/ 46 h 9315"/>
              <a:gd name="connsiteX6" fmla="*/ 9311 w 10000"/>
              <a:gd name="connsiteY6" fmla="*/ 0 h 9315"/>
              <a:gd name="connsiteX7" fmla="*/ 9455 w 10000"/>
              <a:gd name="connsiteY7" fmla="*/ 9315 h 9315"/>
              <a:gd name="connsiteX8" fmla="*/ 680 w 10000"/>
              <a:gd name="connsiteY8" fmla="*/ 9269 h 9315"/>
              <a:gd name="connsiteX9" fmla="*/ 680 w 10000"/>
              <a:gd name="connsiteY9" fmla="*/ 6402 h 9315"/>
              <a:gd name="connsiteX0" fmla="*/ 680 w 9455"/>
              <a:gd name="connsiteY0" fmla="*/ 6873 h 10000"/>
              <a:gd name="connsiteX1" fmla="*/ 468 w 9455"/>
              <a:gd name="connsiteY1" fmla="*/ 7094 h 10000"/>
              <a:gd name="connsiteX2" fmla="*/ 0 w 9455"/>
              <a:gd name="connsiteY2" fmla="*/ 5014 h 10000"/>
              <a:gd name="connsiteX3" fmla="*/ 468 w 9455"/>
              <a:gd name="connsiteY3" fmla="*/ 2933 h 10000"/>
              <a:gd name="connsiteX4" fmla="*/ 680 w 9455"/>
              <a:gd name="connsiteY4" fmla="*/ 3156 h 10000"/>
              <a:gd name="connsiteX5" fmla="*/ 680 w 9455"/>
              <a:gd name="connsiteY5" fmla="*/ 49 h 10000"/>
              <a:gd name="connsiteX6" fmla="*/ 9311 w 9455"/>
              <a:gd name="connsiteY6" fmla="*/ 0 h 10000"/>
              <a:gd name="connsiteX7" fmla="*/ 9455 w 9455"/>
              <a:gd name="connsiteY7" fmla="*/ 10000 h 10000"/>
              <a:gd name="connsiteX8" fmla="*/ 680 w 9455"/>
              <a:gd name="connsiteY8" fmla="*/ 9951 h 10000"/>
              <a:gd name="connsiteX9" fmla="*/ 680 w 9455"/>
              <a:gd name="connsiteY9" fmla="*/ 6873 h 10000"/>
              <a:gd name="connsiteX0" fmla="*/ 719 w 9904"/>
              <a:gd name="connsiteY0" fmla="*/ 6873 h 9967"/>
              <a:gd name="connsiteX1" fmla="*/ 495 w 9904"/>
              <a:gd name="connsiteY1" fmla="*/ 7094 h 9967"/>
              <a:gd name="connsiteX2" fmla="*/ 0 w 9904"/>
              <a:gd name="connsiteY2" fmla="*/ 5014 h 9967"/>
              <a:gd name="connsiteX3" fmla="*/ 495 w 9904"/>
              <a:gd name="connsiteY3" fmla="*/ 2933 h 9967"/>
              <a:gd name="connsiteX4" fmla="*/ 719 w 9904"/>
              <a:gd name="connsiteY4" fmla="*/ 3156 h 9967"/>
              <a:gd name="connsiteX5" fmla="*/ 719 w 9904"/>
              <a:gd name="connsiteY5" fmla="*/ 49 h 9967"/>
              <a:gd name="connsiteX6" fmla="*/ 9848 w 9904"/>
              <a:gd name="connsiteY6" fmla="*/ 0 h 9967"/>
              <a:gd name="connsiteX7" fmla="*/ 9904 w 9904"/>
              <a:gd name="connsiteY7" fmla="*/ 9967 h 9967"/>
              <a:gd name="connsiteX8" fmla="*/ 719 w 9904"/>
              <a:gd name="connsiteY8" fmla="*/ 9951 h 9967"/>
              <a:gd name="connsiteX9" fmla="*/ 719 w 9904"/>
              <a:gd name="connsiteY9" fmla="*/ 6873 h 9967"/>
              <a:gd name="connsiteX0" fmla="*/ 726 w 9968"/>
              <a:gd name="connsiteY0" fmla="*/ 6896 h 9984"/>
              <a:gd name="connsiteX1" fmla="*/ 500 w 9968"/>
              <a:gd name="connsiteY1" fmla="*/ 7117 h 9984"/>
              <a:gd name="connsiteX2" fmla="*/ 0 w 9968"/>
              <a:gd name="connsiteY2" fmla="*/ 5031 h 9984"/>
              <a:gd name="connsiteX3" fmla="*/ 500 w 9968"/>
              <a:gd name="connsiteY3" fmla="*/ 2943 h 9984"/>
              <a:gd name="connsiteX4" fmla="*/ 726 w 9968"/>
              <a:gd name="connsiteY4" fmla="*/ 3166 h 9984"/>
              <a:gd name="connsiteX5" fmla="*/ 726 w 9968"/>
              <a:gd name="connsiteY5" fmla="*/ 49 h 9984"/>
              <a:gd name="connsiteX6" fmla="*/ 9943 w 9968"/>
              <a:gd name="connsiteY6" fmla="*/ 0 h 9984"/>
              <a:gd name="connsiteX7" fmla="*/ 9968 w 9968"/>
              <a:gd name="connsiteY7" fmla="*/ 9966 h 9984"/>
              <a:gd name="connsiteX8" fmla="*/ 726 w 9968"/>
              <a:gd name="connsiteY8" fmla="*/ 9984 h 9984"/>
              <a:gd name="connsiteX9" fmla="*/ 726 w 9968"/>
              <a:gd name="connsiteY9" fmla="*/ 6896 h 9984"/>
              <a:gd name="connsiteX0" fmla="*/ 728 w 10024"/>
              <a:gd name="connsiteY0" fmla="*/ 6907 h 10083"/>
              <a:gd name="connsiteX1" fmla="*/ 502 w 10024"/>
              <a:gd name="connsiteY1" fmla="*/ 7128 h 10083"/>
              <a:gd name="connsiteX2" fmla="*/ 0 w 10024"/>
              <a:gd name="connsiteY2" fmla="*/ 5039 h 10083"/>
              <a:gd name="connsiteX3" fmla="*/ 502 w 10024"/>
              <a:gd name="connsiteY3" fmla="*/ 2948 h 10083"/>
              <a:gd name="connsiteX4" fmla="*/ 728 w 10024"/>
              <a:gd name="connsiteY4" fmla="*/ 3171 h 10083"/>
              <a:gd name="connsiteX5" fmla="*/ 728 w 10024"/>
              <a:gd name="connsiteY5" fmla="*/ 49 h 10083"/>
              <a:gd name="connsiteX6" fmla="*/ 9975 w 10024"/>
              <a:gd name="connsiteY6" fmla="*/ 0 h 10083"/>
              <a:gd name="connsiteX7" fmla="*/ 10024 w 10024"/>
              <a:gd name="connsiteY7" fmla="*/ 10083 h 10083"/>
              <a:gd name="connsiteX8" fmla="*/ 728 w 10024"/>
              <a:gd name="connsiteY8" fmla="*/ 10000 h 10083"/>
              <a:gd name="connsiteX9" fmla="*/ 728 w 10024"/>
              <a:gd name="connsiteY9" fmla="*/ 6907 h 10083"/>
              <a:gd name="connsiteX0" fmla="*/ 728 w 10024"/>
              <a:gd name="connsiteY0" fmla="*/ 6907 h 10049"/>
              <a:gd name="connsiteX1" fmla="*/ 502 w 10024"/>
              <a:gd name="connsiteY1" fmla="*/ 7128 h 10049"/>
              <a:gd name="connsiteX2" fmla="*/ 0 w 10024"/>
              <a:gd name="connsiteY2" fmla="*/ 5039 h 10049"/>
              <a:gd name="connsiteX3" fmla="*/ 502 w 10024"/>
              <a:gd name="connsiteY3" fmla="*/ 2948 h 10049"/>
              <a:gd name="connsiteX4" fmla="*/ 728 w 10024"/>
              <a:gd name="connsiteY4" fmla="*/ 3171 h 10049"/>
              <a:gd name="connsiteX5" fmla="*/ 728 w 10024"/>
              <a:gd name="connsiteY5" fmla="*/ 49 h 10049"/>
              <a:gd name="connsiteX6" fmla="*/ 9975 w 10024"/>
              <a:gd name="connsiteY6" fmla="*/ 0 h 10049"/>
              <a:gd name="connsiteX7" fmla="*/ 10024 w 10024"/>
              <a:gd name="connsiteY7" fmla="*/ 10049 h 10049"/>
              <a:gd name="connsiteX8" fmla="*/ 728 w 10024"/>
              <a:gd name="connsiteY8" fmla="*/ 10000 h 10049"/>
              <a:gd name="connsiteX9" fmla="*/ 728 w 10024"/>
              <a:gd name="connsiteY9" fmla="*/ 6907 h 10049"/>
              <a:gd name="connsiteX0" fmla="*/ 728 w 10024"/>
              <a:gd name="connsiteY0" fmla="*/ 6907 h 10015"/>
              <a:gd name="connsiteX1" fmla="*/ 502 w 10024"/>
              <a:gd name="connsiteY1" fmla="*/ 7128 h 10015"/>
              <a:gd name="connsiteX2" fmla="*/ 0 w 10024"/>
              <a:gd name="connsiteY2" fmla="*/ 5039 h 10015"/>
              <a:gd name="connsiteX3" fmla="*/ 502 w 10024"/>
              <a:gd name="connsiteY3" fmla="*/ 2948 h 10015"/>
              <a:gd name="connsiteX4" fmla="*/ 728 w 10024"/>
              <a:gd name="connsiteY4" fmla="*/ 3171 h 10015"/>
              <a:gd name="connsiteX5" fmla="*/ 728 w 10024"/>
              <a:gd name="connsiteY5" fmla="*/ 49 h 10015"/>
              <a:gd name="connsiteX6" fmla="*/ 9975 w 10024"/>
              <a:gd name="connsiteY6" fmla="*/ 0 h 10015"/>
              <a:gd name="connsiteX7" fmla="*/ 10024 w 10024"/>
              <a:gd name="connsiteY7" fmla="*/ 10015 h 10015"/>
              <a:gd name="connsiteX8" fmla="*/ 728 w 10024"/>
              <a:gd name="connsiteY8" fmla="*/ 10000 h 10015"/>
              <a:gd name="connsiteX9" fmla="*/ 728 w 10024"/>
              <a:gd name="connsiteY9" fmla="*/ 6907 h 10015"/>
              <a:gd name="connsiteX0" fmla="*/ 728 w 10000"/>
              <a:gd name="connsiteY0" fmla="*/ 6907 h 10015"/>
              <a:gd name="connsiteX1" fmla="*/ 502 w 10000"/>
              <a:gd name="connsiteY1" fmla="*/ 7128 h 10015"/>
              <a:gd name="connsiteX2" fmla="*/ 0 w 10000"/>
              <a:gd name="connsiteY2" fmla="*/ 5039 h 10015"/>
              <a:gd name="connsiteX3" fmla="*/ 502 w 10000"/>
              <a:gd name="connsiteY3" fmla="*/ 2948 h 10015"/>
              <a:gd name="connsiteX4" fmla="*/ 728 w 10000"/>
              <a:gd name="connsiteY4" fmla="*/ 3171 h 10015"/>
              <a:gd name="connsiteX5" fmla="*/ 728 w 10000"/>
              <a:gd name="connsiteY5" fmla="*/ 49 h 10015"/>
              <a:gd name="connsiteX6" fmla="*/ 9975 w 10000"/>
              <a:gd name="connsiteY6" fmla="*/ 0 h 10015"/>
              <a:gd name="connsiteX7" fmla="*/ 10000 w 10000"/>
              <a:gd name="connsiteY7" fmla="*/ 10015 h 10015"/>
              <a:gd name="connsiteX8" fmla="*/ 728 w 10000"/>
              <a:gd name="connsiteY8" fmla="*/ 10000 h 10015"/>
              <a:gd name="connsiteX9" fmla="*/ 728 w 10000"/>
              <a:gd name="connsiteY9" fmla="*/ 6907 h 10015"/>
              <a:gd name="connsiteX0" fmla="*/ 728 w 10000"/>
              <a:gd name="connsiteY0" fmla="*/ 6907 h 10015"/>
              <a:gd name="connsiteX1" fmla="*/ 502 w 10000"/>
              <a:gd name="connsiteY1" fmla="*/ 7128 h 10015"/>
              <a:gd name="connsiteX2" fmla="*/ 0 w 10000"/>
              <a:gd name="connsiteY2" fmla="*/ 5039 h 10015"/>
              <a:gd name="connsiteX3" fmla="*/ 502 w 10000"/>
              <a:gd name="connsiteY3" fmla="*/ 2948 h 10015"/>
              <a:gd name="connsiteX4" fmla="*/ 728 w 10000"/>
              <a:gd name="connsiteY4" fmla="*/ 3171 h 10015"/>
              <a:gd name="connsiteX5" fmla="*/ 728 w 10000"/>
              <a:gd name="connsiteY5" fmla="*/ 49 h 10015"/>
              <a:gd name="connsiteX6" fmla="*/ 9975 w 10000"/>
              <a:gd name="connsiteY6" fmla="*/ 0 h 10015"/>
              <a:gd name="connsiteX7" fmla="*/ 10000 w 10000"/>
              <a:gd name="connsiteY7" fmla="*/ 10015 h 10015"/>
              <a:gd name="connsiteX8" fmla="*/ 728 w 10000"/>
              <a:gd name="connsiteY8" fmla="*/ 10000 h 10015"/>
              <a:gd name="connsiteX9" fmla="*/ 728 w 10000"/>
              <a:gd name="connsiteY9" fmla="*/ 6907 h 10015"/>
              <a:gd name="connsiteX0" fmla="*/ 728 w 9992"/>
              <a:gd name="connsiteY0" fmla="*/ 6907 h 10015"/>
              <a:gd name="connsiteX1" fmla="*/ 502 w 9992"/>
              <a:gd name="connsiteY1" fmla="*/ 7128 h 10015"/>
              <a:gd name="connsiteX2" fmla="*/ 0 w 9992"/>
              <a:gd name="connsiteY2" fmla="*/ 5039 h 10015"/>
              <a:gd name="connsiteX3" fmla="*/ 502 w 9992"/>
              <a:gd name="connsiteY3" fmla="*/ 2948 h 10015"/>
              <a:gd name="connsiteX4" fmla="*/ 728 w 9992"/>
              <a:gd name="connsiteY4" fmla="*/ 3171 h 10015"/>
              <a:gd name="connsiteX5" fmla="*/ 728 w 9992"/>
              <a:gd name="connsiteY5" fmla="*/ 49 h 10015"/>
              <a:gd name="connsiteX6" fmla="*/ 9975 w 9992"/>
              <a:gd name="connsiteY6" fmla="*/ 0 h 10015"/>
              <a:gd name="connsiteX7" fmla="*/ 9992 w 9992"/>
              <a:gd name="connsiteY7" fmla="*/ 10015 h 10015"/>
              <a:gd name="connsiteX8" fmla="*/ 728 w 9992"/>
              <a:gd name="connsiteY8" fmla="*/ 10000 h 10015"/>
              <a:gd name="connsiteX9" fmla="*/ 728 w 9992"/>
              <a:gd name="connsiteY9" fmla="*/ 6907 h 10015"/>
              <a:gd name="connsiteX0" fmla="*/ 729 w 10000"/>
              <a:gd name="connsiteY0" fmla="*/ 6865 h 9968"/>
              <a:gd name="connsiteX1" fmla="*/ 502 w 10000"/>
              <a:gd name="connsiteY1" fmla="*/ 7085 h 9968"/>
              <a:gd name="connsiteX2" fmla="*/ 0 w 10000"/>
              <a:gd name="connsiteY2" fmla="*/ 4999 h 9968"/>
              <a:gd name="connsiteX3" fmla="*/ 502 w 10000"/>
              <a:gd name="connsiteY3" fmla="*/ 2912 h 9968"/>
              <a:gd name="connsiteX4" fmla="*/ 729 w 10000"/>
              <a:gd name="connsiteY4" fmla="*/ 3134 h 9968"/>
              <a:gd name="connsiteX5" fmla="*/ 729 w 10000"/>
              <a:gd name="connsiteY5" fmla="*/ 17 h 9968"/>
              <a:gd name="connsiteX6" fmla="*/ 9803 w 10000"/>
              <a:gd name="connsiteY6" fmla="*/ 26 h 9968"/>
              <a:gd name="connsiteX7" fmla="*/ 10000 w 10000"/>
              <a:gd name="connsiteY7" fmla="*/ 9968 h 9968"/>
              <a:gd name="connsiteX8" fmla="*/ 729 w 10000"/>
              <a:gd name="connsiteY8" fmla="*/ 9953 h 9968"/>
              <a:gd name="connsiteX9" fmla="*/ 729 w 10000"/>
              <a:gd name="connsiteY9" fmla="*/ 6865 h 9968"/>
              <a:gd name="connsiteX0" fmla="*/ 729 w 10000"/>
              <a:gd name="connsiteY0" fmla="*/ 6887 h 10000"/>
              <a:gd name="connsiteX1" fmla="*/ 502 w 10000"/>
              <a:gd name="connsiteY1" fmla="*/ 7108 h 10000"/>
              <a:gd name="connsiteX2" fmla="*/ 0 w 10000"/>
              <a:gd name="connsiteY2" fmla="*/ 5015 h 10000"/>
              <a:gd name="connsiteX3" fmla="*/ 502 w 10000"/>
              <a:gd name="connsiteY3" fmla="*/ 2921 h 10000"/>
              <a:gd name="connsiteX4" fmla="*/ 729 w 10000"/>
              <a:gd name="connsiteY4" fmla="*/ 3144 h 10000"/>
              <a:gd name="connsiteX5" fmla="*/ 729 w 10000"/>
              <a:gd name="connsiteY5" fmla="*/ 17 h 10000"/>
              <a:gd name="connsiteX6" fmla="*/ 9858 w 10000"/>
              <a:gd name="connsiteY6" fmla="*/ 26 h 10000"/>
              <a:gd name="connsiteX7" fmla="*/ 10000 w 10000"/>
              <a:gd name="connsiteY7" fmla="*/ 10000 h 10000"/>
              <a:gd name="connsiteX8" fmla="*/ 729 w 10000"/>
              <a:gd name="connsiteY8" fmla="*/ 9985 h 10000"/>
              <a:gd name="connsiteX9" fmla="*/ 729 w 10000"/>
              <a:gd name="connsiteY9" fmla="*/ 6887 h 10000"/>
              <a:gd name="connsiteX0" fmla="*/ 729 w 9858"/>
              <a:gd name="connsiteY0" fmla="*/ 6887 h 10000"/>
              <a:gd name="connsiteX1" fmla="*/ 502 w 9858"/>
              <a:gd name="connsiteY1" fmla="*/ 7108 h 10000"/>
              <a:gd name="connsiteX2" fmla="*/ 0 w 9858"/>
              <a:gd name="connsiteY2" fmla="*/ 5015 h 10000"/>
              <a:gd name="connsiteX3" fmla="*/ 502 w 9858"/>
              <a:gd name="connsiteY3" fmla="*/ 2921 h 10000"/>
              <a:gd name="connsiteX4" fmla="*/ 729 w 9858"/>
              <a:gd name="connsiteY4" fmla="*/ 3144 h 10000"/>
              <a:gd name="connsiteX5" fmla="*/ 729 w 9858"/>
              <a:gd name="connsiteY5" fmla="*/ 17 h 10000"/>
              <a:gd name="connsiteX6" fmla="*/ 9858 w 9858"/>
              <a:gd name="connsiteY6" fmla="*/ 26 h 10000"/>
              <a:gd name="connsiteX7" fmla="*/ 9848 w 9858"/>
              <a:gd name="connsiteY7" fmla="*/ 10000 h 10000"/>
              <a:gd name="connsiteX8" fmla="*/ 729 w 9858"/>
              <a:gd name="connsiteY8" fmla="*/ 9985 h 10000"/>
              <a:gd name="connsiteX9" fmla="*/ 729 w 9858"/>
              <a:gd name="connsiteY9" fmla="*/ 6887 h 10000"/>
              <a:gd name="connsiteX0" fmla="*/ 740 w 10000"/>
              <a:gd name="connsiteY0" fmla="*/ 6887 h 10000"/>
              <a:gd name="connsiteX1" fmla="*/ 509 w 10000"/>
              <a:gd name="connsiteY1" fmla="*/ 7108 h 10000"/>
              <a:gd name="connsiteX2" fmla="*/ 0 w 10000"/>
              <a:gd name="connsiteY2" fmla="*/ 5015 h 10000"/>
              <a:gd name="connsiteX3" fmla="*/ 509 w 10000"/>
              <a:gd name="connsiteY3" fmla="*/ 2921 h 10000"/>
              <a:gd name="connsiteX4" fmla="*/ 740 w 10000"/>
              <a:gd name="connsiteY4" fmla="*/ 3144 h 10000"/>
              <a:gd name="connsiteX5" fmla="*/ 740 w 10000"/>
              <a:gd name="connsiteY5" fmla="*/ 17 h 10000"/>
              <a:gd name="connsiteX6" fmla="*/ 10000 w 10000"/>
              <a:gd name="connsiteY6" fmla="*/ 26 h 10000"/>
              <a:gd name="connsiteX7" fmla="*/ 9990 w 10000"/>
              <a:gd name="connsiteY7" fmla="*/ 10000 h 10000"/>
              <a:gd name="connsiteX8" fmla="*/ 740 w 10000"/>
              <a:gd name="connsiteY8" fmla="*/ 9985 h 10000"/>
              <a:gd name="connsiteX9" fmla="*/ 740 w 10000"/>
              <a:gd name="connsiteY9" fmla="*/ 6887 h 10000"/>
              <a:gd name="connsiteX0" fmla="*/ 740 w 10000"/>
              <a:gd name="connsiteY0" fmla="*/ 6887 h 10027"/>
              <a:gd name="connsiteX1" fmla="*/ 509 w 10000"/>
              <a:gd name="connsiteY1" fmla="*/ 7108 h 10027"/>
              <a:gd name="connsiteX2" fmla="*/ 0 w 10000"/>
              <a:gd name="connsiteY2" fmla="*/ 5015 h 10027"/>
              <a:gd name="connsiteX3" fmla="*/ 509 w 10000"/>
              <a:gd name="connsiteY3" fmla="*/ 2921 h 10027"/>
              <a:gd name="connsiteX4" fmla="*/ 740 w 10000"/>
              <a:gd name="connsiteY4" fmla="*/ 3144 h 10027"/>
              <a:gd name="connsiteX5" fmla="*/ 740 w 10000"/>
              <a:gd name="connsiteY5" fmla="*/ 17 h 10027"/>
              <a:gd name="connsiteX6" fmla="*/ 10000 w 10000"/>
              <a:gd name="connsiteY6" fmla="*/ 26 h 10027"/>
              <a:gd name="connsiteX7" fmla="*/ 9990 w 10000"/>
              <a:gd name="connsiteY7" fmla="*/ 10000 h 10027"/>
              <a:gd name="connsiteX8" fmla="*/ 740 w 10000"/>
              <a:gd name="connsiteY8" fmla="*/ 10027 h 10027"/>
              <a:gd name="connsiteX9" fmla="*/ 740 w 10000"/>
              <a:gd name="connsiteY9" fmla="*/ 6887 h 10027"/>
              <a:gd name="connsiteX0" fmla="*/ 740 w 10000"/>
              <a:gd name="connsiteY0" fmla="*/ 6887 h 10091"/>
              <a:gd name="connsiteX1" fmla="*/ 509 w 10000"/>
              <a:gd name="connsiteY1" fmla="*/ 7108 h 10091"/>
              <a:gd name="connsiteX2" fmla="*/ 0 w 10000"/>
              <a:gd name="connsiteY2" fmla="*/ 5015 h 10091"/>
              <a:gd name="connsiteX3" fmla="*/ 509 w 10000"/>
              <a:gd name="connsiteY3" fmla="*/ 2921 h 10091"/>
              <a:gd name="connsiteX4" fmla="*/ 740 w 10000"/>
              <a:gd name="connsiteY4" fmla="*/ 3144 h 10091"/>
              <a:gd name="connsiteX5" fmla="*/ 740 w 10000"/>
              <a:gd name="connsiteY5" fmla="*/ 17 h 10091"/>
              <a:gd name="connsiteX6" fmla="*/ 10000 w 10000"/>
              <a:gd name="connsiteY6" fmla="*/ 26 h 10091"/>
              <a:gd name="connsiteX7" fmla="*/ 9990 w 10000"/>
              <a:gd name="connsiteY7" fmla="*/ 10091 h 10091"/>
              <a:gd name="connsiteX8" fmla="*/ 740 w 10000"/>
              <a:gd name="connsiteY8" fmla="*/ 10027 h 10091"/>
              <a:gd name="connsiteX9" fmla="*/ 740 w 10000"/>
              <a:gd name="connsiteY9" fmla="*/ 6887 h 10091"/>
              <a:gd name="connsiteX0" fmla="*/ 740 w 10001"/>
              <a:gd name="connsiteY0" fmla="*/ 6887 h 10045"/>
              <a:gd name="connsiteX1" fmla="*/ 509 w 10001"/>
              <a:gd name="connsiteY1" fmla="*/ 7108 h 10045"/>
              <a:gd name="connsiteX2" fmla="*/ 0 w 10001"/>
              <a:gd name="connsiteY2" fmla="*/ 5015 h 10045"/>
              <a:gd name="connsiteX3" fmla="*/ 509 w 10001"/>
              <a:gd name="connsiteY3" fmla="*/ 2921 h 10045"/>
              <a:gd name="connsiteX4" fmla="*/ 740 w 10001"/>
              <a:gd name="connsiteY4" fmla="*/ 3144 h 10045"/>
              <a:gd name="connsiteX5" fmla="*/ 740 w 10001"/>
              <a:gd name="connsiteY5" fmla="*/ 17 h 10045"/>
              <a:gd name="connsiteX6" fmla="*/ 10000 w 10001"/>
              <a:gd name="connsiteY6" fmla="*/ 26 h 10045"/>
              <a:gd name="connsiteX7" fmla="*/ 10001 w 10001"/>
              <a:gd name="connsiteY7" fmla="*/ 10045 h 10045"/>
              <a:gd name="connsiteX8" fmla="*/ 740 w 10001"/>
              <a:gd name="connsiteY8" fmla="*/ 10027 h 10045"/>
              <a:gd name="connsiteX9" fmla="*/ 740 w 10001"/>
              <a:gd name="connsiteY9" fmla="*/ 6887 h 10045"/>
              <a:gd name="connsiteX0" fmla="*/ 740 w 10000"/>
              <a:gd name="connsiteY0" fmla="*/ 6887 h 10045"/>
              <a:gd name="connsiteX1" fmla="*/ 509 w 10000"/>
              <a:gd name="connsiteY1" fmla="*/ 7108 h 10045"/>
              <a:gd name="connsiteX2" fmla="*/ 0 w 10000"/>
              <a:gd name="connsiteY2" fmla="*/ 5015 h 10045"/>
              <a:gd name="connsiteX3" fmla="*/ 509 w 10000"/>
              <a:gd name="connsiteY3" fmla="*/ 2921 h 10045"/>
              <a:gd name="connsiteX4" fmla="*/ 740 w 10000"/>
              <a:gd name="connsiteY4" fmla="*/ 3144 h 10045"/>
              <a:gd name="connsiteX5" fmla="*/ 740 w 10000"/>
              <a:gd name="connsiteY5" fmla="*/ 17 h 10045"/>
              <a:gd name="connsiteX6" fmla="*/ 10000 w 10000"/>
              <a:gd name="connsiteY6" fmla="*/ 26 h 10045"/>
              <a:gd name="connsiteX7" fmla="*/ 9990 w 10000"/>
              <a:gd name="connsiteY7" fmla="*/ 10045 h 10045"/>
              <a:gd name="connsiteX8" fmla="*/ 740 w 10000"/>
              <a:gd name="connsiteY8" fmla="*/ 10027 h 10045"/>
              <a:gd name="connsiteX9" fmla="*/ 740 w 10000"/>
              <a:gd name="connsiteY9" fmla="*/ 6887 h 10045"/>
              <a:gd name="connsiteX0" fmla="*/ 740 w 10000"/>
              <a:gd name="connsiteY0" fmla="*/ 6887 h 10074"/>
              <a:gd name="connsiteX1" fmla="*/ 509 w 10000"/>
              <a:gd name="connsiteY1" fmla="*/ 7108 h 10074"/>
              <a:gd name="connsiteX2" fmla="*/ 0 w 10000"/>
              <a:gd name="connsiteY2" fmla="*/ 5015 h 10074"/>
              <a:gd name="connsiteX3" fmla="*/ 509 w 10000"/>
              <a:gd name="connsiteY3" fmla="*/ 2921 h 10074"/>
              <a:gd name="connsiteX4" fmla="*/ 740 w 10000"/>
              <a:gd name="connsiteY4" fmla="*/ 3144 h 10074"/>
              <a:gd name="connsiteX5" fmla="*/ 740 w 10000"/>
              <a:gd name="connsiteY5" fmla="*/ 17 h 10074"/>
              <a:gd name="connsiteX6" fmla="*/ 10000 w 10000"/>
              <a:gd name="connsiteY6" fmla="*/ 26 h 10074"/>
              <a:gd name="connsiteX7" fmla="*/ 9990 w 10000"/>
              <a:gd name="connsiteY7" fmla="*/ 10074 h 10074"/>
              <a:gd name="connsiteX8" fmla="*/ 740 w 10000"/>
              <a:gd name="connsiteY8" fmla="*/ 10027 h 10074"/>
              <a:gd name="connsiteX9" fmla="*/ 740 w 10000"/>
              <a:gd name="connsiteY9" fmla="*/ 6887 h 10074"/>
              <a:gd name="connsiteX0" fmla="*/ 740 w 10000"/>
              <a:gd name="connsiteY0" fmla="*/ 6887 h 10074"/>
              <a:gd name="connsiteX1" fmla="*/ 509 w 10000"/>
              <a:gd name="connsiteY1" fmla="*/ 7108 h 10074"/>
              <a:gd name="connsiteX2" fmla="*/ 0 w 10000"/>
              <a:gd name="connsiteY2" fmla="*/ 5015 h 10074"/>
              <a:gd name="connsiteX3" fmla="*/ 509 w 10000"/>
              <a:gd name="connsiteY3" fmla="*/ 2921 h 10074"/>
              <a:gd name="connsiteX4" fmla="*/ 740 w 10000"/>
              <a:gd name="connsiteY4" fmla="*/ 3144 h 10074"/>
              <a:gd name="connsiteX5" fmla="*/ 740 w 10000"/>
              <a:gd name="connsiteY5" fmla="*/ 17 h 10074"/>
              <a:gd name="connsiteX6" fmla="*/ 10000 w 10000"/>
              <a:gd name="connsiteY6" fmla="*/ 26 h 10074"/>
              <a:gd name="connsiteX7" fmla="*/ 9990 w 10000"/>
              <a:gd name="connsiteY7" fmla="*/ 10074 h 10074"/>
              <a:gd name="connsiteX8" fmla="*/ 740 w 10000"/>
              <a:gd name="connsiteY8" fmla="*/ 10027 h 10074"/>
              <a:gd name="connsiteX9" fmla="*/ 740 w 10000"/>
              <a:gd name="connsiteY9" fmla="*/ 6887 h 10074"/>
              <a:gd name="connsiteX0" fmla="*/ 740 w 9990"/>
              <a:gd name="connsiteY0" fmla="*/ 6887 h 10074"/>
              <a:gd name="connsiteX1" fmla="*/ 509 w 9990"/>
              <a:gd name="connsiteY1" fmla="*/ 7108 h 10074"/>
              <a:gd name="connsiteX2" fmla="*/ 0 w 9990"/>
              <a:gd name="connsiteY2" fmla="*/ 5015 h 10074"/>
              <a:gd name="connsiteX3" fmla="*/ 509 w 9990"/>
              <a:gd name="connsiteY3" fmla="*/ 2921 h 10074"/>
              <a:gd name="connsiteX4" fmla="*/ 740 w 9990"/>
              <a:gd name="connsiteY4" fmla="*/ 3144 h 10074"/>
              <a:gd name="connsiteX5" fmla="*/ 740 w 9990"/>
              <a:gd name="connsiteY5" fmla="*/ 17 h 10074"/>
              <a:gd name="connsiteX6" fmla="*/ 9972 w 9990"/>
              <a:gd name="connsiteY6" fmla="*/ 26 h 10074"/>
              <a:gd name="connsiteX7" fmla="*/ 9990 w 9990"/>
              <a:gd name="connsiteY7" fmla="*/ 10074 h 10074"/>
              <a:gd name="connsiteX8" fmla="*/ 740 w 9990"/>
              <a:gd name="connsiteY8" fmla="*/ 10027 h 10074"/>
              <a:gd name="connsiteX9" fmla="*/ 740 w 9990"/>
              <a:gd name="connsiteY9" fmla="*/ 6887 h 10074"/>
              <a:gd name="connsiteX0" fmla="*/ 741 w 10000"/>
              <a:gd name="connsiteY0" fmla="*/ 6836 h 9971"/>
              <a:gd name="connsiteX1" fmla="*/ 510 w 10000"/>
              <a:gd name="connsiteY1" fmla="*/ 7056 h 9971"/>
              <a:gd name="connsiteX2" fmla="*/ 0 w 10000"/>
              <a:gd name="connsiteY2" fmla="*/ 4978 h 9971"/>
              <a:gd name="connsiteX3" fmla="*/ 510 w 10000"/>
              <a:gd name="connsiteY3" fmla="*/ 2900 h 9971"/>
              <a:gd name="connsiteX4" fmla="*/ 741 w 10000"/>
              <a:gd name="connsiteY4" fmla="*/ 3121 h 9971"/>
              <a:gd name="connsiteX5" fmla="*/ 741 w 10000"/>
              <a:gd name="connsiteY5" fmla="*/ 17 h 9971"/>
              <a:gd name="connsiteX6" fmla="*/ 9982 w 10000"/>
              <a:gd name="connsiteY6" fmla="*/ 26 h 9971"/>
              <a:gd name="connsiteX7" fmla="*/ 10000 w 10000"/>
              <a:gd name="connsiteY7" fmla="*/ 9971 h 9971"/>
              <a:gd name="connsiteX8" fmla="*/ 741 w 10000"/>
              <a:gd name="connsiteY8" fmla="*/ 9953 h 9971"/>
              <a:gd name="connsiteX9" fmla="*/ 741 w 10000"/>
              <a:gd name="connsiteY9" fmla="*/ 6836 h 9971"/>
              <a:gd name="connsiteX0" fmla="*/ 741 w 9993"/>
              <a:gd name="connsiteY0" fmla="*/ 6856 h 10000"/>
              <a:gd name="connsiteX1" fmla="*/ 510 w 9993"/>
              <a:gd name="connsiteY1" fmla="*/ 7077 h 10000"/>
              <a:gd name="connsiteX2" fmla="*/ 0 w 9993"/>
              <a:gd name="connsiteY2" fmla="*/ 4992 h 10000"/>
              <a:gd name="connsiteX3" fmla="*/ 510 w 9993"/>
              <a:gd name="connsiteY3" fmla="*/ 2908 h 10000"/>
              <a:gd name="connsiteX4" fmla="*/ 741 w 9993"/>
              <a:gd name="connsiteY4" fmla="*/ 3130 h 10000"/>
              <a:gd name="connsiteX5" fmla="*/ 741 w 9993"/>
              <a:gd name="connsiteY5" fmla="*/ 17 h 10000"/>
              <a:gd name="connsiteX6" fmla="*/ 9982 w 9993"/>
              <a:gd name="connsiteY6" fmla="*/ 26 h 10000"/>
              <a:gd name="connsiteX7" fmla="*/ 9993 w 9993"/>
              <a:gd name="connsiteY7" fmla="*/ 10000 h 10000"/>
              <a:gd name="connsiteX8" fmla="*/ 741 w 9993"/>
              <a:gd name="connsiteY8" fmla="*/ 9982 h 10000"/>
              <a:gd name="connsiteX9" fmla="*/ 741 w 9993"/>
              <a:gd name="connsiteY9" fmla="*/ 6856 h 10000"/>
              <a:gd name="connsiteX0" fmla="*/ 742 w 9989"/>
              <a:gd name="connsiteY0" fmla="*/ 6856 h 10029"/>
              <a:gd name="connsiteX1" fmla="*/ 510 w 9989"/>
              <a:gd name="connsiteY1" fmla="*/ 7077 h 10029"/>
              <a:gd name="connsiteX2" fmla="*/ 0 w 9989"/>
              <a:gd name="connsiteY2" fmla="*/ 4992 h 10029"/>
              <a:gd name="connsiteX3" fmla="*/ 510 w 9989"/>
              <a:gd name="connsiteY3" fmla="*/ 2908 h 10029"/>
              <a:gd name="connsiteX4" fmla="*/ 742 w 9989"/>
              <a:gd name="connsiteY4" fmla="*/ 3130 h 10029"/>
              <a:gd name="connsiteX5" fmla="*/ 742 w 9989"/>
              <a:gd name="connsiteY5" fmla="*/ 17 h 10029"/>
              <a:gd name="connsiteX6" fmla="*/ 9989 w 9989"/>
              <a:gd name="connsiteY6" fmla="*/ 26 h 10029"/>
              <a:gd name="connsiteX7" fmla="*/ 9986 w 9989"/>
              <a:gd name="connsiteY7" fmla="*/ 10029 h 10029"/>
              <a:gd name="connsiteX8" fmla="*/ 742 w 9989"/>
              <a:gd name="connsiteY8" fmla="*/ 9982 h 10029"/>
              <a:gd name="connsiteX9" fmla="*/ 742 w 9989"/>
              <a:gd name="connsiteY9" fmla="*/ 6856 h 10029"/>
              <a:gd name="connsiteX0" fmla="*/ 743 w 10000"/>
              <a:gd name="connsiteY0" fmla="*/ 6836 h 10000"/>
              <a:gd name="connsiteX1" fmla="*/ 511 w 10000"/>
              <a:gd name="connsiteY1" fmla="*/ 7057 h 10000"/>
              <a:gd name="connsiteX2" fmla="*/ 0 w 10000"/>
              <a:gd name="connsiteY2" fmla="*/ 4978 h 10000"/>
              <a:gd name="connsiteX3" fmla="*/ 511 w 10000"/>
              <a:gd name="connsiteY3" fmla="*/ 2900 h 10000"/>
              <a:gd name="connsiteX4" fmla="*/ 743 w 10000"/>
              <a:gd name="connsiteY4" fmla="*/ 3121 h 10000"/>
              <a:gd name="connsiteX5" fmla="*/ 743 w 10000"/>
              <a:gd name="connsiteY5" fmla="*/ 17 h 10000"/>
              <a:gd name="connsiteX6" fmla="*/ 10000 w 10000"/>
              <a:gd name="connsiteY6" fmla="*/ 26 h 10000"/>
              <a:gd name="connsiteX7" fmla="*/ 9997 w 10000"/>
              <a:gd name="connsiteY7" fmla="*/ 10000 h 10000"/>
              <a:gd name="connsiteX8" fmla="*/ 743 w 10000"/>
              <a:gd name="connsiteY8" fmla="*/ 9982 h 10000"/>
              <a:gd name="connsiteX9" fmla="*/ 743 w 10000"/>
              <a:gd name="connsiteY9" fmla="*/ 6836 h 10000"/>
              <a:gd name="connsiteX0" fmla="*/ 743 w 10004"/>
              <a:gd name="connsiteY0" fmla="*/ 6836 h 9982"/>
              <a:gd name="connsiteX1" fmla="*/ 511 w 10004"/>
              <a:gd name="connsiteY1" fmla="*/ 7057 h 9982"/>
              <a:gd name="connsiteX2" fmla="*/ 0 w 10004"/>
              <a:gd name="connsiteY2" fmla="*/ 4978 h 9982"/>
              <a:gd name="connsiteX3" fmla="*/ 511 w 10004"/>
              <a:gd name="connsiteY3" fmla="*/ 2900 h 9982"/>
              <a:gd name="connsiteX4" fmla="*/ 743 w 10004"/>
              <a:gd name="connsiteY4" fmla="*/ 3121 h 9982"/>
              <a:gd name="connsiteX5" fmla="*/ 743 w 10004"/>
              <a:gd name="connsiteY5" fmla="*/ 17 h 9982"/>
              <a:gd name="connsiteX6" fmla="*/ 10000 w 10004"/>
              <a:gd name="connsiteY6" fmla="*/ 26 h 9982"/>
              <a:gd name="connsiteX7" fmla="*/ 10004 w 10004"/>
              <a:gd name="connsiteY7" fmla="*/ 9971 h 9982"/>
              <a:gd name="connsiteX8" fmla="*/ 743 w 10004"/>
              <a:gd name="connsiteY8" fmla="*/ 9982 h 9982"/>
              <a:gd name="connsiteX9" fmla="*/ 743 w 10004"/>
              <a:gd name="connsiteY9" fmla="*/ 6836 h 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4" h="9982">
                <a:moveTo>
                  <a:pt x="743" y="6836"/>
                </a:moveTo>
                <a:cubicBezTo>
                  <a:pt x="674" y="6971"/>
                  <a:pt x="592" y="7057"/>
                  <a:pt x="511" y="7057"/>
                </a:cubicBezTo>
                <a:cubicBezTo>
                  <a:pt x="224" y="7057"/>
                  <a:pt x="0" y="6114"/>
                  <a:pt x="0" y="4978"/>
                </a:cubicBezTo>
                <a:cubicBezTo>
                  <a:pt x="0" y="3815"/>
                  <a:pt x="224" y="2900"/>
                  <a:pt x="511" y="2900"/>
                </a:cubicBezTo>
                <a:cubicBezTo>
                  <a:pt x="592" y="2900"/>
                  <a:pt x="674" y="2983"/>
                  <a:pt x="743" y="3121"/>
                </a:cubicBezTo>
                <a:cubicBezTo>
                  <a:pt x="743" y="17"/>
                  <a:pt x="741" y="1089"/>
                  <a:pt x="743" y="17"/>
                </a:cubicBezTo>
                <a:cubicBezTo>
                  <a:pt x="2864" y="-29"/>
                  <a:pt x="8225" y="39"/>
                  <a:pt x="10000" y="26"/>
                </a:cubicBezTo>
                <a:cubicBezTo>
                  <a:pt x="9994" y="4444"/>
                  <a:pt x="10004" y="9971"/>
                  <a:pt x="10004" y="9971"/>
                </a:cubicBezTo>
                <a:lnTo>
                  <a:pt x="743" y="9982"/>
                </a:lnTo>
                <a:lnTo>
                  <a:pt x="743" y="683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2400" b="1" dirty="0">
                <a:solidFill>
                  <a:srgbClr val="FFFFFF"/>
                </a:solidFill>
                <a:latin typeface="Arial"/>
                <a:cs typeface="Arial"/>
              </a:rPr>
              <a:t>Çeşitli </a:t>
            </a:r>
          </a:p>
          <a:p>
            <a:pPr algn="ctr"/>
            <a:r>
              <a:rPr lang="tr-TR" sz="2400" b="1" dirty="0">
                <a:solidFill>
                  <a:srgbClr val="FFFFFF"/>
                </a:solidFill>
                <a:latin typeface="Arial"/>
                <a:cs typeface="Arial"/>
              </a:rPr>
              <a:t>Hükümler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6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6" grpId="0"/>
      <p:bldP spid="67" grpId="0" animBg="1"/>
      <p:bldP spid="7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892" y="533400"/>
            <a:ext cx="8124595" cy="3962400"/>
          </a:xfrm>
        </p:spPr>
        <p:txBody>
          <a:bodyPr anchor="t">
            <a:no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             Muhasebe, Denetim ve Danışmanlık İşletmeleri     </a:t>
            </a:r>
            <a:br>
              <a:rPr lang="tr-TR" sz="2400" b="1" dirty="0"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latin typeface="Arial" pitchFamily="34" charset="0"/>
                <a:cs typeface="Arial" pitchFamily="34" charset="0"/>
              </a:rPr>
              <a:t>             tarafından verilecek olan hizmetlerin, </a:t>
            </a:r>
            <a:br>
              <a:rPr lang="tr-TR" sz="2400" b="1" dirty="0"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latin typeface="Arial" pitchFamily="34" charset="0"/>
                <a:cs typeface="Arial" pitchFamily="34" charset="0"/>
              </a:rPr>
              <a:t>                       değişen toplumsal duyarlılık ve 		              sorumluluklar doğrultusunda 		   Kurumsal bir anlayışla 	</a:t>
            </a:r>
            <a:br>
              <a:rPr lang="tr-TR" sz="2400" b="1" dirty="0"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latin typeface="Arial" pitchFamily="34" charset="0"/>
                <a:cs typeface="Arial" pitchFamily="34" charset="0"/>
              </a:rPr>
              <a:t>             sunulmasını temin etmek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merdiyeeker.com.tr/wp-content/uploads/2014/04/y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3017168"/>
            <a:ext cx="3289220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-180528" y="630932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C94032-CD4C-4C25-B0C2-CEC720522D92}" type="slidenum">
              <a:rPr lang="en-US" sz="1800" smtClean="0"/>
              <a:pPr/>
              <a:t>36</a:t>
            </a:fld>
            <a:endParaRPr lang="en-US" sz="1800" dirty="0"/>
          </a:p>
        </p:txBody>
      </p:sp>
      <p:sp>
        <p:nvSpPr>
          <p:cNvPr id="10" name="TextBox 6"/>
          <p:cNvSpPr txBox="1"/>
          <p:nvPr/>
        </p:nvSpPr>
        <p:spPr>
          <a:xfrm>
            <a:off x="3200400" y="5562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1.AMAÇ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827" y="487680"/>
            <a:ext cx="7364389" cy="3632056"/>
          </a:xfrm>
        </p:spPr>
        <p:txBody>
          <a:bodyPr anchor="t">
            <a:norm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       Ortakları meslek mensupları olan ve odalara </a:t>
            </a:r>
            <a:br>
              <a:rPr lang="tr-TR" sz="2400" b="1" dirty="0"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latin typeface="Arial" pitchFamily="34" charset="0"/>
                <a:cs typeface="Arial" pitchFamily="34" charset="0"/>
              </a:rPr>
              <a:t>kayıtlı bulunan şirketler, </a:t>
            </a:r>
            <a:br>
              <a:rPr lang="tr-TR" sz="2400" b="1" dirty="0"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latin typeface="Arial" pitchFamily="34" charset="0"/>
                <a:cs typeface="Arial" pitchFamily="34" charset="0"/>
              </a:rPr>
              <a:t>adi ortaklıklar ve </a:t>
            </a:r>
            <a:br>
              <a:rPr lang="tr-TR" sz="2400" b="1" dirty="0"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latin typeface="Arial" pitchFamily="34" charset="0"/>
                <a:cs typeface="Arial" pitchFamily="34" charset="0"/>
              </a:rPr>
              <a:t>gerçek kişi işletmeler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0528" y="6309320"/>
            <a:ext cx="838200" cy="381000"/>
          </a:xfrm>
        </p:spPr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z="1800" smtClean="0"/>
              <a:pPr eaLnBrk="1" latinLnBrk="0" hangingPunct="1"/>
              <a:t>37</a:t>
            </a:fld>
            <a:endParaRPr kumimoji="0" lang="en-US" sz="1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3412" y="5865707"/>
            <a:ext cx="21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"/>
                <a:cs typeface="Arial"/>
              </a:rPr>
              <a:t>2.KAPSAM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2" descr="http://navion.com.tr/wp/wp-content/uploads/2013/01/shutterstock_FC00017-e13572905471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24024"/>
            <a:ext cx="4035746" cy="255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4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338015" y="0"/>
            <a:ext cx="6396896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-4887" y="0"/>
            <a:ext cx="6396896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963100" y="928077"/>
            <a:ext cx="6706116" cy="1473200"/>
            <a:chOff x="2711250" y="939800"/>
            <a:chExt cx="8941488" cy="1473200"/>
          </a:xfrm>
        </p:grpSpPr>
        <p:sp>
          <p:nvSpPr>
            <p:cNvPr id="6" name="Rectangle 5"/>
            <p:cNvSpPr/>
            <p:nvPr/>
          </p:nvSpPr>
          <p:spPr>
            <a:xfrm>
              <a:off x="2711250" y="939800"/>
              <a:ext cx="894148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alpha val="0"/>
                  </a:schemeClr>
                </a:gs>
                <a:gs pos="47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50490" y="1204015"/>
              <a:ext cx="740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Verimlilik</a:t>
              </a:r>
              <a:br>
                <a:rPr lang="en-US" sz="2400" b="1" dirty="0">
                  <a:solidFill>
                    <a:prstClr val="black"/>
                  </a:solidFill>
                  <a:latin typeface="Arial"/>
                  <a:cs typeface="Arial"/>
                </a:rPr>
              </a:br>
              <a:endParaRPr lang="en-US" sz="24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2207090" y="2415005"/>
            <a:ext cx="6462127" cy="1473200"/>
            <a:chOff x="3036570" y="2391559"/>
            <a:chExt cx="8616169" cy="1473200"/>
          </a:xfrm>
        </p:grpSpPr>
        <p:sp>
          <p:nvSpPr>
            <p:cNvPr id="16" name="Rectangle 15"/>
            <p:cNvSpPr/>
            <p:nvPr/>
          </p:nvSpPr>
          <p:spPr>
            <a:xfrm>
              <a:off x="3036570" y="2391559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5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0341" y="2579067"/>
              <a:ext cx="6972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Etkili İletişim ve Koordinasyon</a:t>
              </a:r>
              <a:b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</a:b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2207090" y="3884856"/>
            <a:ext cx="6487334" cy="1484040"/>
            <a:chOff x="3036570" y="3837964"/>
            <a:chExt cx="8649779" cy="1484040"/>
          </a:xfrm>
        </p:grpSpPr>
        <p:sp>
          <p:nvSpPr>
            <p:cNvPr id="17" name="Rectangle 16"/>
            <p:cNvSpPr/>
            <p:nvPr/>
          </p:nvSpPr>
          <p:spPr>
            <a:xfrm>
              <a:off x="3036570" y="3848804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1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71435" y="3837964"/>
              <a:ext cx="651491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400" b="1" dirty="0">
                  <a:solidFill>
                    <a:srgbClr val="000000"/>
                  </a:solidFill>
                  <a:latin typeface="Arial"/>
                  <a:ea typeface="Times New Roman" pitchFamily="18" charset="0"/>
                  <a:cs typeface="Arial"/>
                </a:rPr>
                <a:t>Hizmet üretim, yönetim, 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400" b="1" dirty="0">
                  <a:solidFill>
                    <a:srgbClr val="000000"/>
                  </a:solidFill>
                  <a:latin typeface="Arial"/>
                  <a:ea typeface="Times New Roman" pitchFamily="18" charset="0"/>
                  <a:cs typeface="Arial"/>
                </a:rPr>
                <a:t>eğitim, ortak kullanım ve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400" b="1" dirty="0">
                  <a:solidFill>
                    <a:srgbClr val="000000"/>
                  </a:solidFill>
                  <a:latin typeface="Arial"/>
                  <a:ea typeface="Times New Roman" pitchFamily="18" charset="0"/>
                  <a:cs typeface="Arial"/>
                </a:rPr>
                <a:t>destek hizmetleri </a:t>
              </a:r>
            </a:p>
          </p:txBody>
        </p:sp>
      </p:grpSp>
      <p:sp>
        <p:nvSpPr>
          <p:cNvPr id="46" name="Parallelogram 45"/>
          <p:cNvSpPr/>
          <p:nvPr/>
        </p:nvSpPr>
        <p:spPr>
          <a:xfrm>
            <a:off x="2051720" y="3815994"/>
            <a:ext cx="1944216" cy="1335422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4000">
                <a:schemeClr val="accent1">
                  <a:lumMod val="75000"/>
                </a:schemeClr>
              </a:gs>
              <a:gs pos="98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Parallelogram 72"/>
          <p:cNvSpPr/>
          <p:nvPr/>
        </p:nvSpPr>
        <p:spPr>
          <a:xfrm>
            <a:off x="868042" y="2373074"/>
            <a:ext cx="2606040" cy="2640102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000">
                <a:schemeClr val="accent2">
                  <a:lumMod val="40000"/>
                  <a:lumOff val="6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528806" y="956192"/>
            <a:ext cx="2606040" cy="2760840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4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152400"/>
            <a:ext cx="555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Arial"/>
                <a:cs typeface="Arial"/>
              </a:rPr>
              <a:t>MEKAN</a:t>
            </a:r>
            <a:endParaRPr lang="en-US" sz="28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0" name="Slide Number Placeholder 5"/>
          <p:cNvSpPr txBox="1">
            <a:spLocks/>
          </p:cNvSpPr>
          <p:nvPr/>
        </p:nvSpPr>
        <p:spPr>
          <a:xfrm>
            <a:off x="-180528" y="630932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C94032-CD4C-4C25-B0C2-CEC720522D92}" type="slidenum">
              <a:rPr lang="en-US" sz="1800" smtClean="0"/>
              <a:pPr/>
              <a:t>38</a:t>
            </a:fld>
            <a:endParaRPr lang="en-US" sz="1800" dirty="0"/>
          </a:p>
        </p:txBody>
      </p:sp>
      <p:pic>
        <p:nvPicPr>
          <p:cNvPr id="21" name="Picture 2" descr="http://img3.wikia.nocookie.net/__cb20121122060733/clubpenguin/images/a/a8/Covert_Agent_Station_Surveill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2123728" cy="1938946"/>
          </a:xfrm>
          <a:prstGeom prst="rect">
            <a:avLst/>
          </a:prstGeom>
          <a:noFill/>
        </p:spPr>
      </p:pic>
      <p:sp>
        <p:nvSpPr>
          <p:cNvPr id="22" name="TextBox 7"/>
          <p:cNvSpPr txBox="1"/>
          <p:nvPr/>
        </p:nvSpPr>
        <p:spPr>
          <a:xfrm>
            <a:off x="2255520" y="6156960"/>
            <a:ext cx="7574280" cy="53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C00000"/>
                </a:solidFill>
                <a:latin typeface="Arial"/>
                <a:cs typeface="Arial"/>
              </a:rPr>
              <a:t>               3/1İŞYERİ İLKE VE ESASLARI</a:t>
            </a:r>
            <a:endParaRPr lang="en-US" sz="2800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0484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338015" y="0"/>
            <a:ext cx="6396896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-4887" y="0"/>
            <a:ext cx="6396896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963100" y="928077"/>
            <a:ext cx="6706116" cy="1473200"/>
            <a:chOff x="2711250" y="939800"/>
            <a:chExt cx="8941488" cy="1473200"/>
          </a:xfrm>
        </p:grpSpPr>
        <p:sp>
          <p:nvSpPr>
            <p:cNvPr id="6" name="Rectangle 5"/>
            <p:cNvSpPr/>
            <p:nvPr/>
          </p:nvSpPr>
          <p:spPr>
            <a:xfrm>
              <a:off x="2711250" y="939800"/>
              <a:ext cx="894148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alpha val="0"/>
                  </a:schemeClr>
                </a:gs>
                <a:gs pos="47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50490" y="1204015"/>
              <a:ext cx="740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Müşteri Bilgileri</a:t>
              </a:r>
              <a:endParaRPr lang="en-US" sz="24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2207090" y="2415005"/>
            <a:ext cx="6462127" cy="1473200"/>
            <a:chOff x="3036570" y="2391559"/>
            <a:chExt cx="8616169" cy="1473200"/>
          </a:xfrm>
        </p:grpSpPr>
        <p:sp>
          <p:nvSpPr>
            <p:cNvPr id="16" name="Rectangle 15"/>
            <p:cNvSpPr/>
            <p:nvPr/>
          </p:nvSpPr>
          <p:spPr>
            <a:xfrm>
              <a:off x="3036570" y="2391559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5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0341" y="2579067"/>
              <a:ext cx="6972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Hizmet ve Çalışan Güvenliği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2207090" y="3895696"/>
            <a:ext cx="6487334" cy="1473200"/>
            <a:chOff x="3036570" y="3848804"/>
            <a:chExt cx="8649779" cy="1473200"/>
          </a:xfrm>
        </p:grpSpPr>
        <p:sp>
          <p:nvSpPr>
            <p:cNvPr id="17" name="Rectangle 16"/>
            <p:cNvSpPr/>
            <p:nvPr/>
          </p:nvSpPr>
          <p:spPr>
            <a:xfrm>
              <a:off x="3036570" y="3848804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1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71435" y="4064967"/>
              <a:ext cx="6514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400" b="1" dirty="0">
                  <a:solidFill>
                    <a:srgbClr val="000000"/>
                  </a:solidFill>
                  <a:latin typeface="Arial"/>
                  <a:ea typeface="Times New Roman" pitchFamily="18" charset="0"/>
                  <a:cs typeface="Arial"/>
                </a:rPr>
                <a:t>Varlıkların Korunması</a:t>
              </a:r>
            </a:p>
          </p:txBody>
        </p:sp>
      </p:grpSp>
      <p:sp>
        <p:nvSpPr>
          <p:cNvPr id="46" name="Parallelogram 45"/>
          <p:cNvSpPr/>
          <p:nvPr/>
        </p:nvSpPr>
        <p:spPr>
          <a:xfrm>
            <a:off x="2267744" y="3861048"/>
            <a:ext cx="1512168" cy="936104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4000">
                <a:schemeClr val="accent1">
                  <a:lumMod val="75000"/>
                </a:schemeClr>
              </a:gs>
              <a:gs pos="98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Parallelogram 72"/>
          <p:cNvSpPr/>
          <p:nvPr/>
        </p:nvSpPr>
        <p:spPr>
          <a:xfrm>
            <a:off x="868042" y="2373074"/>
            <a:ext cx="2606040" cy="2421319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000">
                <a:schemeClr val="accent2">
                  <a:lumMod val="40000"/>
                  <a:lumOff val="6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528806" y="956192"/>
            <a:ext cx="2606040" cy="2421319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4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162580"/>
            <a:ext cx="555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Arial"/>
                <a:cs typeface="Arial"/>
              </a:rPr>
              <a:t>GÜVENLİK</a:t>
            </a:r>
            <a:endParaRPr lang="en-US" sz="28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-180528" y="630932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C94032-CD4C-4C25-B0C2-CEC720522D92}" type="slidenum">
              <a:rPr lang="en-US" sz="1800" smtClean="0"/>
              <a:pPr/>
              <a:t>39</a:t>
            </a:fld>
            <a:endParaRPr lang="en-US" sz="1800" dirty="0"/>
          </a:p>
        </p:txBody>
      </p:sp>
      <p:pic>
        <p:nvPicPr>
          <p:cNvPr id="38914" name="Picture 2" descr="http://digiant.eu/wp-content/uploads/2013/03/computer-secur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841438"/>
            <a:ext cx="3024842" cy="2016562"/>
          </a:xfrm>
          <a:prstGeom prst="rect">
            <a:avLst/>
          </a:prstGeom>
          <a:noFill/>
        </p:spPr>
      </p:pic>
      <p:sp>
        <p:nvSpPr>
          <p:cNvPr id="22" name="TextBox 7"/>
          <p:cNvSpPr txBox="1"/>
          <p:nvPr/>
        </p:nvSpPr>
        <p:spPr>
          <a:xfrm>
            <a:off x="2255520" y="5867400"/>
            <a:ext cx="7574280" cy="53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C00000"/>
                </a:solidFill>
                <a:latin typeface="Arial"/>
                <a:cs typeface="Arial"/>
              </a:rPr>
              <a:t>               3/1İŞYERİ İLKE VE ESASLARI</a:t>
            </a:r>
            <a:endParaRPr lang="en-US" sz="2800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1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8194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Bağımsız denetimin</a:t>
            </a:r>
          </a:p>
          <a:p>
            <a:r>
              <a:rPr lang="tr-TR" sz="3600" b="1" u="sng" dirty="0"/>
              <a:t>asıl varlık sebebi olan şey, </a:t>
            </a:r>
          </a:p>
          <a:p>
            <a:r>
              <a:rPr lang="tr-TR" sz="3600" dirty="0"/>
              <a:t>finansal tablo kullanıcılarının karar alırken dayandıkları </a:t>
            </a:r>
          </a:p>
          <a:p>
            <a:r>
              <a:rPr lang="tr-TR" sz="3600" b="1" u="sng" dirty="0"/>
              <a:t>bilgilerin güvenilirliğini arttırmasıdır.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612052" y="1991360"/>
            <a:ext cx="6079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BAĞIMSIZ DENETİM VE GÜVENİLİRLİK  </a:t>
            </a:r>
          </a:p>
        </p:txBody>
      </p:sp>
      <p:sp>
        <p:nvSpPr>
          <p:cNvPr id="9" name="8 Oval"/>
          <p:cNvSpPr/>
          <p:nvPr/>
        </p:nvSpPr>
        <p:spPr>
          <a:xfrm>
            <a:off x="1524000" y="15240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0" name="9 Oval"/>
          <p:cNvSpPr/>
          <p:nvPr/>
        </p:nvSpPr>
        <p:spPr>
          <a:xfrm>
            <a:off x="3276600" y="5334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Güvenilirlik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338015" y="0"/>
            <a:ext cx="6396896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-4887" y="0"/>
            <a:ext cx="6396896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963100" y="928077"/>
            <a:ext cx="6706116" cy="1473200"/>
            <a:chOff x="2711250" y="939800"/>
            <a:chExt cx="8941488" cy="1473200"/>
          </a:xfrm>
        </p:grpSpPr>
        <p:sp>
          <p:nvSpPr>
            <p:cNvPr id="6" name="Rectangle 5"/>
            <p:cNvSpPr/>
            <p:nvPr/>
          </p:nvSpPr>
          <p:spPr>
            <a:xfrm>
              <a:off x="2711250" y="939800"/>
              <a:ext cx="894148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alpha val="0"/>
                  </a:schemeClr>
                </a:gs>
                <a:gs pos="47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50490" y="1204015"/>
              <a:ext cx="740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Mobilya, Mefruşat</a:t>
              </a:r>
              <a:endParaRPr lang="en-US" sz="24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2207090" y="2415005"/>
            <a:ext cx="6462127" cy="1473200"/>
            <a:chOff x="3036570" y="2391559"/>
            <a:chExt cx="8616169" cy="1473200"/>
          </a:xfrm>
        </p:grpSpPr>
        <p:sp>
          <p:nvSpPr>
            <p:cNvPr id="16" name="Rectangle 15"/>
            <p:cNvSpPr/>
            <p:nvPr/>
          </p:nvSpPr>
          <p:spPr>
            <a:xfrm>
              <a:off x="3036570" y="2391559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5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0341" y="2579067"/>
              <a:ext cx="6972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Teknik Ekipman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2207090" y="3895696"/>
            <a:ext cx="6487334" cy="1473200"/>
            <a:chOff x="3036570" y="3848804"/>
            <a:chExt cx="8649779" cy="1473200"/>
          </a:xfrm>
        </p:grpSpPr>
        <p:sp>
          <p:nvSpPr>
            <p:cNvPr id="17" name="Rectangle 16"/>
            <p:cNvSpPr/>
            <p:nvPr/>
          </p:nvSpPr>
          <p:spPr>
            <a:xfrm>
              <a:off x="3036570" y="3848804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1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71435" y="4064967"/>
              <a:ext cx="6514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400" b="1" dirty="0">
                  <a:solidFill>
                    <a:srgbClr val="000000"/>
                  </a:solidFill>
                  <a:latin typeface="Arial"/>
                  <a:ea typeface="Times New Roman" pitchFamily="18" charset="0"/>
                  <a:cs typeface="Arial"/>
                </a:rPr>
                <a:t>Yazılım</a:t>
              </a:r>
            </a:p>
          </p:txBody>
        </p:sp>
      </p:grpSp>
      <p:sp>
        <p:nvSpPr>
          <p:cNvPr id="46" name="Parallelogram 45"/>
          <p:cNvSpPr/>
          <p:nvPr/>
        </p:nvSpPr>
        <p:spPr>
          <a:xfrm>
            <a:off x="2339752" y="3815993"/>
            <a:ext cx="1513996" cy="837143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4000">
                <a:schemeClr val="accent1">
                  <a:lumMod val="75000"/>
                </a:schemeClr>
              </a:gs>
              <a:gs pos="98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Parallelogram 72"/>
          <p:cNvSpPr/>
          <p:nvPr/>
        </p:nvSpPr>
        <p:spPr>
          <a:xfrm>
            <a:off x="868042" y="2373074"/>
            <a:ext cx="2606040" cy="2280062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000">
                <a:schemeClr val="accent2">
                  <a:lumMod val="40000"/>
                  <a:lumOff val="6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528806" y="956192"/>
            <a:ext cx="2606040" cy="2280062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4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162580"/>
            <a:ext cx="555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Arial"/>
                <a:cs typeface="Arial"/>
              </a:rPr>
              <a:t>YAZILIM DONANIM</a:t>
            </a:r>
            <a:endParaRPr lang="en-US" sz="28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-180528" y="630932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C94032-CD4C-4C25-B0C2-CEC720522D92}" type="slidenum">
              <a:rPr lang="en-US" sz="1800" smtClean="0"/>
              <a:pPr/>
              <a:t>40</a:t>
            </a:fld>
            <a:endParaRPr lang="en-US" sz="1800" dirty="0"/>
          </a:p>
        </p:txBody>
      </p:sp>
      <p:pic>
        <p:nvPicPr>
          <p:cNvPr id="21" name="Picture 4" descr="http://lojistik.ulukom.com.tr/images/ens-res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2411055" cy="1844824"/>
          </a:xfrm>
          <a:prstGeom prst="rect">
            <a:avLst/>
          </a:prstGeom>
          <a:noFill/>
        </p:spPr>
      </p:pic>
      <p:sp>
        <p:nvSpPr>
          <p:cNvPr id="23" name="TextBox 7"/>
          <p:cNvSpPr txBox="1"/>
          <p:nvPr/>
        </p:nvSpPr>
        <p:spPr>
          <a:xfrm>
            <a:off x="2255520" y="5791200"/>
            <a:ext cx="7574280" cy="53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C00000"/>
                </a:solidFill>
                <a:latin typeface="Arial"/>
                <a:cs typeface="Arial"/>
              </a:rPr>
              <a:t>               3/1İŞYERİ İLKE VE ESASLARI</a:t>
            </a:r>
            <a:endParaRPr lang="en-US" sz="2800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2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338015" y="0"/>
            <a:ext cx="6396896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-4887" y="0"/>
            <a:ext cx="6396896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963100" y="928077"/>
            <a:ext cx="6706116" cy="1473200"/>
            <a:chOff x="2711250" y="939800"/>
            <a:chExt cx="8941488" cy="1473200"/>
          </a:xfrm>
        </p:grpSpPr>
        <p:sp>
          <p:nvSpPr>
            <p:cNvPr id="6" name="Rectangle 5"/>
            <p:cNvSpPr/>
            <p:nvPr/>
          </p:nvSpPr>
          <p:spPr>
            <a:xfrm>
              <a:off x="2711250" y="939800"/>
              <a:ext cx="894148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alpha val="0"/>
                  </a:schemeClr>
                </a:gs>
                <a:gs pos="47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50490" y="1204015"/>
              <a:ext cx="740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Kurumsal Yönetim</a:t>
              </a:r>
              <a:br>
                <a:rPr lang="en-US" sz="2400" b="1" dirty="0">
                  <a:solidFill>
                    <a:prstClr val="black"/>
                  </a:solidFill>
                  <a:latin typeface="Arial"/>
                  <a:cs typeface="Arial"/>
                </a:rPr>
              </a:br>
              <a:endParaRPr lang="en-US" sz="24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2207090" y="2415005"/>
            <a:ext cx="6462127" cy="1473200"/>
            <a:chOff x="3036570" y="2391559"/>
            <a:chExt cx="8616169" cy="1473200"/>
          </a:xfrm>
        </p:grpSpPr>
        <p:sp>
          <p:nvSpPr>
            <p:cNvPr id="16" name="Rectangle 15"/>
            <p:cNvSpPr/>
            <p:nvPr/>
          </p:nvSpPr>
          <p:spPr>
            <a:xfrm>
              <a:off x="3036570" y="2391559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5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0341" y="2579067"/>
              <a:ext cx="6972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İşyeri Yönetimi</a:t>
              </a:r>
              <a:b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</a:b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2207090" y="3895696"/>
            <a:ext cx="6487334" cy="1473200"/>
            <a:chOff x="3036570" y="3848804"/>
            <a:chExt cx="8649779" cy="1473200"/>
          </a:xfrm>
        </p:grpSpPr>
        <p:sp>
          <p:nvSpPr>
            <p:cNvPr id="17" name="Rectangle 16"/>
            <p:cNvSpPr/>
            <p:nvPr/>
          </p:nvSpPr>
          <p:spPr>
            <a:xfrm>
              <a:off x="3036570" y="3848804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1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71435" y="4064967"/>
              <a:ext cx="6514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İnsan Kaynakları Yönetimi</a:t>
              </a:r>
              <a:endParaRPr lang="en-US" sz="24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31627" y="-33866"/>
            <a:ext cx="6847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solidFill>
                  <a:schemeClr val="bg1"/>
                </a:solidFill>
                <a:latin typeface="Arial"/>
                <a:cs typeface="Arial"/>
              </a:rPr>
              <a:t>3/2.İŞYERİ YÖNETİMİ</a:t>
            </a:r>
          </a:p>
          <a:p>
            <a:r>
              <a:rPr lang="tr-TR" sz="2400" b="1" i="1" dirty="0">
                <a:solidFill>
                  <a:schemeClr val="bg1"/>
                </a:solidFill>
                <a:latin typeface="Arial"/>
                <a:cs typeface="Arial"/>
              </a:rPr>
              <a:t>İLKE VE ESASLARI</a:t>
            </a:r>
            <a:endParaRPr lang="en-US" sz="24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Parallelogram 45"/>
          <p:cNvSpPr/>
          <p:nvPr/>
        </p:nvSpPr>
        <p:spPr>
          <a:xfrm>
            <a:off x="2338574" y="3815993"/>
            <a:ext cx="1515174" cy="909151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4000">
                <a:schemeClr val="accent1">
                  <a:lumMod val="75000"/>
                </a:schemeClr>
              </a:gs>
              <a:gs pos="98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Parallelogram 72"/>
          <p:cNvSpPr/>
          <p:nvPr/>
        </p:nvSpPr>
        <p:spPr>
          <a:xfrm>
            <a:off x="1958908" y="2373074"/>
            <a:ext cx="1515174" cy="909151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000">
                <a:schemeClr val="accent2">
                  <a:lumMod val="40000"/>
                  <a:lumOff val="6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1619672" y="956192"/>
            <a:ext cx="1515174" cy="909151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4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Slide Number Placeholder 5"/>
          <p:cNvSpPr txBox="1">
            <a:spLocks/>
          </p:cNvSpPr>
          <p:nvPr/>
        </p:nvSpPr>
        <p:spPr>
          <a:xfrm>
            <a:off x="-180528" y="630932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C94032-CD4C-4C25-B0C2-CEC720522D92}" type="slidenum">
              <a:rPr lang="en-US" sz="1800" smtClean="0"/>
              <a:pPr/>
              <a:t>41</a:t>
            </a:fld>
            <a:endParaRPr lang="en-US" sz="1800" dirty="0"/>
          </a:p>
        </p:txBody>
      </p:sp>
      <p:pic>
        <p:nvPicPr>
          <p:cNvPr id="24" name="Picture 6" descr="http://www.majoregitim.com/userFiles/Image/insan-kaynaklari-yonetimi-resim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301208"/>
            <a:ext cx="1878792" cy="1402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3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-123487" y="0"/>
            <a:ext cx="8529195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-580691" y="0"/>
            <a:ext cx="8529195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4267" y="13547"/>
            <a:ext cx="6856205" cy="825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solidFill>
                  <a:schemeClr val="bg1"/>
                </a:solidFill>
                <a:latin typeface="Arial"/>
                <a:cs typeface="Arial"/>
              </a:rPr>
              <a:t>4.HİZMET YÖNETİMİ VE UYGULAMA</a:t>
            </a:r>
          </a:p>
          <a:p>
            <a:r>
              <a:rPr lang="tr-TR" sz="2400" b="1" i="1" dirty="0">
                <a:solidFill>
                  <a:schemeClr val="bg1"/>
                </a:solidFill>
                <a:latin typeface="Arial"/>
                <a:cs typeface="Arial"/>
              </a:rPr>
              <a:t>İLKE VE ESASLARI</a:t>
            </a:r>
            <a:endParaRPr lang="en-US" sz="24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93467" y="934851"/>
            <a:ext cx="8941488" cy="1473201"/>
            <a:chOff x="2711250" y="939800"/>
            <a:chExt cx="8941488" cy="1473200"/>
          </a:xfrm>
        </p:grpSpPr>
        <p:sp>
          <p:nvSpPr>
            <p:cNvPr id="6" name="Rectangle 5"/>
            <p:cNvSpPr/>
            <p:nvPr/>
          </p:nvSpPr>
          <p:spPr>
            <a:xfrm>
              <a:off x="2711250" y="939800"/>
              <a:ext cx="894148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alpha val="0"/>
                  </a:schemeClr>
                </a:gs>
                <a:gs pos="47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50490" y="1204015"/>
              <a:ext cx="740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Hizmet Uygulama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1418787" y="2415005"/>
            <a:ext cx="8616168" cy="1473200"/>
            <a:chOff x="3036570" y="2391559"/>
            <a:chExt cx="8616168" cy="1473200"/>
          </a:xfrm>
        </p:grpSpPr>
        <p:sp>
          <p:nvSpPr>
            <p:cNvPr id="16" name="Rectangle 15"/>
            <p:cNvSpPr/>
            <p:nvPr/>
          </p:nvSpPr>
          <p:spPr>
            <a:xfrm>
              <a:off x="3036570" y="2391559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5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95594" y="2579067"/>
              <a:ext cx="68571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Müşteri İlişkileri</a:t>
              </a:r>
              <a:br>
                <a:rPr lang="en-US" sz="2400" b="1" dirty="0">
                  <a:solidFill>
                    <a:prstClr val="black"/>
                  </a:solidFill>
                  <a:latin typeface="Arial"/>
                  <a:cs typeface="Arial"/>
                </a:rPr>
              </a:b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1331640" y="3789040"/>
            <a:ext cx="8736929" cy="1579859"/>
            <a:chOff x="3036570" y="3848804"/>
            <a:chExt cx="8649779" cy="1473200"/>
          </a:xfrm>
        </p:grpSpPr>
        <p:sp>
          <p:nvSpPr>
            <p:cNvPr id="17" name="Rectangle 16"/>
            <p:cNvSpPr/>
            <p:nvPr/>
          </p:nvSpPr>
          <p:spPr>
            <a:xfrm>
              <a:off x="3036570" y="3848804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1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5929" y="4064966"/>
              <a:ext cx="6270420" cy="43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Hizmet Tanıtım ve Pazarlama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 108"/>
          <p:cNvGrpSpPr/>
          <p:nvPr/>
        </p:nvGrpSpPr>
        <p:grpSpPr>
          <a:xfrm>
            <a:off x="1403648" y="5229200"/>
            <a:ext cx="8649779" cy="1473201"/>
            <a:chOff x="3036570" y="3848804"/>
            <a:chExt cx="8649778" cy="1473200"/>
          </a:xfrm>
        </p:grpSpPr>
        <p:sp>
          <p:nvSpPr>
            <p:cNvPr id="110" name="Rectangle 109"/>
            <p:cNvSpPr/>
            <p:nvPr/>
          </p:nvSpPr>
          <p:spPr>
            <a:xfrm>
              <a:off x="3036570" y="3848804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1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101856" y="4064967"/>
              <a:ext cx="558449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Haksız Rekabet ve </a:t>
              </a:r>
            </a:p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Reklam Yasağı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3" name="Parallelogram 112"/>
          <p:cNvSpPr/>
          <p:nvPr/>
        </p:nvSpPr>
        <p:spPr>
          <a:xfrm>
            <a:off x="-1577445" y="5234737"/>
            <a:ext cx="6126921" cy="6456821"/>
          </a:xfrm>
          <a:prstGeom prst="parallelogram">
            <a:avLst>
              <a:gd name="adj" fmla="val 73190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Parallelogram 103"/>
          <p:cNvSpPr/>
          <p:nvPr/>
        </p:nvSpPr>
        <p:spPr>
          <a:xfrm>
            <a:off x="-2214413" y="3804937"/>
            <a:ext cx="6126921" cy="6456821"/>
          </a:xfrm>
          <a:prstGeom prst="parallelogram">
            <a:avLst>
              <a:gd name="adj" fmla="val 73190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Parallelogram 102"/>
          <p:cNvSpPr/>
          <p:nvPr/>
        </p:nvSpPr>
        <p:spPr>
          <a:xfrm>
            <a:off x="-2785979" y="2288188"/>
            <a:ext cx="6126921" cy="6456821"/>
          </a:xfrm>
          <a:prstGeom prst="parallelogram">
            <a:avLst>
              <a:gd name="adj" fmla="val 73190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-3406313" y="845972"/>
            <a:ext cx="6126921" cy="6456821"/>
          </a:xfrm>
          <a:prstGeom prst="parallelogram">
            <a:avLst>
              <a:gd name="adj" fmla="val 73190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-180528" y="630932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C94032-CD4C-4C25-B0C2-CEC720522D92}" type="slidenum">
              <a:rPr lang="en-US" sz="1800" smtClean="0"/>
              <a:pPr/>
              <a:t>42</a:t>
            </a:fld>
            <a:endParaRPr lang="en-US" sz="1800" dirty="0"/>
          </a:p>
        </p:txBody>
      </p:sp>
      <p:pic>
        <p:nvPicPr>
          <p:cNvPr id="27654" name="Picture 6" descr="http://s3.amazonaws.com/bundlr-app-production/content_images/images/large/519cbe0d6a19e30002001b77/services-right-icon.png?1369226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077072"/>
            <a:ext cx="1382118" cy="1080120"/>
          </a:xfrm>
          <a:prstGeom prst="rect">
            <a:avLst/>
          </a:prstGeom>
          <a:noFill/>
        </p:spPr>
      </p:pic>
      <p:pic>
        <p:nvPicPr>
          <p:cNvPr id="27656" name="Picture 8" descr="http://www.cibeg.com/English/Personal/PublishingImages/Internet%20Banking%20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590" y="2132856"/>
            <a:ext cx="1932930" cy="1932931"/>
          </a:xfrm>
          <a:prstGeom prst="rect">
            <a:avLst/>
          </a:prstGeom>
          <a:noFill/>
        </p:spPr>
      </p:pic>
      <p:pic>
        <p:nvPicPr>
          <p:cNvPr id="27659" name="Picture 11" descr="C:\Users\Administrator\Desktop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8159" y="1052736"/>
            <a:ext cx="1715793" cy="1133094"/>
          </a:xfrm>
          <a:prstGeom prst="rect">
            <a:avLst/>
          </a:prstGeom>
          <a:noFill/>
        </p:spPr>
      </p:pic>
      <p:pic>
        <p:nvPicPr>
          <p:cNvPr id="34" name="Picture 2" descr="http://www.taygunozmestik.com/wp-content/uploads/haks%C4%B1z-rekab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6021288"/>
            <a:ext cx="1819300" cy="636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8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338015" y="0"/>
            <a:ext cx="6396896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-4887" y="0"/>
            <a:ext cx="6396896" cy="6858000"/>
          </a:xfrm>
          <a:custGeom>
            <a:avLst/>
            <a:gdLst>
              <a:gd name="connsiteX0" fmla="*/ 2732391 w 8529195"/>
              <a:gd name="connsiteY0" fmla="*/ 0 h 6858000"/>
              <a:gd name="connsiteX1" fmla="*/ 8529195 w 8529195"/>
              <a:gd name="connsiteY1" fmla="*/ 0 h 6858000"/>
              <a:gd name="connsiteX2" fmla="*/ 3855331 w 8529195"/>
              <a:gd name="connsiteY2" fmla="*/ 6858000 h 6858000"/>
              <a:gd name="connsiteX3" fmla="*/ 0 w 8529195"/>
              <a:gd name="connsiteY3" fmla="*/ 6858000 h 6858000"/>
              <a:gd name="connsiteX4" fmla="*/ 0 w 8529195"/>
              <a:gd name="connsiteY4" fmla="*/ 4009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9195" h="6858000">
                <a:moveTo>
                  <a:pt x="2732391" y="0"/>
                </a:moveTo>
                <a:lnTo>
                  <a:pt x="8529195" y="0"/>
                </a:lnTo>
                <a:lnTo>
                  <a:pt x="3855331" y="6858000"/>
                </a:lnTo>
                <a:lnTo>
                  <a:pt x="0" y="6858000"/>
                </a:lnTo>
                <a:lnTo>
                  <a:pt x="0" y="40092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963100" y="928077"/>
            <a:ext cx="6706116" cy="1473200"/>
            <a:chOff x="2711250" y="939800"/>
            <a:chExt cx="8941488" cy="1473200"/>
          </a:xfrm>
        </p:grpSpPr>
        <p:sp>
          <p:nvSpPr>
            <p:cNvPr id="6" name="Rectangle 5"/>
            <p:cNvSpPr/>
            <p:nvPr/>
          </p:nvSpPr>
          <p:spPr>
            <a:xfrm>
              <a:off x="2711250" y="939800"/>
              <a:ext cx="894148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alpha val="0"/>
                  </a:schemeClr>
                </a:gs>
                <a:gs pos="47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50490" y="1204015"/>
              <a:ext cx="740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Kalite Güvence Programı</a:t>
              </a:r>
              <a:b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</a:b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2207090" y="2415005"/>
            <a:ext cx="6462127" cy="1473200"/>
            <a:chOff x="3036570" y="2391559"/>
            <a:chExt cx="8616169" cy="1473200"/>
          </a:xfrm>
        </p:grpSpPr>
        <p:sp>
          <p:nvSpPr>
            <p:cNvPr id="16" name="Rectangle 15"/>
            <p:cNvSpPr/>
            <p:nvPr/>
          </p:nvSpPr>
          <p:spPr>
            <a:xfrm>
              <a:off x="3036570" y="2391559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5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0341" y="2579067"/>
              <a:ext cx="6972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Gözetim</a:t>
              </a:r>
              <a:b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</a:b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2207090" y="3895696"/>
            <a:ext cx="6487334" cy="1473200"/>
            <a:chOff x="3036570" y="3848804"/>
            <a:chExt cx="8649779" cy="1473200"/>
          </a:xfrm>
        </p:grpSpPr>
        <p:sp>
          <p:nvSpPr>
            <p:cNvPr id="17" name="Rectangle 16"/>
            <p:cNvSpPr/>
            <p:nvPr/>
          </p:nvSpPr>
          <p:spPr>
            <a:xfrm>
              <a:off x="3036570" y="3848804"/>
              <a:ext cx="8616168" cy="147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1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71435" y="4064967"/>
              <a:ext cx="6514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prstClr val="black"/>
                  </a:solidFill>
                  <a:latin typeface="Arial"/>
                  <a:cs typeface="Arial"/>
                </a:rPr>
                <a:t>Meslek Örgütünün Yetkileri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01333" y="6773"/>
            <a:ext cx="661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solidFill>
                  <a:schemeClr val="bg1"/>
                </a:solidFill>
                <a:latin typeface="Arial"/>
                <a:cs typeface="Arial"/>
              </a:rPr>
              <a:t>5.HİZMET KALİTE GÜVENCE </a:t>
            </a:r>
          </a:p>
          <a:p>
            <a:r>
              <a:rPr lang="tr-TR" sz="2400" b="1" i="1" dirty="0">
                <a:solidFill>
                  <a:schemeClr val="bg1"/>
                </a:solidFill>
                <a:latin typeface="Arial"/>
                <a:cs typeface="Arial"/>
              </a:rPr>
              <a:t>İLKE VE ESASLARI</a:t>
            </a:r>
            <a:endParaRPr lang="en-US" sz="24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Parallelogram 45"/>
          <p:cNvSpPr/>
          <p:nvPr/>
        </p:nvSpPr>
        <p:spPr>
          <a:xfrm>
            <a:off x="1247708" y="3815993"/>
            <a:ext cx="2606040" cy="2936240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4000">
                <a:schemeClr val="accent1">
                  <a:lumMod val="75000"/>
                </a:schemeClr>
              </a:gs>
              <a:gs pos="98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Parallelogram 72"/>
          <p:cNvSpPr/>
          <p:nvPr/>
        </p:nvSpPr>
        <p:spPr>
          <a:xfrm>
            <a:off x="868042" y="2373074"/>
            <a:ext cx="2606040" cy="2936240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000">
                <a:schemeClr val="accent2">
                  <a:lumMod val="40000"/>
                  <a:lumOff val="6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528806" y="956192"/>
            <a:ext cx="2606040" cy="2936240"/>
          </a:xfrm>
          <a:prstGeom prst="parallelogram">
            <a:avLst>
              <a:gd name="adj" fmla="val 68072"/>
            </a:avLst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4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Slide Number Placeholder 5"/>
          <p:cNvSpPr txBox="1">
            <a:spLocks/>
          </p:cNvSpPr>
          <p:nvPr/>
        </p:nvSpPr>
        <p:spPr>
          <a:xfrm>
            <a:off x="-180528" y="630932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C94032-CD4C-4C25-B0C2-CEC720522D92}" type="slidenum">
              <a:rPr lang="en-US" sz="1800" smtClean="0"/>
              <a:pPr/>
              <a:t>43</a:t>
            </a:fld>
            <a:endParaRPr lang="en-US" sz="1800" dirty="0"/>
          </a:p>
        </p:txBody>
      </p:sp>
      <p:pic>
        <p:nvPicPr>
          <p:cNvPr id="7170" name="Picture 2" descr="http://craneilcrafts.com/images/1384067452_quality-mark-seal-ps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980728"/>
            <a:ext cx="1763274" cy="1410619"/>
          </a:xfrm>
          <a:prstGeom prst="rect">
            <a:avLst/>
          </a:prstGeom>
          <a:noFill/>
        </p:spPr>
      </p:pic>
      <p:pic>
        <p:nvPicPr>
          <p:cNvPr id="7176" name="Picture 8" descr="http://www.ticatering.tisoftyazilim.com/image/KullaniciYetkiler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076" y="4077072"/>
            <a:ext cx="1219200" cy="1219201"/>
          </a:xfrm>
          <a:prstGeom prst="rect">
            <a:avLst/>
          </a:prstGeom>
          <a:noFill/>
        </p:spPr>
      </p:pic>
      <p:pic>
        <p:nvPicPr>
          <p:cNvPr id="18436" name="Picture 4" descr="http://openclipart.org/image/800px/svg_to_png/1750/TheStructorr_magnifying_gla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472" y="2618656"/>
            <a:ext cx="1386408" cy="1386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3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962400"/>
            <a:ext cx="6400800" cy="1075184"/>
          </a:xfrm>
        </p:spPr>
        <p:txBody>
          <a:bodyPr>
            <a:normAutofit/>
          </a:bodyPr>
          <a:lstStyle/>
          <a:p>
            <a:pPr marL="0" indent="0" algn="r"/>
            <a:r>
              <a:rPr lang="tr-TR" b="1" dirty="0">
                <a:latin typeface="Arial"/>
              </a:rPr>
              <a:t>GEÇİŞ VEYÜRÜRLÜK</a:t>
            </a:r>
            <a:endParaRPr lang="tr-TR" b="1" dirty="0">
              <a:latin typeface="Arial"/>
              <a:cs typeface="Arial" pitchFamily="34" charset="0"/>
            </a:endParaRPr>
          </a:p>
        </p:txBody>
      </p:sp>
      <p:pic>
        <p:nvPicPr>
          <p:cNvPr id="8" name="Picture 2" descr="https://encrypted-tbn1.gstatic.com/images?q=tbn:ANd9GcSxOlgk12e77hBwsEO3eTknWLY2el0BQ9T_KEDVgRrH_slXxV7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727" y="1431255"/>
            <a:ext cx="1835473" cy="1845345"/>
          </a:xfrm>
          <a:prstGeom prst="rect">
            <a:avLst/>
          </a:prstGeom>
          <a:noFill/>
        </p:spPr>
      </p:pic>
      <p:pic>
        <p:nvPicPr>
          <p:cNvPr id="9" name="Picture 6" descr="http://ogrenci.aku.edu.tr/wp-content/uploads/2014/01/yata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2133600" cy="1676400"/>
          </a:xfrm>
          <a:prstGeom prst="rect">
            <a:avLst/>
          </a:prstGeom>
          <a:noFill/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-180528" y="630932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C94032-CD4C-4C25-B0C2-CEC720522D92}" type="slidenum">
              <a:rPr lang="en-US" sz="1800" smtClean="0"/>
              <a:pPr/>
              <a:t>44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4565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3013" y="2519680"/>
            <a:ext cx="71474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Bağımsız Denetim Hizmetlerinde Kalite İçin;</a:t>
            </a:r>
          </a:p>
          <a:p>
            <a:r>
              <a:rPr lang="tr-TR" sz="4000" dirty="0"/>
              <a:t>Sürekli Zorunlu Eğitim</a:t>
            </a:r>
          </a:p>
          <a:p>
            <a:r>
              <a:rPr lang="tr-TR" sz="4000" dirty="0"/>
              <a:t>Güç Birliği ve</a:t>
            </a:r>
          </a:p>
          <a:p>
            <a:r>
              <a:rPr lang="tr-TR" sz="4000" dirty="0"/>
              <a:t>Kurumsallaşma</a:t>
            </a:r>
          </a:p>
        </p:txBody>
      </p:sp>
      <p:sp>
        <p:nvSpPr>
          <p:cNvPr id="15" name="14 Oval"/>
          <p:cNvSpPr/>
          <p:nvPr/>
        </p:nvSpPr>
        <p:spPr>
          <a:xfrm>
            <a:off x="1676400" y="3810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1686560" y="1524001"/>
            <a:ext cx="259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Sonuç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29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62201"/>
            <a:ext cx="7010400" cy="792163"/>
          </a:xfrm>
        </p:spPr>
        <p:txBody>
          <a:bodyPr>
            <a:normAutofit fontScale="90000"/>
          </a:bodyPr>
          <a:lstStyle/>
          <a:p>
            <a:r>
              <a:rPr lang="tr-TR" dirty="0"/>
              <a:t>Değişim Ne Zaman Gerekli?</a:t>
            </a:r>
            <a:br>
              <a:rPr lang="tr-TR" dirty="0"/>
            </a:br>
            <a:r>
              <a:rPr lang="tr-TR" dirty="0"/>
              <a:t>Sorusuna Verilecek En İyi Cevap…</a:t>
            </a:r>
            <a:br>
              <a:rPr lang="tr-TR" dirty="0"/>
            </a:br>
            <a:r>
              <a:rPr lang="tr-TR" dirty="0">
                <a:solidFill>
                  <a:srgbClr val="FFC000"/>
                </a:solidFill>
              </a:rPr>
              <a:t>Gerekli Olmadan Önce…</a:t>
            </a:r>
            <a:br>
              <a:rPr lang="tr-TR" dirty="0">
                <a:solidFill>
                  <a:srgbClr val="FFC000"/>
                </a:solidFill>
              </a:rPr>
            </a:br>
            <a:br>
              <a:rPr lang="tr-TR" dirty="0"/>
            </a:br>
            <a:r>
              <a:rPr lang="tr-TR" dirty="0" err="1"/>
              <a:t>Claus</a:t>
            </a:r>
            <a:r>
              <a:rPr lang="tr-TR" dirty="0"/>
              <a:t> </a:t>
            </a:r>
            <a:r>
              <a:rPr lang="tr-TR" dirty="0" err="1"/>
              <a:t>Moller</a:t>
            </a:r>
            <a:br>
              <a:rPr lang="tr-TR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6014720" cy="5638800"/>
          </a:xfrm>
          <a:prstGeom prst="rect">
            <a:avLst/>
          </a:prstGeom>
        </p:spPr>
      </p:pic>
      <p:pic>
        <p:nvPicPr>
          <p:cNvPr id="89090" name="Picture 2" descr="http://iblog.milliyet.com.tr/imgroot/blogv7/Blog333/2013/07/19/06/422930-3-4-d9e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7" y="3505202"/>
            <a:ext cx="3171825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8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2673727"/>
            <a:ext cx="701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800" baseline="30000" dirty="0"/>
              <a:t>Yaşanılan ekonomik krizler ve şirket skandallarının en önemli sebepleri olarak;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sz="4800" baseline="30000" dirty="0"/>
              <a:t>Yöneticilerin,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sz="4800" baseline="30000" dirty="0"/>
              <a:t>Muhasebecilerin,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sz="4800" baseline="30000" dirty="0"/>
              <a:t>İç ve Dış Denetçilerin,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sz="4800" baseline="30000" dirty="0"/>
              <a:t>Denetim Komitesi Üyelerinin kusuru gösterilmiştir. 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981200" y="1600200"/>
            <a:ext cx="5908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ENRON VE BENZERİ SKANDALLAR VE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GÜVEN ARAYIŞLARI</a:t>
            </a:r>
          </a:p>
        </p:txBody>
      </p:sp>
      <p:sp>
        <p:nvSpPr>
          <p:cNvPr id="9" name="8 Oval"/>
          <p:cNvSpPr/>
          <p:nvPr/>
        </p:nvSpPr>
        <p:spPr>
          <a:xfrm>
            <a:off x="1524000" y="7620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0" name="9 Oval"/>
          <p:cNvSpPr/>
          <p:nvPr/>
        </p:nvSpPr>
        <p:spPr>
          <a:xfrm>
            <a:off x="3276600" y="4572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Güvenilirlik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905000" y="2779455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4000" dirty="0"/>
              <a:t>Kaybedilen güveni tekrar kazanma çabaları pek çok yeni yaklaşım ve düzenlemeyi beraberinde getirmiştir. 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2011680" y="1752600"/>
            <a:ext cx="637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ENRON VE BENZERİ SKANDALLAR VE GÜVEN ARAYIŞLARI</a:t>
            </a:r>
          </a:p>
        </p:txBody>
      </p:sp>
      <p:sp>
        <p:nvSpPr>
          <p:cNvPr id="13" name="12 Oval"/>
          <p:cNvSpPr/>
          <p:nvPr/>
        </p:nvSpPr>
        <p:spPr>
          <a:xfrm>
            <a:off x="3276600" y="5334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Güvenilirlik</a:t>
            </a:r>
          </a:p>
        </p:txBody>
      </p:sp>
      <p:sp>
        <p:nvSpPr>
          <p:cNvPr id="14" name="13 Oval"/>
          <p:cNvSpPr/>
          <p:nvPr/>
        </p:nvSpPr>
        <p:spPr>
          <a:xfrm>
            <a:off x="1524000" y="15240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905000" y="20574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200" dirty="0"/>
              <a:t>Skandalların ardından 2002 yılında yürürlüğe giren </a:t>
            </a:r>
            <a:r>
              <a:rPr lang="tr-TR" sz="3200" dirty="0" err="1"/>
              <a:t>Sarbanes</a:t>
            </a:r>
            <a:r>
              <a:rPr lang="tr-TR" sz="3200" dirty="0"/>
              <a:t> </a:t>
            </a:r>
            <a:r>
              <a:rPr lang="tr-TR" sz="3200" dirty="0" err="1"/>
              <a:t>Oxley</a:t>
            </a:r>
            <a:r>
              <a:rPr lang="tr-TR" sz="3200" dirty="0"/>
              <a:t> Yasası ile;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>
                <a:solidFill>
                  <a:prstClr val="black"/>
                </a:solidFill>
              </a:rPr>
              <a:t>Şirket Yöneticileri ve Denetçiler üzerinde </a:t>
            </a:r>
            <a:r>
              <a:rPr lang="tr-TR" sz="3200" dirty="0"/>
              <a:t>Kamu otoritesinin güçlendirilmesi amaçlanmıştır. </a:t>
            </a:r>
          </a:p>
          <a:p>
            <a:pPr>
              <a:buFont typeface="Wingdings" pitchFamily="2" charset="2"/>
              <a:buChar char="Ø"/>
            </a:pPr>
            <a:r>
              <a:rPr lang="tr-TR" sz="3200" dirty="0"/>
              <a:t>Bu amaçla üst düzey yöneticilere ve denetçilere ağır sorumluluklar ve cezalar getirilmiştir. 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981200" y="1600200"/>
            <a:ext cx="317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GÜVEN ARAYIŞLARI</a:t>
            </a:r>
          </a:p>
        </p:txBody>
      </p:sp>
      <p:sp>
        <p:nvSpPr>
          <p:cNvPr id="9" name="8 Oval"/>
          <p:cNvSpPr/>
          <p:nvPr/>
        </p:nvSpPr>
        <p:spPr>
          <a:xfrm>
            <a:off x="3276600" y="5334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Güvenilirlik</a:t>
            </a:r>
          </a:p>
        </p:txBody>
      </p:sp>
      <p:sp>
        <p:nvSpPr>
          <p:cNvPr id="10" name="9 Oval"/>
          <p:cNvSpPr/>
          <p:nvPr/>
        </p:nvSpPr>
        <p:spPr>
          <a:xfrm>
            <a:off x="1524000" y="15240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3049012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6102 sayılı </a:t>
            </a:r>
            <a:r>
              <a:rPr lang="tr-TR" sz="3200" dirty="0" err="1"/>
              <a:t>TTK’nu</a:t>
            </a:r>
            <a:r>
              <a:rPr lang="tr-TR" sz="3200" dirty="0"/>
              <a:t> da, dünyadaki gelişme ve uygulamalara paralel olarak  </a:t>
            </a:r>
          </a:p>
          <a:p>
            <a:r>
              <a:rPr lang="tr-TR" sz="3200" dirty="0"/>
              <a:t>şirketlerin üst yöneticilerine ve </a:t>
            </a:r>
          </a:p>
          <a:p>
            <a:r>
              <a:rPr lang="tr-TR" sz="3200" dirty="0"/>
              <a:t>denetçilere </a:t>
            </a:r>
          </a:p>
          <a:p>
            <a:r>
              <a:rPr lang="tr-TR" sz="3200" dirty="0"/>
              <a:t>önemli yükler, sorumluluklar ve müeyyideler getirmiştir. 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524000" y="2057400"/>
            <a:ext cx="7671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6102  SAYILI TÜRK TİCARET KANUNU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Sorumluluk</a:t>
            </a:r>
          </a:p>
        </p:txBody>
      </p:sp>
      <p:sp>
        <p:nvSpPr>
          <p:cNvPr id="9" name="8 Oval"/>
          <p:cNvSpPr/>
          <p:nvPr/>
        </p:nvSpPr>
        <p:spPr>
          <a:xfrm>
            <a:off x="1524000" y="152400"/>
            <a:ext cx="1752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0" name="9 Oval"/>
          <p:cNvSpPr/>
          <p:nvPr/>
        </p:nvSpPr>
        <p:spPr>
          <a:xfrm>
            <a:off x="3200400" y="8382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Güvenilirlik</a:t>
            </a:r>
          </a:p>
        </p:txBody>
      </p:sp>
      <p:sp>
        <p:nvSpPr>
          <p:cNvPr id="13" name="12 Oval"/>
          <p:cNvSpPr/>
          <p:nvPr/>
        </p:nvSpPr>
        <p:spPr>
          <a:xfrm>
            <a:off x="5181600" y="914400"/>
            <a:ext cx="1828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Sorumluluk ve</a:t>
            </a:r>
          </a:p>
          <a:p>
            <a:pPr algn="ctr"/>
            <a:r>
              <a:rPr lang="tr-TR" b="1" dirty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3315831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b="1" dirty="0"/>
              <a:t>6102 sayılı Kanunun temel felsefesini şirketlerin kurumsal yönetim ilkeleri doğrultusunda yönetimi oluşturmaktadır.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/>
              <a:t>Bu felsefe, TTK kapsamındaki denetim faaliyetlerinin de özünü oluşturmuştur.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600200" y="2246293"/>
            <a:ext cx="57833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6102  SAYILI TÜRK TİCARET KANUNU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Kurumsal Yönetim</a:t>
            </a:r>
          </a:p>
        </p:txBody>
      </p:sp>
      <p:sp>
        <p:nvSpPr>
          <p:cNvPr id="9" name="8 Oval"/>
          <p:cNvSpPr/>
          <p:nvPr/>
        </p:nvSpPr>
        <p:spPr>
          <a:xfrm>
            <a:off x="1524000" y="152400"/>
            <a:ext cx="1752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VİZYON</a:t>
            </a:r>
          </a:p>
        </p:txBody>
      </p:sp>
      <p:sp>
        <p:nvSpPr>
          <p:cNvPr id="10" name="9 Oval"/>
          <p:cNvSpPr/>
          <p:nvPr/>
        </p:nvSpPr>
        <p:spPr>
          <a:xfrm>
            <a:off x="3276600" y="7620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Güvenilirlik</a:t>
            </a:r>
          </a:p>
        </p:txBody>
      </p:sp>
      <p:sp>
        <p:nvSpPr>
          <p:cNvPr id="13" name="12 Oval"/>
          <p:cNvSpPr/>
          <p:nvPr/>
        </p:nvSpPr>
        <p:spPr>
          <a:xfrm>
            <a:off x="5181600" y="838200"/>
            <a:ext cx="1828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Sorumluluk ve</a:t>
            </a:r>
          </a:p>
          <a:p>
            <a:pPr algn="ctr"/>
            <a:r>
              <a:rPr lang="tr-TR" b="1" dirty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5849087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erMedia.com Animated Theme">
  <a:themeElements>
    <a:clrScheme name="countdow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64BD"/>
      </a:accent2>
      <a:accent3>
        <a:srgbClr val="4F59BD"/>
      </a:accent3>
      <a:accent4>
        <a:srgbClr val="4C99C0"/>
      </a:accent4>
      <a:accent5>
        <a:srgbClr val="1F497D"/>
      </a:accent5>
      <a:accent6>
        <a:srgbClr val="F79646"/>
      </a:accent6>
      <a:hlink>
        <a:srgbClr val="FAC08F"/>
      </a:hlink>
      <a:folHlink>
        <a:srgbClr val="97480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countdow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64BD"/>
      </a:accent2>
      <a:accent3>
        <a:srgbClr val="4F59BD"/>
      </a:accent3>
      <a:accent4>
        <a:srgbClr val="4C99C0"/>
      </a:accent4>
      <a:accent5>
        <a:srgbClr val="1F497D"/>
      </a:accent5>
      <a:accent6>
        <a:srgbClr val="F79646"/>
      </a:accent6>
      <a:hlink>
        <a:srgbClr val="FAC08F"/>
      </a:hlink>
      <a:folHlink>
        <a:srgbClr val="97480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1570</Words>
  <Application>Microsoft Office PowerPoint</Application>
  <PresentationFormat>Ekran Gösterisi (4:3)</PresentationFormat>
  <Paragraphs>400</Paragraphs>
  <Slides>46</Slides>
  <Notes>36</Notes>
  <HiddenSlides>3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46</vt:i4>
      </vt:variant>
    </vt:vector>
  </HeadingPairs>
  <TitlesOfParts>
    <vt:vector size="54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PresenterMedia.com Animated Theme</vt:lpstr>
      <vt:lpstr>PresenterMedia.com Static Theme</vt:lpstr>
      <vt:lpstr>MESLEK MENSUPLARININ DENETİM HİZMETLERİNDEKİ  HAKLARI, YETKİLERİ VE  VİZYONLARI</vt:lpstr>
      <vt:lpstr>PowerPoint Sunusu</vt:lpstr>
      <vt:lpstr>HAKLAR VE YETKİLER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Muhasebe, Denetim ve Danışmanlık İşletmeleri                   tarafından verilecek olan hizmetlerin,                         değişen toplumsal duyarlılık ve                 sorumluluklar doğrultusunda      Kurumsal bir anlayışla                sunulmasını temin etmek</vt:lpstr>
      <vt:lpstr>       Ortakları meslek mensupları olan ve odalara  kayıtlı bulunan şirketler,  adi ortaklıklar ve  gerçek kişi işletmeler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GEÇİŞ VEYÜRÜRLÜK</vt:lpstr>
      <vt:lpstr>PowerPoint Sunusu</vt:lpstr>
      <vt:lpstr>Değişim Ne Zaman Gerekli? Sorusuna Verilecek En İyi Cevap… Gerekli Olmadan Önce…  Claus Moller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Earth</dc:title>
  <dc:creator>PresenterMedia.com</dc:creator>
  <cp:lastModifiedBy>berk gulata</cp:lastModifiedBy>
  <cp:revision>268</cp:revision>
  <dcterms:created xsi:type="dcterms:W3CDTF">2010-11-24T18:19:10Z</dcterms:created>
  <dcterms:modified xsi:type="dcterms:W3CDTF">2016-03-17T13:10:35Z</dcterms:modified>
</cp:coreProperties>
</file>