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90" r:id="rId2"/>
    <p:sldMasterId id="2147483713" r:id="rId3"/>
    <p:sldMasterId id="2147483736" r:id="rId4"/>
  </p:sldMasterIdLst>
  <p:notesMasterIdLst>
    <p:notesMasterId r:id="rId18"/>
  </p:notesMasterIdLst>
  <p:sldIdLst>
    <p:sldId id="354" r:id="rId5"/>
    <p:sldId id="368" r:id="rId6"/>
    <p:sldId id="369" r:id="rId7"/>
    <p:sldId id="365" r:id="rId8"/>
    <p:sldId id="366" r:id="rId9"/>
    <p:sldId id="358" r:id="rId10"/>
    <p:sldId id="363" r:id="rId11"/>
    <p:sldId id="364" r:id="rId12"/>
    <p:sldId id="361" r:id="rId13"/>
    <p:sldId id="371" r:id="rId14"/>
    <p:sldId id="372" r:id="rId15"/>
    <p:sldId id="373" r:id="rId16"/>
    <p:sldId id="362" r:id="rId17"/>
  </p:sldIdLst>
  <p:sldSz cx="10691813" cy="7559675"/>
  <p:notesSz cx="6805613" cy="9939338"/>
  <p:defaultTextStyle>
    <a:defPPr>
      <a:defRPr lang="en-US"/>
    </a:defPPr>
    <a:lvl1pPr marL="0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21290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42580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563870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085161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06449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127739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649028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170318" algn="l" defTabSz="1042580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748" userDrawn="1">
          <p15:clr>
            <a:srgbClr val="A4A3A4"/>
          </p15:clr>
        </p15:guide>
        <p15:guide id="4" pos="3367">
          <p15:clr>
            <a:srgbClr val="A4A3A4"/>
          </p15:clr>
        </p15:guide>
        <p15:guide id="5" orient="horz" pos="476" userDrawn="1">
          <p15:clr>
            <a:srgbClr val="A4A3A4"/>
          </p15:clr>
        </p15:guide>
        <p15:guide id="6" pos="2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oitte User" initials="A" lastIdx="5" clrIdx="0">
    <p:extLst>
      <p:ext uri="{19B8F6BF-5375-455C-9EA6-DF929625EA0E}">
        <p15:presenceInfo xmlns:p15="http://schemas.microsoft.com/office/powerpoint/2012/main" userId="Deloitt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3131"/>
    <a:srgbClr val="92D400"/>
    <a:srgbClr val="72C7E7"/>
    <a:srgbClr val="8C8C8C"/>
    <a:srgbClr val="575757"/>
    <a:srgbClr val="DCDCDC"/>
    <a:srgbClr val="B4B4B4"/>
    <a:srgbClr val="7F7F7F"/>
    <a:srgbClr val="595959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18" autoAdjust="0"/>
    <p:restoredTop sz="94533" autoAdjust="0"/>
  </p:normalViewPr>
  <p:slideViewPr>
    <p:cSldViewPr showGuides="1">
      <p:cViewPr varScale="1">
        <p:scale>
          <a:sx n="66" d="100"/>
          <a:sy n="66" d="100"/>
        </p:scale>
        <p:origin x="1266" y="60"/>
      </p:cViewPr>
      <p:guideLst>
        <p:guide orient="horz" pos="748"/>
        <p:guide pos="3367"/>
        <p:guide orient="horz" pos="476"/>
        <p:guide pos="283"/>
      </p:guideLst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r">
              <a:defRPr sz="1300"/>
            </a:lvl1pPr>
          </a:lstStyle>
          <a:p>
            <a:fld id="{0BA5BBE4-AEA3-489A-A28E-0C2FAF2506E3}" type="datetimeFigureOut">
              <a:rPr lang="en-US" smtClean="0"/>
              <a:pPr/>
              <a:t>3/23/2016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6125"/>
            <a:ext cx="52689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0" tIns="47840" rIns="95680" bIns="4784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5680" tIns="47840" rIns="95680" bIns="478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r">
              <a:defRPr sz="1300"/>
            </a:lvl1pPr>
          </a:lstStyle>
          <a:p>
            <a:fld id="{C0F4A2C8-6C88-4E71-83EE-698B9D4FE22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65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1pPr>
    <a:lvl2pPr marL="521290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2pPr>
    <a:lvl3pPr marL="1042580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3pPr>
    <a:lvl4pPr marL="1563870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4pPr>
    <a:lvl5pPr marL="2085161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5pPr>
    <a:lvl6pPr marL="2606449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6pPr>
    <a:lvl7pPr marL="3127739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7pPr>
    <a:lvl8pPr marL="3649028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8pPr>
    <a:lvl9pPr marL="4170318" algn="l" defTabSz="1042580" rtl="0" eaLnBrk="1" latinLnBrk="0" hangingPunct="1">
      <a:defRPr sz="14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46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6380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25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38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7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539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048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030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35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052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30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827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625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585" y="2015913"/>
            <a:ext cx="6264000" cy="912717"/>
          </a:xfrm>
        </p:spPr>
        <p:txBody>
          <a:bodyPr>
            <a:no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585" y="4724805"/>
            <a:ext cx="6264000" cy="1653690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accent5"/>
                </a:solidFill>
              </a:defRPr>
            </a:lvl1pPr>
            <a:lvl2pPr marL="54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4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1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8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35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2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29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7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4585" y="2935672"/>
            <a:ext cx="6264000" cy="1789134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28" y="449125"/>
            <a:ext cx="2232000" cy="41834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5" y="2015912"/>
            <a:ext cx="6834343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tabLst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 b="0">
                <a:solidFill>
                  <a:schemeClr val="tx2"/>
                </a:solidFill>
              </a:defRPr>
            </a:lvl3pPr>
            <a:lvl4pPr marL="161495" indent="-16149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3110" indent="-200476">
              <a:lnSpc>
                <a:spcPct val="11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5" y="366033"/>
            <a:ext cx="6834343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893984" y="2015915"/>
            <a:ext cx="2344770" cy="490574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700">
                <a:solidFill>
                  <a:schemeClr val="accent3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1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1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&amp;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424" tIns="54712" rIns="109424" bIns="54712" rtlCol="0" anchor="ctr"/>
          <a:lstStyle/>
          <a:p>
            <a:pPr algn="ctr"/>
            <a:endParaRPr lang="en-GB" sz="247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6" y="2015912"/>
            <a:ext cx="7669646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tabLst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 b="0">
                <a:solidFill>
                  <a:schemeClr val="tx2"/>
                </a:solidFill>
              </a:defRPr>
            </a:lvl3pPr>
            <a:lvl4pPr marL="161495" indent="-16149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3110" indent="-200476">
              <a:lnSpc>
                <a:spcPct val="11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6" y="366033"/>
            <a:ext cx="7669646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424" tIns="54712" rIns="109424" bIns="54712" rtlCol="0" anchor="ctr"/>
          <a:lstStyle/>
          <a:p>
            <a:pPr algn="ctr"/>
            <a:endParaRPr lang="en-GB" sz="247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6" y="2015912"/>
            <a:ext cx="9813559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tabLst/>
              <a:defRPr sz="1200" b="1">
                <a:solidFill>
                  <a:schemeClr val="accent3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 b="0">
                <a:solidFill>
                  <a:schemeClr val="tx2"/>
                </a:solidFill>
              </a:defRPr>
            </a:lvl3pPr>
            <a:lvl4pPr marL="161495" indent="-16149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1253" indent="-200476">
              <a:lnSpc>
                <a:spcPct val="11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6" y="366033"/>
            <a:ext cx="9813559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424" tIns="54712" rIns="109424" bIns="54712" rtlCol="0" anchor="ctr"/>
          <a:lstStyle/>
          <a:p>
            <a:pPr algn="ctr"/>
            <a:endParaRPr lang="en-GB" sz="247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2015912"/>
            <a:ext cx="4829615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tabLst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200" b="0">
                <a:solidFill>
                  <a:schemeClr val="tx2"/>
                </a:solidFill>
              </a:defRPr>
            </a:lvl3pPr>
            <a:lvl4pPr marL="161495" indent="-16149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/>
            </a:lvl4pPr>
            <a:lvl5pPr marL="376822" indent="-20790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4829615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429438" y="1"/>
            <a:ext cx="5262375" cy="755967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424" tIns="54712" rIns="109424" bIns="54712" rtlCol="0" anchor="ctr"/>
          <a:lstStyle/>
          <a:p>
            <a:pPr algn="ctr"/>
            <a:endParaRPr lang="en-GB" sz="247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2015912"/>
            <a:ext cx="4829615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tabLst/>
              <a:defRPr sz="1200" b="1">
                <a:solidFill>
                  <a:schemeClr val="accent3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 b="0">
                <a:solidFill>
                  <a:schemeClr val="tx2"/>
                </a:solidFill>
              </a:defRPr>
            </a:lvl3pPr>
            <a:lvl4pPr marL="161495" indent="-16149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tabLst/>
              <a:defRPr sz="1200"/>
            </a:lvl4pPr>
            <a:lvl5pPr marL="371253" indent="-198620">
              <a:lnSpc>
                <a:spcPct val="11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6" y="366033"/>
            <a:ext cx="9813559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429438" y="2015914"/>
            <a:ext cx="4816884" cy="4895531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4" y="2015913"/>
            <a:ext cx="7127394" cy="4906537"/>
          </a:xfrm>
        </p:spPr>
        <p:txBody>
          <a:bodyPr>
            <a:norm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625" b="0">
                <a:solidFill>
                  <a:schemeClr val="bg1"/>
                </a:solidFill>
              </a:defRPr>
            </a:lvl2pPr>
            <a:lvl3pPr marL="328662" indent="-328662">
              <a:buFont typeface="Arial" pitchFamily="34" charset="0"/>
              <a:buChar char="•"/>
              <a:defRPr sz="3625" b="0">
                <a:solidFill>
                  <a:schemeClr val="bg1"/>
                </a:solidFill>
              </a:defRPr>
            </a:lvl3pPr>
            <a:lvl4pPr>
              <a:defRPr sz="3625" b="0">
                <a:solidFill>
                  <a:schemeClr val="bg1"/>
                </a:solidFill>
              </a:defRPr>
            </a:lvl4pPr>
            <a:lvl5pPr>
              <a:defRPr sz="362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ey Statement Slid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4" y="2015913"/>
            <a:ext cx="7127394" cy="4906537"/>
          </a:xfrm>
        </p:spPr>
        <p:txBody>
          <a:bodyPr>
            <a:norm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625" b="0">
                <a:solidFill>
                  <a:schemeClr val="bg1"/>
                </a:solidFill>
              </a:defRPr>
            </a:lvl2pPr>
            <a:lvl3pPr marL="328662" indent="-328662">
              <a:buFont typeface="Arial" pitchFamily="34" charset="0"/>
              <a:buChar char="•"/>
              <a:defRPr sz="3625" b="0">
                <a:solidFill>
                  <a:schemeClr val="bg1"/>
                </a:solidFill>
              </a:defRPr>
            </a:lvl3pPr>
            <a:lvl4pPr>
              <a:defRPr sz="3625" b="0">
                <a:solidFill>
                  <a:schemeClr val="bg1"/>
                </a:solidFill>
              </a:defRPr>
            </a:lvl4pPr>
            <a:lvl5pPr>
              <a:defRPr sz="362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 Statement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4" y="2015913"/>
            <a:ext cx="7127394" cy="4906537"/>
          </a:xfrm>
        </p:spPr>
        <p:txBody>
          <a:bodyPr>
            <a:norm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625" b="0">
                <a:solidFill>
                  <a:schemeClr val="bg1"/>
                </a:solidFill>
              </a:defRPr>
            </a:lvl2pPr>
            <a:lvl3pPr marL="328662" indent="-328662">
              <a:buFont typeface="Arial" pitchFamily="34" charset="0"/>
              <a:buChar char="•"/>
              <a:defRPr sz="3625" b="0">
                <a:solidFill>
                  <a:schemeClr val="bg1"/>
                </a:solidFill>
              </a:defRPr>
            </a:lvl3pPr>
            <a:lvl4pPr>
              <a:defRPr sz="3625" b="0">
                <a:solidFill>
                  <a:schemeClr val="bg1"/>
                </a:solidFill>
              </a:defRPr>
            </a:lvl4pPr>
            <a:lvl5pPr>
              <a:defRPr sz="362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720" y="2001600"/>
            <a:ext cx="9812076" cy="5312798"/>
          </a:xfrm>
        </p:spPr>
        <p:txBody>
          <a:bodyPr anchor="t">
            <a:noAutofit/>
          </a:bodyPr>
          <a:lstStyle>
            <a:lvl1pPr algn="l">
              <a:defRPr sz="5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3691" y="3307359"/>
            <a:ext cx="9812102" cy="3622366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bg1"/>
                </a:solidFill>
              </a:defRPr>
            </a:lvl2pPr>
            <a:lvl3pPr>
              <a:spcBef>
                <a:spcPts val="0"/>
              </a:spcBef>
              <a:defRPr sz="1200">
                <a:solidFill>
                  <a:schemeClr val="bg1"/>
                </a:solidFill>
              </a:defRPr>
            </a:lvl3pPr>
            <a:lvl4pPr>
              <a:spcBef>
                <a:spcPts val="0"/>
              </a:spcBef>
              <a:defRPr sz="12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6" y="2015914"/>
            <a:ext cx="9845384" cy="818958"/>
          </a:xfrm>
        </p:spPr>
        <p:txBody>
          <a:bodyPr anchor="t">
            <a:noAutofit/>
          </a:bodyPr>
          <a:lstStyle>
            <a:lvl1pPr algn="l">
              <a:defRPr sz="48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28816" y="2834872"/>
            <a:ext cx="9845384" cy="3527495"/>
          </a:xfrm>
        </p:spPr>
        <p:txBody>
          <a:bodyPr>
            <a:noAutofit/>
          </a:bodyPr>
          <a:lstStyle>
            <a:lvl1pPr marL="0" indent="0">
              <a:buNone/>
              <a:defRPr sz="4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83560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2015912"/>
            <a:ext cx="9807844" cy="49065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424" tIns="54712" rIns="109424" bIns="54712" rtlCol="0" anchor="ctr"/>
          <a:lstStyle/>
          <a:p>
            <a:pPr algn="ctr"/>
            <a:endParaRPr lang="en-GB" sz="247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9" y="2015914"/>
            <a:ext cx="3246484" cy="4509576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97" y="1205178"/>
            <a:ext cx="5704704" cy="936527"/>
          </a:xfrm>
        </p:spPr>
        <p:txBody>
          <a:bodyPr/>
          <a:lstStyle>
            <a:lvl1pPr>
              <a:defRPr sz="3086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097" y="2941115"/>
            <a:ext cx="5704704" cy="42790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543" b="0">
                <a:solidFill>
                  <a:schemeClr val="accent5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7097" y="2153637"/>
            <a:ext cx="5704704" cy="773825"/>
          </a:xfrm>
        </p:spPr>
        <p:txBody>
          <a:bodyPr>
            <a:noAutofit/>
          </a:bodyPr>
          <a:lstStyle>
            <a:lvl1pPr marL="0" indent="0">
              <a:buNone/>
              <a:defRPr sz="3086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5384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585" y="1808670"/>
            <a:ext cx="6247807" cy="2758639"/>
          </a:xfrm>
        </p:spPr>
        <p:txBody>
          <a:bodyPr>
            <a:noAutofit/>
          </a:bodyPr>
          <a:lstStyle>
            <a:lvl1pPr>
              <a:defRPr sz="4189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585" y="4887062"/>
            <a:ext cx="6247274" cy="117644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1547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96" y="1858027"/>
            <a:ext cx="3241219" cy="294552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96" y="4803550"/>
            <a:ext cx="3241219" cy="1155837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562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04125" y="0"/>
            <a:ext cx="6361798" cy="346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97" y="1205180"/>
            <a:ext cx="5704704" cy="170843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097" y="2941115"/>
            <a:ext cx="5704704" cy="42790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764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7824" y="313633"/>
            <a:ext cx="2012081" cy="355531"/>
          </a:xfrm>
          <a:prstGeom prst="rect">
            <a:avLst/>
          </a:prstGeom>
        </p:spPr>
      </p:pic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8694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996072"/>
            <a:ext cx="9807844" cy="500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761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ac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5"/>
            <a:ext cx="9807844" cy="10914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496061"/>
            <a:ext cx="9807844" cy="5512410"/>
          </a:xfrm>
        </p:spPr>
        <p:txBody>
          <a:bodyPr/>
          <a:lstStyle>
            <a:lvl1pPr marL="0" indent="0" algn="l">
              <a:buNone/>
              <a:defRPr/>
            </a:lvl1pPr>
            <a:lvl2pPr marL="299234" indent="-299234"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0929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996072"/>
            <a:ext cx="4840781" cy="500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5429436" y="1996072"/>
            <a:ext cx="4840781" cy="50001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5268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="1"/>
            </a:lvl1pPr>
            <a:lvl2pPr marL="299234" indent="-299234">
              <a:buFont typeface="Arial" pitchFamily="34" charset="0"/>
              <a:buChar char="•"/>
              <a:tabLst/>
              <a:defRPr/>
            </a:lvl2pPr>
            <a:lvl3pPr marL="302733" indent="-302733">
              <a:buFont typeface="Arial" pitchFamily="34" charset="0"/>
              <a:buChar char="•"/>
              <a:defRPr i="1"/>
            </a:lvl3pPr>
            <a:lvl4pPr marL="589717" indent="-290484">
              <a:buFont typeface="Arial" pitchFamily="34" charset="0"/>
              <a:buChar char="−"/>
              <a:defRPr i="0"/>
            </a:lvl4pPr>
            <a:lvl5pPr marL="888950" indent="-299234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4518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7843162" y="418099"/>
            <a:ext cx="2598100" cy="155055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2912175" y="2015912"/>
            <a:ext cx="7100082" cy="4906535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112087" indent="-112087">
              <a:lnSpc>
                <a:spcPct val="120000"/>
              </a:lnSpc>
              <a:spcBef>
                <a:spcPts val="718"/>
              </a:spcBef>
              <a:spcAft>
                <a:spcPts val="0"/>
              </a:spcAft>
              <a:buFont typeface="Arial" pitchFamily="34" charset="0"/>
              <a:buChar char="•"/>
              <a:defRPr sz="1200">
                <a:latin typeface="Arial" pitchFamily="34" charset="0"/>
                <a:cs typeface="Arial" pitchFamily="34" charset="0"/>
              </a:defRPr>
            </a:lvl2pPr>
            <a:lvl3pPr>
              <a:lnSpc>
                <a:spcPct val="120000"/>
              </a:lnSpc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3pPr>
            <a:lvl4pPr>
              <a:lnSpc>
                <a:spcPct val="120000"/>
              </a:lnSpc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4pPr>
            <a:lvl5pPr>
              <a:lnSpc>
                <a:spcPct val="120000"/>
              </a:lnSpc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435607" y="2015915"/>
            <a:ext cx="2147660" cy="4906536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525323" indent="-196764"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2pPr>
            <a:lvl3pPr marL="525323" indent="-196764"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3pPr>
            <a:lvl4pPr marL="525323" indent="-196764"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4pPr>
            <a:lvl5pPr marL="525323" indent="-196764">
              <a:spcBef>
                <a:spcPts val="0"/>
              </a:spcBef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0" name="Picture 9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8490" y="463144"/>
            <a:ext cx="1944000" cy="36436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or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1994199"/>
            <a:ext cx="4746083" cy="5000656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3" y="325936"/>
            <a:ext cx="4746083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43464"/>
            <a:ext cx="4746083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1095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56594" y="708698"/>
            <a:ext cx="5775263" cy="5827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638" y="1900406"/>
            <a:ext cx="5401630" cy="4714330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562402" y="336436"/>
            <a:ext cx="5668927" cy="3827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>
              <a:defRPr sz="1543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62638" y="796369"/>
            <a:ext cx="5401933" cy="111554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307" b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56595" y="335961"/>
            <a:ext cx="5774733" cy="376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736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619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76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6617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2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bg1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bg1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197944"/>
            <a:ext cx="9807844" cy="15888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4277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860359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2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tx2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tx2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197944"/>
            <a:ext cx="9807844" cy="15888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1819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942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090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607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83560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2015914"/>
            <a:ext cx="4840781" cy="4906538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None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>
                <a:solidFill>
                  <a:schemeClr val="tx2"/>
                </a:solidFill>
              </a:defRPr>
            </a:lvl3pPr>
            <a:lvl4pPr marL="184864" indent="-184864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>
                <a:solidFill>
                  <a:schemeClr val="tx2"/>
                </a:solidFill>
              </a:defRPr>
            </a:lvl4pPr>
            <a:lvl5pPr marL="378056" indent="-19319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5429439" y="2015913"/>
            <a:ext cx="4816885" cy="490653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None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/>
            </a:lvl3pPr>
            <a:lvl4pPr marL="184864" indent="-184864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8056" indent="-19319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802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4" y="1695675"/>
            <a:ext cx="9839781" cy="4682820"/>
          </a:xfrm>
        </p:spPr>
        <p:txBody>
          <a:bodyPr anchor="t">
            <a:noAutofit/>
          </a:bodyPr>
          <a:lstStyle>
            <a:lvl1pPr algn="l">
              <a:defRPr sz="5291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0245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5" y="1842669"/>
            <a:ext cx="3246485" cy="4682820"/>
          </a:xfrm>
        </p:spPr>
        <p:txBody>
          <a:bodyPr anchor="t">
            <a:noAutofit/>
          </a:bodyPr>
          <a:lstStyle>
            <a:lvl1pPr algn="l">
              <a:defRPr sz="3968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14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4" name="Picture 3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5429" y="4237404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7466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Rectangle 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70772" cy="174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0772" cy="174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sz="3307" b="0">
                <a:solidFill>
                  <a:srgbClr val="81BC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106095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5000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585" y="1808670"/>
            <a:ext cx="6247807" cy="2758639"/>
          </a:xfrm>
        </p:spPr>
        <p:txBody>
          <a:bodyPr>
            <a:noAutofit/>
          </a:bodyPr>
          <a:lstStyle>
            <a:lvl1pPr>
              <a:defRPr sz="4189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585" y="4887062"/>
            <a:ext cx="6247274" cy="117644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186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96" y="1858027"/>
            <a:ext cx="3241219" cy="294552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96" y="4803550"/>
            <a:ext cx="3241219" cy="1155837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128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04125" y="0"/>
            <a:ext cx="6361798" cy="346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97" y="1205180"/>
            <a:ext cx="5704704" cy="170843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097" y="2941115"/>
            <a:ext cx="5704704" cy="42790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764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7824" y="313633"/>
            <a:ext cx="2012081" cy="355531"/>
          </a:xfrm>
          <a:prstGeom prst="rect">
            <a:avLst/>
          </a:prstGeom>
        </p:spPr>
      </p:pic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4245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996072"/>
            <a:ext cx="9807844" cy="500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3439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ac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5"/>
            <a:ext cx="9807844" cy="10914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496061"/>
            <a:ext cx="9807844" cy="5512410"/>
          </a:xfrm>
        </p:spPr>
        <p:txBody>
          <a:bodyPr/>
          <a:lstStyle>
            <a:lvl1pPr marL="0" indent="0" algn="l">
              <a:buNone/>
              <a:defRPr/>
            </a:lvl1pPr>
            <a:lvl2pPr marL="299234" indent="-299234"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0827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2015914"/>
            <a:ext cx="4840781" cy="4906538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718"/>
              </a:spcBef>
              <a:buFont typeface="Arial" pitchFamily="34" charset="0"/>
              <a:buNone/>
              <a:defRPr sz="1200" b="1">
                <a:solidFill>
                  <a:schemeClr val="accent3"/>
                </a:solidFill>
              </a:defRPr>
            </a:lvl2pPr>
            <a:lvl3pPr marL="0" indent="0">
              <a:lnSpc>
                <a:spcPct val="110000"/>
              </a:lnSpc>
              <a:spcBef>
                <a:spcPts val="718"/>
              </a:spcBef>
              <a:buFont typeface="Arial" pitchFamily="34" charset="0"/>
              <a:buNone/>
              <a:defRPr sz="1200"/>
            </a:lvl3pPr>
            <a:lvl4pPr marL="187483" indent="-187483">
              <a:lnSpc>
                <a:spcPct val="110000"/>
              </a:lnSpc>
              <a:spcBef>
                <a:spcPts val="718"/>
              </a:spcBef>
              <a:buFont typeface="Arial" pitchFamily="34" charset="0"/>
              <a:buChar char="•"/>
              <a:defRPr sz="1200"/>
            </a:lvl4pPr>
            <a:lvl5pPr marL="389816" indent="-202334">
              <a:lnSpc>
                <a:spcPct val="110000"/>
              </a:lnSpc>
              <a:spcBef>
                <a:spcPts val="718"/>
              </a:spcBef>
              <a:buFont typeface="Arial" pitchFamily="34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5429439" y="2015914"/>
            <a:ext cx="4816885" cy="4906538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1996072"/>
            <a:ext cx="4840781" cy="500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5429436" y="1996072"/>
            <a:ext cx="4840781" cy="50001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117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="1"/>
            </a:lvl1pPr>
            <a:lvl2pPr marL="299234" indent="-299234">
              <a:buFont typeface="Arial" pitchFamily="34" charset="0"/>
              <a:buChar char="•"/>
              <a:tabLst/>
              <a:defRPr/>
            </a:lvl2pPr>
            <a:lvl3pPr marL="302733" indent="-302733">
              <a:buFont typeface="Arial" pitchFamily="34" charset="0"/>
              <a:buChar char="•"/>
              <a:defRPr i="1"/>
            </a:lvl3pPr>
            <a:lvl4pPr marL="589717" indent="-290484">
              <a:buFont typeface="Arial" pitchFamily="34" charset="0"/>
              <a:buChar char="−"/>
              <a:defRPr i="0"/>
            </a:lvl4pPr>
            <a:lvl5pPr marL="888950" indent="-299234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8413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or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1994199"/>
            <a:ext cx="4746083" cy="5000656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3" y="325936"/>
            <a:ext cx="4746083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43464"/>
            <a:ext cx="4746083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6108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56594" y="708698"/>
            <a:ext cx="5775263" cy="5827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638" y="1900406"/>
            <a:ext cx="5401630" cy="4714330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562402" y="336436"/>
            <a:ext cx="5668927" cy="3827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>
              <a:defRPr sz="1543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62638" y="796369"/>
            <a:ext cx="5401933" cy="111554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307" b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56595" y="335961"/>
            <a:ext cx="5774733" cy="376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1900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736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0965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4761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2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bg1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bg1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197944"/>
            <a:ext cx="9807844" cy="15888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89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860359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2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tx2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tx2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2" y="197944"/>
            <a:ext cx="9807844" cy="15888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7802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23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Narrow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83560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3566" y="2015914"/>
            <a:ext cx="2489960" cy="4901944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None/>
              <a:defRPr sz="1200" b="1">
                <a:solidFill>
                  <a:schemeClr val="accent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/>
            </a:lvl3pPr>
            <a:lvl4pPr marL="184864" indent="-184864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8056" indent="-19319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3257665" y="2015912"/>
            <a:ext cx="6988659" cy="490653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2" pos="3367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3396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7903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77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355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4" y="1695675"/>
            <a:ext cx="9839781" cy="4682820"/>
          </a:xfrm>
        </p:spPr>
        <p:txBody>
          <a:bodyPr anchor="t">
            <a:noAutofit/>
          </a:bodyPr>
          <a:lstStyle>
            <a:lvl1pPr algn="l">
              <a:defRPr sz="5291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575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5" y="1842669"/>
            <a:ext cx="3246485" cy="4682820"/>
          </a:xfrm>
        </p:spPr>
        <p:txBody>
          <a:bodyPr anchor="t">
            <a:noAutofit/>
          </a:bodyPr>
          <a:lstStyle>
            <a:lvl1pPr algn="l">
              <a:defRPr sz="3968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144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pic>
        <p:nvPicPr>
          <p:cNvPr id="4" name="Picture 3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5429" y="4237404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994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Rectangle 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70772" cy="174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0772" cy="174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sz="3307" b="0">
                <a:solidFill>
                  <a:srgbClr val="81BC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106095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9669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56" y="1808670"/>
            <a:ext cx="6247807" cy="2758639"/>
          </a:xfrm>
        </p:spPr>
        <p:txBody>
          <a:bodyPr>
            <a:noAutofit/>
          </a:bodyPr>
          <a:lstStyle>
            <a:lvl1pPr>
              <a:defRPr sz="4189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056" y="4887062"/>
            <a:ext cx="6247274" cy="117644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0976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056" y="1858027"/>
            <a:ext cx="3241219" cy="294552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056" y="4803550"/>
            <a:ext cx="3241219" cy="1155837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543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2611" y="440459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34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04125" y="0"/>
            <a:ext cx="6361798" cy="346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97" y="1205180"/>
            <a:ext cx="5704704" cy="170843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097" y="2941115"/>
            <a:ext cx="5704704" cy="42790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764" b="0">
                <a:solidFill>
                  <a:srgbClr val="575757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7824" y="313633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6464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7768288" y="2015914"/>
            <a:ext cx="2472318" cy="4906538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/>
            </a:lvl2pPr>
            <a:lvl3pPr marL="184864" indent="-184864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3pPr>
            <a:lvl4pPr marL="378056" indent="-19319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/>
            </a:lvl4pPr>
            <a:lvl5pPr marL="564585" indent="-186529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432764" y="2015914"/>
            <a:ext cx="7168464" cy="4906538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5492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45492" y="33598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46296" y="2015913"/>
            <a:ext cx="9807844" cy="500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5796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5520">
          <p15:clr>
            <a:srgbClr val="FBAE40"/>
          </p15:clr>
        </p15:guide>
        <p15:guide id="3" pos="240">
          <p15:clr>
            <a:srgbClr val="FBAE40"/>
          </p15:clr>
        </p15:guide>
        <p15:guide id="4" orient="horz" pos="192">
          <p15:clr>
            <a:srgbClr val="FBAE40"/>
          </p15:clr>
        </p15:guide>
        <p15:guide id="5" orient="horz" pos="1152">
          <p15:clr>
            <a:srgbClr val="FBAE40"/>
          </p15:clr>
        </p15:guide>
        <p15:guide id="6" orient="horz" pos="480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ac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49056" y="335986"/>
            <a:ext cx="9797265" cy="109195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49056" y="1511935"/>
            <a:ext cx="9797265" cy="5496536"/>
          </a:xfrm>
        </p:spPr>
        <p:txBody>
          <a:bodyPr/>
          <a:lstStyle>
            <a:lvl1pPr marL="0" indent="0" algn="l">
              <a:buNone/>
              <a:defRPr/>
            </a:lvl1pPr>
            <a:lvl2pPr marL="299234" indent="-299234"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9804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192">
          <p15:clr>
            <a:srgbClr val="FBAE40"/>
          </p15:clr>
        </p15:guide>
        <p15:guide id="3" pos="2880">
          <p15:clr>
            <a:srgbClr val="FBAE40"/>
          </p15:clr>
        </p15:guide>
        <p15:guide id="4" orient="horz" pos="864">
          <p15:clr>
            <a:srgbClr val="FBAE40"/>
          </p15:clr>
        </p15:guide>
        <p15:guide id="5" pos="5520">
          <p15:clr>
            <a:srgbClr val="FBAE40"/>
          </p15:clr>
        </p15:guide>
        <p15:guide id="6" pos="240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49056" y="33262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9056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49056" y="1996071"/>
            <a:ext cx="4807752" cy="49756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5429436" y="1996071"/>
            <a:ext cx="4827465" cy="4975629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3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1023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32">
          <p15:clr>
            <a:srgbClr val="FBAE40"/>
          </p15:clr>
        </p15:guide>
        <p15:guide id="2" orient="horz" pos="3984">
          <p15:clr>
            <a:srgbClr val="FBAE40"/>
          </p15:clr>
        </p15:guide>
        <p15:guide id="3" orient="horz" pos="192">
          <p15:clr>
            <a:srgbClr val="FBAE40"/>
          </p15:clr>
        </p15:guide>
        <p15:guide id="4" orient="horz" pos="480">
          <p15:clr>
            <a:srgbClr val="FBAE40"/>
          </p15:clr>
        </p15:guide>
        <p15:guide id="5" orient="horz" pos="1152">
          <p15:clr>
            <a:srgbClr val="FBAE40"/>
          </p15:clr>
        </p15:guide>
        <p15:guide id="6" pos="5520">
          <p15:clr>
            <a:srgbClr val="FBAE40"/>
          </p15:clr>
        </p15:guide>
        <p15:guide id="7" pos="240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056" y="1994199"/>
            <a:ext cx="9807844" cy="5000656"/>
          </a:xfrm>
        </p:spPr>
        <p:txBody>
          <a:bodyPr/>
          <a:lstStyle>
            <a:lvl1pPr marL="0" indent="0">
              <a:buNone/>
              <a:defRPr b="1"/>
            </a:lvl1pPr>
            <a:lvl2pPr marL="299234" indent="-299234">
              <a:buFont typeface="Arial" pitchFamily="34" charset="0"/>
              <a:buChar char="•"/>
              <a:tabLst/>
              <a:defRPr/>
            </a:lvl2pPr>
            <a:lvl3pPr marL="302733" indent="-302733">
              <a:buFont typeface="Arial" pitchFamily="34" charset="0"/>
              <a:buChar char="•"/>
              <a:defRPr i="1"/>
            </a:lvl3pPr>
            <a:lvl4pPr marL="589717" indent="-290484">
              <a:buFont typeface="Arial" pitchFamily="34" charset="0"/>
              <a:buChar char="−"/>
              <a:defRPr i="0"/>
            </a:lvl4pPr>
            <a:lvl5pPr marL="888950" indent="-299234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49056" y="332626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9056" y="843464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4617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52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984">
          <p15:clr>
            <a:srgbClr val="FBAE40"/>
          </p15:clr>
        </p15:guide>
        <p15:guide id="4" pos="240">
          <p15:clr>
            <a:srgbClr val="FBAE40"/>
          </p15:clr>
        </p15:guide>
        <p15:guide id="5" orient="horz" pos="192">
          <p15:clr>
            <a:srgbClr val="FBAE40"/>
          </p15:clr>
        </p15:guide>
        <p15:guide id="6" orient="horz" pos="480">
          <p15:clr>
            <a:srgbClr val="FBAE40"/>
          </p15:clr>
        </p15:guide>
        <p15:guide id="7" orient="horz" pos="115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or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5345907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057" y="1994199"/>
            <a:ext cx="4746083" cy="5000656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49057" y="332626"/>
            <a:ext cx="4746083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9057" y="843464"/>
            <a:ext cx="4746083" cy="1068454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9200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56594" y="708698"/>
            <a:ext cx="5775263" cy="5827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638" y="1900406"/>
            <a:ext cx="5401630" cy="4714330"/>
          </a:xfrm>
        </p:spPr>
        <p:txBody>
          <a:bodyPr/>
          <a:lstStyle>
            <a:lvl1pPr marL="0" indent="0">
              <a:buNone/>
              <a:defRPr b="0"/>
            </a:lvl1pPr>
            <a:lvl2pPr marL="293983" indent="-293983">
              <a:buFont typeface="Arial" pitchFamily="34" charset="0"/>
              <a:buChar char="•"/>
              <a:tabLst/>
              <a:defRPr/>
            </a:lvl2pPr>
            <a:lvl3pPr marL="493472" indent="-199489">
              <a:buFont typeface="Calibri" pitchFamily="34" charset="0"/>
              <a:buChar char="–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562402" y="336436"/>
            <a:ext cx="5668927" cy="3827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>
              <a:defRPr sz="1543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62638" y="796369"/>
            <a:ext cx="5401933" cy="111554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307" b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56595" y="335961"/>
            <a:ext cx="5774733" cy="376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5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258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912" y="351712"/>
            <a:ext cx="7970619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912" y="351712"/>
            <a:ext cx="7970619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571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057" y="351712"/>
            <a:ext cx="8003768" cy="6601145"/>
          </a:xfrm>
        </p:spPr>
        <p:txBody>
          <a:bodyPr>
            <a:normAutofit/>
          </a:bodyPr>
          <a:lstStyle>
            <a:lvl1pPr marL="0" indent="0">
              <a:buNone/>
              <a:defRPr sz="3307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307" b="0">
                <a:solidFill>
                  <a:schemeClr val="bg1"/>
                </a:solidFill>
              </a:defRPr>
            </a:lvl2pPr>
            <a:lvl3pPr marL="302733" indent="-302733">
              <a:buFont typeface="Arial" pitchFamily="34" charset="0"/>
              <a:buChar char="•"/>
              <a:defRPr sz="3307" b="0">
                <a:solidFill>
                  <a:schemeClr val="bg1"/>
                </a:solidFill>
              </a:defRPr>
            </a:lvl3pPr>
            <a:lvl4pPr>
              <a:defRPr sz="3307" b="0">
                <a:solidFill>
                  <a:schemeClr val="bg1"/>
                </a:solidFill>
              </a:defRPr>
            </a:lvl4pPr>
            <a:lvl5pPr>
              <a:defRPr sz="3307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9057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953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056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bg1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bg1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49056" y="335985"/>
            <a:ext cx="9807844" cy="145084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9505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388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sational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11973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32764" y="2015914"/>
            <a:ext cx="2472318" cy="4906538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 b="1">
                <a:solidFill>
                  <a:schemeClr val="accent1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 sz="1200"/>
            </a:lvl3pPr>
            <a:lvl4pPr marL="187483" indent="-187483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/>
            </a:lvl4pPr>
            <a:lvl5pPr marL="373110" indent="-17820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3077860" y="2015914"/>
            <a:ext cx="7168464" cy="4906538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860359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056" y="1788407"/>
            <a:ext cx="9807844" cy="5000656"/>
          </a:xfrm>
        </p:spPr>
        <p:txBody>
          <a:bodyPr>
            <a:normAutofit/>
          </a:bodyPr>
          <a:lstStyle>
            <a:lvl1pPr marL="0" indent="0">
              <a:spcBef>
                <a:spcPts val="1984"/>
              </a:spcBef>
              <a:spcAft>
                <a:spcPts val="0"/>
              </a:spcAft>
              <a:buNone/>
              <a:defRPr sz="2205" b="0">
                <a:solidFill>
                  <a:schemeClr val="tx2"/>
                </a:solidFill>
              </a:defRPr>
            </a:lvl1pPr>
            <a:lvl2pPr marL="295734" indent="-295734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2205" b="0">
                <a:solidFill>
                  <a:schemeClr val="tx2"/>
                </a:solidFill>
              </a:defRPr>
            </a:lvl2pPr>
            <a:lvl3pPr marL="302733" indent="-302733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3pPr>
            <a:lvl4pPr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4pPr>
            <a:lvl5pPr marL="486473" indent="-194240">
              <a:spcBef>
                <a:spcPts val="661"/>
              </a:spcBef>
              <a:spcAft>
                <a:spcPts val="0"/>
              </a:spcAft>
              <a:buFont typeface="Arial" pitchFamily="34" charset="0"/>
              <a:buChar char="•"/>
              <a:defRPr sz="2205"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49056" y="335985"/>
            <a:ext cx="9807844" cy="145084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496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779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7146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9352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56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286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56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8208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56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032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56" y="1616926"/>
            <a:ext cx="9839781" cy="4682820"/>
          </a:xfrm>
        </p:spPr>
        <p:txBody>
          <a:bodyPr anchor="t">
            <a:noAutofit/>
          </a:bodyPr>
          <a:lstStyle>
            <a:lvl1pPr algn="l">
              <a:defRPr sz="6614" b="0" cap="none" baseline="0">
                <a:solidFill>
                  <a:schemeClr val="accent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© 2016. Daha fazla bilgi için Deloitte Türkiye (Deloitte Touche Tohmatsu Limited üye şirketi) ile iletişime geçiniz.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0993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56" y="1695675"/>
            <a:ext cx="9839781" cy="4682820"/>
          </a:xfrm>
        </p:spPr>
        <p:txBody>
          <a:bodyPr anchor="t">
            <a:noAutofit/>
          </a:bodyPr>
          <a:lstStyle>
            <a:lvl1pPr algn="l">
              <a:defRPr sz="5291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779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7146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3321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362006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en-GB" sz="198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815" y="1842669"/>
            <a:ext cx="3246485" cy="4682820"/>
          </a:xfrm>
        </p:spPr>
        <p:txBody>
          <a:bodyPr anchor="t">
            <a:noAutofit/>
          </a:bodyPr>
          <a:lstStyle>
            <a:lvl1pPr algn="l">
              <a:defRPr sz="3968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779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7146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72090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5429" y="4237404"/>
            <a:ext cx="2012081" cy="35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3808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97" y="1205178"/>
            <a:ext cx="5704704" cy="936527"/>
          </a:xfrm>
        </p:spPr>
        <p:txBody>
          <a:bodyPr/>
          <a:lstStyle>
            <a:lvl1pPr>
              <a:defRPr sz="2315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097" y="2941116"/>
            <a:ext cx="5704704" cy="42790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157" b="0">
                <a:solidFill>
                  <a:schemeClr val="accent5"/>
                </a:solidFill>
              </a:defRPr>
            </a:lvl1pPr>
            <a:lvl2pPr marL="377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4" y="7063453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661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3"/>
            <a:ext cx="8839073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661" b="0">
                <a:solidFill>
                  <a:srgbClr val="8C8C8C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7097" y="2153638"/>
            <a:ext cx="5704704" cy="773825"/>
          </a:xfrm>
        </p:spPr>
        <p:txBody>
          <a:bodyPr>
            <a:noAutofit/>
          </a:bodyPr>
          <a:lstStyle>
            <a:lvl1pPr marL="0" indent="0">
              <a:buNone/>
              <a:defRPr sz="2315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4817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35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63" y="2015913"/>
            <a:ext cx="9807844" cy="490653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="1"/>
            </a:lvl1pPr>
            <a:lvl2pPr marL="184864" indent="-184864">
              <a:spcBef>
                <a:spcPts val="0"/>
              </a:spcBef>
              <a:buFont typeface="Arial" pitchFamily="34" charset="0"/>
              <a:buChar char="•"/>
              <a:tabLst/>
              <a:defRPr sz="1200"/>
            </a:lvl2pPr>
            <a:lvl3pPr marL="184864" indent="-184864">
              <a:spcBef>
                <a:spcPts val="0"/>
              </a:spcBef>
              <a:buFont typeface="Arial" pitchFamily="34" charset="0"/>
              <a:buChar char="•"/>
              <a:defRPr sz="1200" i="1"/>
            </a:lvl3pPr>
            <a:lvl4pPr marL="378056" indent="-193191">
              <a:spcBef>
                <a:spcPts val="0"/>
              </a:spcBef>
              <a:buFont typeface="Arial" pitchFamily="34" charset="0"/>
              <a:buChar char="−"/>
              <a:defRPr sz="1200" i="0"/>
            </a:lvl4pPr>
            <a:lvl5pPr marL="564585" indent="-186529">
              <a:spcBef>
                <a:spcPts val="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32763" y="366033"/>
            <a:ext cx="9807844" cy="5175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32763" y="883560"/>
            <a:ext cx="9807844" cy="1068454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2016. Daha fazla bilgi için Deloitte Türkiye (Deloitte Touche Tohmatsu Limited üye şirketi) ile iletişime geçiniz.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47.xml"/><Relationship Id="rId21" Type="http://schemas.openxmlformats.org/officeDocument/2006/relationships/slideLayout" Target="../slideLayouts/slideLayout65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Relationship Id="rId22" Type="http://schemas.openxmlformats.org/officeDocument/2006/relationships/slideLayout" Target="../slideLayouts/slideLayout6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9.xml"/><Relationship Id="rId18" Type="http://schemas.openxmlformats.org/officeDocument/2006/relationships/slideLayout" Target="../slideLayouts/slideLayout84.xml"/><Relationship Id="rId3" Type="http://schemas.openxmlformats.org/officeDocument/2006/relationships/slideLayout" Target="../slideLayouts/slideLayout69.xml"/><Relationship Id="rId21" Type="http://schemas.openxmlformats.org/officeDocument/2006/relationships/slideLayout" Target="../slideLayouts/slideLayout87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17" Type="http://schemas.openxmlformats.org/officeDocument/2006/relationships/slideLayout" Target="../slideLayouts/slideLayout83.xml"/><Relationship Id="rId2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82.xml"/><Relationship Id="rId20" Type="http://schemas.openxmlformats.org/officeDocument/2006/relationships/slideLayout" Target="../slideLayouts/slideLayout86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24" Type="http://schemas.openxmlformats.org/officeDocument/2006/relationships/theme" Target="../theme/theme4.xml"/><Relationship Id="rId5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81.xml"/><Relationship Id="rId23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76.xml"/><Relationship Id="rId19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Relationship Id="rId22" Type="http://schemas.openxmlformats.org/officeDocument/2006/relationships/slideLayout" Target="../slideLayouts/slideLayout8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763" y="366036"/>
            <a:ext cx="9807844" cy="162822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763" y="2015913"/>
            <a:ext cx="9807844" cy="49065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4" y="7063636"/>
            <a:ext cx="8839071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5" y="7063636"/>
            <a:ext cx="926166" cy="27778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8" r:id="rId3"/>
    <p:sldLayoutId id="2147483674" r:id="rId4"/>
    <p:sldLayoutId id="2147483682" r:id="rId5"/>
    <p:sldLayoutId id="2147483685" r:id="rId6"/>
    <p:sldLayoutId id="2147483683" r:id="rId7"/>
    <p:sldLayoutId id="2147483684" r:id="rId8"/>
    <p:sldLayoutId id="2147483660" r:id="rId9"/>
    <p:sldLayoutId id="2147483672" r:id="rId10"/>
    <p:sldLayoutId id="2147483686" r:id="rId11"/>
    <p:sldLayoutId id="2147483680" r:id="rId12"/>
    <p:sldLayoutId id="2147483679" r:id="rId13"/>
    <p:sldLayoutId id="2147483681" r:id="rId14"/>
    <p:sldLayoutId id="2147483671" r:id="rId15"/>
    <p:sldLayoutId id="2147483687" r:id="rId16"/>
    <p:sldLayoutId id="2147483688" r:id="rId17"/>
    <p:sldLayoutId id="2147483651" r:id="rId18"/>
    <p:sldLayoutId id="2147483669" r:id="rId19"/>
    <p:sldLayoutId id="2147483670" r:id="rId20"/>
    <p:sldLayoutId id="2147483652" r:id="rId21"/>
    <p:sldLayoutId id="2147483689" r:id="rId22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1094266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8662" indent="-328662" algn="l" defTabSz="1094266" rtl="0" eaLnBrk="1" latinLnBrk="0" hangingPunct="1">
        <a:spcBef>
          <a:spcPts val="1436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528136" indent="-199477" algn="l" defTabSz="1094266" rtl="0" eaLnBrk="1" latinLnBrk="0" hangingPunct="1">
        <a:spcBef>
          <a:spcPts val="1436"/>
        </a:spcBef>
        <a:buFont typeface="Arial" pitchFamily="34" charset="0"/>
        <a:buChar char="−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528136" indent="-199477" algn="l" defTabSz="1094266" rtl="0" eaLnBrk="1" latinLnBrk="0" hangingPunct="1">
        <a:spcBef>
          <a:spcPts val="1436"/>
        </a:spcBef>
        <a:buFont typeface="Arial" pitchFamily="34" charset="0"/>
        <a:buChar char="−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535735" indent="-216573" algn="l" defTabSz="1094266" rtl="0" eaLnBrk="1" latinLnBrk="0" hangingPunct="1">
        <a:spcBef>
          <a:spcPts val="1436"/>
        </a:spcBef>
        <a:buFont typeface="Arial" pitchFamily="34" charset="0"/>
        <a:buChar char="−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528136" indent="-199477" algn="l" defTabSz="1094266" rtl="0" eaLnBrk="1" latinLnBrk="0" hangingPunct="1">
        <a:spcBef>
          <a:spcPts val="1436"/>
        </a:spcBef>
        <a:buFont typeface="Arial" pitchFamily="34" charset="0"/>
        <a:buChar char="−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3009231" indent="-273566" algn="l" defTabSz="1094266" rtl="0" eaLnBrk="1" latinLnBrk="0" hangingPunct="1">
        <a:spcBef>
          <a:spcPct val="20000"/>
        </a:spcBef>
        <a:buFont typeface="Arial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6pPr>
      <a:lvl7pPr marL="3556364" indent="-273566" algn="l" defTabSz="1094266" rtl="0" eaLnBrk="1" latinLnBrk="0" hangingPunct="1">
        <a:spcBef>
          <a:spcPct val="20000"/>
        </a:spcBef>
        <a:buFont typeface="Arial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7pPr>
      <a:lvl8pPr marL="4103497" indent="-273566" algn="l" defTabSz="1094266" rtl="0" eaLnBrk="1" latinLnBrk="0" hangingPunct="1">
        <a:spcBef>
          <a:spcPct val="20000"/>
        </a:spcBef>
        <a:buFont typeface="Arial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8pPr>
      <a:lvl9pPr marL="4650630" indent="-273566" algn="l" defTabSz="1094266" rtl="0" eaLnBrk="1" latinLnBrk="0" hangingPunct="1">
        <a:spcBef>
          <a:spcPct val="20000"/>
        </a:spcBef>
        <a:buFont typeface="Arial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7134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2pPr>
      <a:lvl3pPr marL="1094266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641400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4pPr>
      <a:lvl5pPr marL="2188532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5pPr>
      <a:lvl6pPr marL="2735666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6pPr>
      <a:lvl7pPr marL="3282798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7pPr>
      <a:lvl8pPr marL="3829929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8pPr>
      <a:lvl9pPr marL="4377063" algn="l" defTabSz="1094266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16713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762" y="1994199"/>
            <a:ext cx="9807844" cy="50006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fld id="{95CC1D26-A9BD-4BDE-BDD9-08EDBAE96860}" type="slidenum">
              <a:rPr lang="en-GB" smtClean="0"/>
              <a:pPr defTabSz="1007943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63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1007943" rtl="0" eaLnBrk="1" latinLnBrk="0" hangingPunct="1">
        <a:spcBef>
          <a:spcPct val="0"/>
        </a:spcBef>
        <a:buNone/>
        <a:defRPr sz="3307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02733" indent="-302733" algn="l" defTabSz="1007943" rtl="0" eaLnBrk="1" latinLnBrk="0" hangingPunct="1">
        <a:spcBef>
          <a:spcPts val="1323"/>
        </a:spcBef>
        <a:buFont typeface="Arial" pitchFamily="34" charset="0"/>
        <a:buChar char="•"/>
        <a:defRPr sz="1984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2pPr>
      <a:lvl3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3pPr>
      <a:lvl4pPr marL="493472" indent="-199489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4pPr>
      <a:lvl5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762" y="325936"/>
            <a:ext cx="9807844" cy="16713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762" y="1994199"/>
            <a:ext cx="9807844" cy="50006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63" y="7063452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r>
              <a:rPr lang="en-GB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1423" y="7063452"/>
            <a:ext cx="926165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fld id="{95CC1D26-A9BD-4BDE-BDD9-08EDBAE96860}" type="slidenum">
              <a:rPr lang="en-GB" smtClean="0"/>
              <a:pPr defTabSz="1007943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25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  <p:sldLayoutId id="2147483732" r:id="rId19"/>
    <p:sldLayoutId id="2147483733" r:id="rId20"/>
    <p:sldLayoutId id="2147483734" r:id="rId21"/>
    <p:sldLayoutId id="2147483735" r:id="rId22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1007943" rtl="0" eaLnBrk="1" latinLnBrk="0" hangingPunct="1">
        <a:spcBef>
          <a:spcPct val="0"/>
        </a:spcBef>
        <a:buNone/>
        <a:defRPr sz="3307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02733" indent="-302733" algn="l" defTabSz="1007943" rtl="0" eaLnBrk="1" latinLnBrk="0" hangingPunct="1">
        <a:spcBef>
          <a:spcPts val="1323"/>
        </a:spcBef>
        <a:buFont typeface="Arial" pitchFamily="34" charset="0"/>
        <a:buChar char="•"/>
        <a:defRPr sz="1984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2pPr>
      <a:lvl3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3pPr>
      <a:lvl4pPr marL="493472" indent="-199489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4pPr>
      <a:lvl5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056" y="335986"/>
            <a:ext cx="9807844" cy="16612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056" y="1994199"/>
            <a:ext cx="9807844" cy="50006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380" y="7055697"/>
            <a:ext cx="883907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r>
              <a:rPr lang="en-US" smtClean="0"/>
              <a:t>© 2016. Daha fazla bilgi için Deloitte Türkiye (Deloitte Touche Tohmatsu Limited üye şirketi) ile iletişime geçiniz.</a:t>
            </a:r>
            <a:endParaRPr lang="en-GB" dirty="0"/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9322747" y="7055697"/>
            <a:ext cx="952742" cy="2777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82" b="0">
                <a:solidFill>
                  <a:srgbClr val="8C8C8C"/>
                </a:solidFill>
              </a:defRPr>
            </a:lvl1pPr>
          </a:lstStyle>
          <a:p>
            <a:pPr defTabSz="1007943"/>
            <a:fld id="{95CC1D26-A9BD-4BDE-BDD9-08EDBAE96860}" type="slidenum">
              <a:rPr lang="en-GB" smtClean="0"/>
              <a:pPr defTabSz="1007943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695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  <p:sldLayoutId id="2147483754" r:id="rId18"/>
    <p:sldLayoutId id="2147483755" r:id="rId19"/>
    <p:sldLayoutId id="2147483756" r:id="rId20"/>
    <p:sldLayoutId id="2147483757" r:id="rId21"/>
    <p:sldLayoutId id="2147483758" r:id="rId22"/>
    <p:sldLayoutId id="2147483759" r:id="rId23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1007943" rtl="0" eaLnBrk="1" latinLnBrk="0" hangingPunct="1">
        <a:spcBef>
          <a:spcPct val="0"/>
        </a:spcBef>
        <a:buNone/>
        <a:defRPr sz="3307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02733" indent="-302733" algn="l" defTabSz="1007943" rtl="0" eaLnBrk="1" latinLnBrk="0" hangingPunct="1">
        <a:spcBef>
          <a:spcPts val="1323"/>
        </a:spcBef>
        <a:buFont typeface="Arial" pitchFamily="34" charset="0"/>
        <a:buChar char="•"/>
        <a:defRPr sz="1984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2pPr>
      <a:lvl3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3pPr>
      <a:lvl4pPr marL="493472" indent="-199489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4pPr>
      <a:lvl5pPr marL="486473" indent="-183740" algn="l" defTabSz="1007943" rtl="0" eaLnBrk="1" latinLnBrk="0" hangingPunct="1">
        <a:spcBef>
          <a:spcPts val="1323"/>
        </a:spcBef>
        <a:buFont typeface="Arial" pitchFamily="34" charset="0"/>
        <a:buChar char="−"/>
        <a:defRPr sz="1984" kern="1200">
          <a:solidFill>
            <a:schemeClr val="tx2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5520">
          <p15:clr>
            <a:srgbClr val="F26B43"/>
          </p15:clr>
        </p15:guide>
        <p15:guide id="4" orient="horz" pos="1152">
          <p15:clr>
            <a:srgbClr val="F26B43"/>
          </p15:clr>
        </p15:guide>
        <p15:guide id="5" orient="horz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13.e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6" t="467" r="9547" b="6054"/>
          <a:stretch/>
        </p:blipFill>
        <p:spPr>
          <a:xfrm>
            <a:off x="1" y="-36586"/>
            <a:ext cx="10691812" cy="763284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21369" y="-36587"/>
            <a:ext cx="5183783" cy="3765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334"/>
          </a:p>
        </p:txBody>
      </p:sp>
      <p:pic>
        <p:nvPicPr>
          <p:cNvPr id="12" name="Picture 11" descr="DEL_PRI_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384" y="227857"/>
            <a:ext cx="2043381" cy="382993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838834" y="1119401"/>
            <a:ext cx="4579079" cy="1327705"/>
          </a:xfrm>
        </p:spPr>
        <p:txBody>
          <a:bodyPr/>
          <a:lstStyle/>
          <a:p>
            <a:r>
              <a:rPr lang="tr-TR" sz="3600" dirty="0" smtClean="0"/>
              <a:t>Denetim Hizmetlerinin</a:t>
            </a:r>
            <a:br>
              <a:rPr lang="tr-TR" sz="3600" dirty="0" smtClean="0"/>
            </a:br>
            <a:r>
              <a:rPr lang="tr-TR" sz="3600" dirty="0" smtClean="0"/>
              <a:t>Geleceği</a:t>
            </a:r>
            <a:endParaRPr lang="en-GB" sz="3600" dirty="0">
              <a:solidFill>
                <a:schemeClr val="accent2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38836" y="2662180"/>
            <a:ext cx="5227150" cy="460956"/>
          </a:xfrm>
        </p:spPr>
        <p:txBody>
          <a:bodyPr>
            <a:noAutofit/>
          </a:bodyPr>
          <a:lstStyle/>
          <a:p>
            <a:r>
              <a:rPr lang="tr-TR" sz="1600" b="1" dirty="0" smtClean="0"/>
              <a:t>Hüseyin Gürer</a:t>
            </a:r>
          </a:p>
          <a:p>
            <a:r>
              <a:rPr lang="en-GB" sz="1400" dirty="0" smtClean="0"/>
              <a:t>Deloitte </a:t>
            </a:r>
            <a:r>
              <a:rPr lang="en-GB" sz="1400" dirty="0" err="1" smtClean="0"/>
              <a:t>Türkiye</a:t>
            </a:r>
            <a:r>
              <a:rPr lang="tr-TR" sz="1400" dirty="0" smtClean="0"/>
              <a:t> CEO</a:t>
            </a:r>
            <a:r>
              <a:rPr lang="en-GB" sz="1400" dirty="0" smtClean="0"/>
              <a:t>, </a:t>
            </a:r>
            <a:r>
              <a:rPr lang="en-GB" sz="1400" dirty="0"/>
              <a:t>SMMM</a:t>
            </a:r>
          </a:p>
          <a:p>
            <a:endParaRPr lang="en-GB" sz="1400" dirty="0"/>
          </a:p>
          <a:p>
            <a:r>
              <a:rPr lang="tr-TR" sz="1400" dirty="0" smtClean="0"/>
              <a:t>17 Mart </a:t>
            </a:r>
            <a:r>
              <a:rPr lang="en-GB" sz="1400" dirty="0" smtClean="0"/>
              <a:t>201</a:t>
            </a:r>
            <a:r>
              <a:rPr lang="tr-TR" sz="1400" dirty="0" smtClean="0"/>
              <a:t>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16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69" name="Title 1"/>
          <p:cNvSpPr>
            <a:spLocks noGrp="1"/>
          </p:cNvSpPr>
          <p:nvPr>
            <p:ph type="title"/>
          </p:nvPr>
        </p:nvSpPr>
        <p:spPr>
          <a:xfrm>
            <a:off x="436100" y="271494"/>
            <a:ext cx="10094382" cy="388146"/>
          </a:xfrm>
        </p:spPr>
        <p:txBody>
          <a:bodyPr/>
          <a:lstStyle/>
          <a:p>
            <a:r>
              <a:rPr lang="tr-TR" sz="3000" dirty="0" smtClean="0">
                <a:solidFill>
                  <a:srgbClr val="81BC00"/>
                </a:solidFill>
              </a:rPr>
              <a:t>Küresel profesyonel </a:t>
            </a:r>
            <a:r>
              <a:rPr lang="tr-TR" sz="3000" dirty="0">
                <a:solidFill>
                  <a:srgbClr val="81BC00"/>
                </a:solidFill>
              </a:rPr>
              <a:t>m</a:t>
            </a:r>
            <a:r>
              <a:rPr lang="tr-TR" sz="3000" dirty="0" smtClean="0">
                <a:solidFill>
                  <a:srgbClr val="81BC00"/>
                </a:solidFill>
              </a:rPr>
              <a:t>uhasebecinin </a:t>
            </a:r>
            <a:r>
              <a:rPr lang="tr-TR" sz="3000" dirty="0">
                <a:solidFill>
                  <a:srgbClr val="81BC00"/>
                </a:solidFill>
              </a:rPr>
              <a:t>k</a:t>
            </a:r>
            <a:r>
              <a:rPr lang="tr-TR" sz="3000" dirty="0" smtClean="0">
                <a:solidFill>
                  <a:srgbClr val="81BC00"/>
                </a:solidFill>
              </a:rPr>
              <a:t>arakteristik </a:t>
            </a:r>
            <a:r>
              <a:rPr lang="tr-TR" sz="3000" dirty="0">
                <a:solidFill>
                  <a:srgbClr val="81BC00"/>
                </a:solidFill>
              </a:rPr>
              <a:t>ö</a:t>
            </a:r>
            <a:r>
              <a:rPr lang="tr-TR" sz="3000" dirty="0" smtClean="0">
                <a:solidFill>
                  <a:srgbClr val="81BC00"/>
                </a:solidFill>
              </a:rPr>
              <a:t>zellikleri</a:t>
            </a:r>
            <a:r>
              <a:rPr lang="en-US" sz="2866" dirty="0">
                <a:solidFill>
                  <a:srgbClr val="81BC00"/>
                </a:solidFill>
              </a:rPr>
              <a:t/>
            </a:r>
            <a:br>
              <a:rPr lang="en-US" sz="2866" dirty="0">
                <a:solidFill>
                  <a:srgbClr val="81BC00"/>
                </a:solidFill>
              </a:rPr>
            </a:br>
            <a:endParaRPr lang="en-US" sz="2866" dirty="0">
              <a:solidFill>
                <a:srgbClr val="81BC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Arc 2"/>
          <p:cNvSpPr>
            <a:spLocks/>
          </p:cNvSpPr>
          <p:nvPr/>
        </p:nvSpPr>
        <p:spPr bwMode="auto">
          <a:xfrm>
            <a:off x="3148877" y="3446072"/>
            <a:ext cx="4377000" cy="1838733"/>
          </a:xfrm>
          <a:custGeom>
            <a:avLst/>
            <a:gdLst>
              <a:gd name="T0" fmla="*/ 0 w 43200"/>
              <a:gd name="T1" fmla="*/ 2147483647 h 21715"/>
              <a:gd name="T2" fmla="*/ 2147483647 w 43200"/>
              <a:gd name="T3" fmla="*/ 2147483647 h 21715"/>
              <a:gd name="T4" fmla="*/ 2147483647 w 43200"/>
              <a:gd name="T5" fmla="*/ 2147483647 h 21715"/>
              <a:gd name="T6" fmla="*/ 0 60000 65536"/>
              <a:gd name="T7" fmla="*/ 0 60000 65536"/>
              <a:gd name="T8" fmla="*/ 0 60000 65536"/>
              <a:gd name="T9" fmla="*/ 0 w 43200"/>
              <a:gd name="T10" fmla="*/ 0 h 21715"/>
              <a:gd name="T11" fmla="*/ 43200 w 43200"/>
              <a:gd name="T12" fmla="*/ 21715 h 21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715" fill="none" extrusionOk="0">
                <a:moveTo>
                  <a:pt x="0" y="21714"/>
                </a:moveTo>
                <a:cubicBezTo>
                  <a:pt x="0" y="21676"/>
                  <a:pt x="0" y="216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1715" stroke="0" extrusionOk="0">
                <a:moveTo>
                  <a:pt x="0" y="21714"/>
                </a:moveTo>
                <a:cubicBezTo>
                  <a:pt x="0" y="21676"/>
                  <a:pt x="0" y="216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635000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/>
          <a:lstStyle/>
          <a:p>
            <a:pPr algn="ctr" defTabSz="1007943">
              <a:defRPr/>
            </a:pPr>
            <a:endParaRPr lang="en-US" altLang="ja-JP" sz="1157" dirty="0">
              <a:solidFill>
                <a:srgbClr val="313131"/>
              </a:solidFill>
            </a:endParaRPr>
          </a:p>
        </p:txBody>
      </p:sp>
      <p:sp>
        <p:nvSpPr>
          <p:cNvPr id="595972" name="AutoShape 4"/>
          <p:cNvSpPr>
            <a:spLocks noChangeArrowheads="1"/>
          </p:cNvSpPr>
          <p:nvPr/>
        </p:nvSpPr>
        <p:spPr bwMode="auto">
          <a:xfrm flipV="1">
            <a:off x="4313015" y="5102374"/>
            <a:ext cx="2044787" cy="199491"/>
          </a:xfrm>
          <a:prstGeom prst="triangle">
            <a:avLst>
              <a:gd name="adj" fmla="val 50000"/>
            </a:avLst>
          </a:prstGeom>
          <a:solidFill>
            <a:srgbClr val="00A1DE"/>
          </a:solidFill>
          <a:ln w="6350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wrap="square" lIns="29762" tIns="29762" rIns="29762" bIns="29762" anchor="ctr"/>
          <a:lstStyle/>
          <a:p>
            <a:pPr algn="ctr" defTabSz="1007943"/>
            <a:endParaRPr lang="en-US" sz="1157" dirty="0">
              <a:solidFill>
                <a:prstClr val="white"/>
              </a:solidFill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gray">
          <a:xfrm>
            <a:off x="2266916" y="4455339"/>
            <a:ext cx="1491662" cy="724469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tr-TR" sz="1240" dirty="0">
                <a:solidFill>
                  <a:prstClr val="black"/>
                </a:solidFill>
              </a:rPr>
              <a:t>Yeni beceriler, bilgi ve uzmanlık</a:t>
            </a:r>
            <a:endParaRPr lang="en-US" sz="1240" dirty="0">
              <a:solidFill>
                <a:prstClr val="black"/>
              </a:solidFill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gray">
          <a:xfrm>
            <a:off x="3025508" y="3717745"/>
            <a:ext cx="1437126" cy="724469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tr-TR" sz="1240" dirty="0" smtClean="0">
                <a:solidFill>
                  <a:prstClr val="black"/>
                </a:solidFill>
              </a:rPr>
              <a:t>Güçlü değerlere bağlı</a:t>
            </a:r>
            <a:endParaRPr lang="en-US" altLang="ja-JP" sz="1240" dirty="0">
              <a:solidFill>
                <a:srgbClr val="313131"/>
              </a:solidFill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gray">
          <a:xfrm>
            <a:off x="3758578" y="2993012"/>
            <a:ext cx="1486134" cy="737917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en-US" sz="1240" dirty="0">
                <a:solidFill>
                  <a:prstClr val="black"/>
                </a:solidFill>
              </a:rPr>
              <a:t> </a:t>
            </a:r>
            <a:r>
              <a:rPr lang="tr-TR" sz="1213" dirty="0" smtClean="0">
                <a:solidFill>
                  <a:prstClr val="black"/>
                </a:solidFill>
              </a:rPr>
              <a:t>Bilinen bir meslek örgütüne üye</a:t>
            </a:r>
            <a:endParaRPr lang="en-US" sz="1213" dirty="0">
              <a:solidFill>
                <a:srgbClr val="313131"/>
              </a:solidFill>
              <a:ea typeface="ＭＳ Ｐゴシック" pitchFamily="50" charset="-128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gray">
          <a:xfrm flipH="1">
            <a:off x="6642050" y="4455339"/>
            <a:ext cx="1619450" cy="724469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tr-TR" sz="1240" dirty="0" smtClean="0">
                <a:solidFill>
                  <a:srgbClr val="313131"/>
                </a:solidFill>
                <a:ea typeface="ＭＳ Ｐゴシック" pitchFamily="50" charset="-128"/>
              </a:rPr>
              <a:t>Çok Fonksiyonluluk</a:t>
            </a:r>
            <a:endParaRPr lang="en-US" sz="1240" dirty="0">
              <a:solidFill>
                <a:srgbClr val="313131"/>
              </a:solidFill>
              <a:ea typeface="ＭＳ Ｐゴシック" pitchFamily="50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gray">
          <a:xfrm flipH="1">
            <a:off x="6197886" y="3658028"/>
            <a:ext cx="1596292" cy="720532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tr-TR" sz="1157" dirty="0" smtClean="0">
                <a:solidFill>
                  <a:prstClr val="black"/>
                </a:solidFill>
              </a:rPr>
              <a:t>Sürekli mesleki gelişimi taahhüt eden</a:t>
            </a:r>
            <a:endParaRPr lang="en-US" sz="1157" dirty="0">
              <a:solidFill>
                <a:srgbClr val="313131"/>
              </a:solidFill>
              <a:ea typeface="ＭＳ Ｐゴシック" pitchFamily="50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gray">
          <a:xfrm flipH="1">
            <a:off x="5303580" y="2980152"/>
            <a:ext cx="1437126" cy="724469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00A1DE"/>
            </a:solidFill>
            <a:round/>
            <a:headEnd/>
            <a:tailEnd/>
          </a:ln>
        </p:spPr>
        <p:txBody>
          <a:bodyPr wrap="square" lIns="29762" tIns="29762" rIns="29762" bIns="29762" anchor="ctr" anchorCtr="1"/>
          <a:lstStyle/>
          <a:p>
            <a:pPr algn="ctr" defTabSz="1007943">
              <a:lnSpc>
                <a:spcPct val="106000"/>
              </a:lnSpc>
              <a:buClr>
                <a:prstClr val="black"/>
              </a:buClr>
              <a:defRPr/>
            </a:pPr>
            <a:r>
              <a:rPr lang="tr-TR" sz="1157" dirty="0" smtClean="0">
                <a:solidFill>
                  <a:prstClr val="black"/>
                </a:solidFill>
              </a:rPr>
              <a:t>Mesleki Standartları destekleyen</a:t>
            </a:r>
            <a:endParaRPr lang="en-US" sz="1157" dirty="0">
              <a:solidFill>
                <a:srgbClr val="313131"/>
              </a:solidFill>
              <a:ea typeface="ＭＳ Ｐゴシック" pitchFamily="50" charset="-128"/>
            </a:endParaRPr>
          </a:p>
        </p:txBody>
      </p:sp>
      <p:sp>
        <p:nvSpPr>
          <p:cNvPr id="595979" name="Rectangle 11"/>
          <p:cNvSpPr>
            <a:spLocks noChangeArrowheads="1"/>
          </p:cNvSpPr>
          <p:nvPr/>
        </p:nvSpPr>
        <p:spPr bwMode="auto">
          <a:xfrm>
            <a:off x="2787956" y="5266430"/>
            <a:ext cx="736280" cy="29661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 lIns="29762" tIns="29762" rIns="29762" bIns="29762" anchor="ctr"/>
          <a:lstStyle/>
          <a:p>
            <a:pPr algn="ctr" defTabSz="1007943"/>
            <a:endParaRPr lang="en-US" sz="1488" dirty="0">
              <a:solidFill>
                <a:prstClr val="black"/>
              </a:solidFill>
            </a:endParaRPr>
          </a:p>
        </p:txBody>
      </p:sp>
      <p:sp>
        <p:nvSpPr>
          <p:cNvPr id="595980" name="Rectangle 12"/>
          <p:cNvSpPr>
            <a:spLocks noChangeArrowheads="1"/>
          </p:cNvSpPr>
          <p:nvPr/>
        </p:nvSpPr>
        <p:spPr bwMode="auto">
          <a:xfrm>
            <a:off x="7188576" y="5266430"/>
            <a:ext cx="708720" cy="30711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 lIns="29762" tIns="29762" rIns="29762" bIns="29762" anchor="ctr"/>
          <a:lstStyle/>
          <a:p>
            <a:pPr algn="ctr" defTabSz="1007943"/>
            <a:endParaRPr lang="en-US" sz="1488" dirty="0">
              <a:solidFill>
                <a:prstClr val="black"/>
              </a:solidFill>
            </a:endParaRPr>
          </a:p>
        </p:txBody>
      </p:sp>
      <p:sp>
        <p:nvSpPr>
          <p:cNvPr id="595981" name="Rectangle 13"/>
          <p:cNvSpPr>
            <a:spLocks noChangeArrowheads="1"/>
          </p:cNvSpPr>
          <p:nvPr/>
        </p:nvSpPr>
        <p:spPr bwMode="auto">
          <a:xfrm>
            <a:off x="2335161" y="5419986"/>
            <a:ext cx="5926339" cy="717255"/>
          </a:xfrm>
          <a:prstGeom prst="rect">
            <a:avLst/>
          </a:prstGeom>
          <a:solidFill>
            <a:srgbClr val="00A1DE"/>
          </a:solidFill>
          <a:ln w="6350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29762" tIns="29762" rIns="29762" bIns="29762" anchor="ctr"/>
          <a:lstStyle/>
          <a:p>
            <a:pPr algn="ctr" defTabSz="1007943"/>
            <a:r>
              <a:rPr lang="en-US" sz="2315" dirty="0" err="1">
                <a:solidFill>
                  <a:prstClr val="white"/>
                </a:solidFill>
              </a:rPr>
              <a:t>Küresel</a:t>
            </a:r>
            <a:r>
              <a:rPr lang="en-US" sz="2315" dirty="0">
                <a:solidFill>
                  <a:prstClr val="white"/>
                </a:solidFill>
              </a:rPr>
              <a:t> </a:t>
            </a:r>
            <a:r>
              <a:rPr lang="tr-TR" sz="2315" dirty="0" err="1">
                <a:solidFill>
                  <a:prstClr val="white"/>
                </a:solidFill>
              </a:rPr>
              <a:t>p</a:t>
            </a:r>
            <a:r>
              <a:rPr lang="en-US" sz="2315" dirty="0" err="1" smtClean="0">
                <a:solidFill>
                  <a:prstClr val="white"/>
                </a:solidFill>
              </a:rPr>
              <a:t>rofesyonel</a:t>
            </a:r>
            <a:r>
              <a:rPr lang="en-US" sz="2315" dirty="0" smtClean="0">
                <a:solidFill>
                  <a:prstClr val="white"/>
                </a:solidFill>
              </a:rPr>
              <a:t> </a:t>
            </a:r>
            <a:r>
              <a:rPr lang="tr-TR" sz="2315" dirty="0" err="1">
                <a:solidFill>
                  <a:prstClr val="white"/>
                </a:solidFill>
              </a:rPr>
              <a:t>m</a:t>
            </a:r>
            <a:r>
              <a:rPr lang="en-US" sz="2315" dirty="0" err="1" smtClean="0">
                <a:solidFill>
                  <a:prstClr val="white"/>
                </a:solidFill>
              </a:rPr>
              <a:t>uhasebecinin</a:t>
            </a:r>
            <a:r>
              <a:rPr lang="en-US" sz="2315" dirty="0" smtClean="0">
                <a:solidFill>
                  <a:prstClr val="white"/>
                </a:solidFill>
              </a:rPr>
              <a:t> </a:t>
            </a:r>
            <a:r>
              <a:rPr lang="tr-TR" sz="2315" dirty="0" err="1">
                <a:solidFill>
                  <a:prstClr val="white"/>
                </a:solidFill>
              </a:rPr>
              <a:t>k</a:t>
            </a:r>
            <a:r>
              <a:rPr lang="en-US" sz="2315" dirty="0" err="1" smtClean="0">
                <a:solidFill>
                  <a:prstClr val="white"/>
                </a:solidFill>
              </a:rPr>
              <a:t>arakteristik</a:t>
            </a:r>
            <a:r>
              <a:rPr lang="en-US" sz="2315" dirty="0" smtClean="0">
                <a:solidFill>
                  <a:prstClr val="white"/>
                </a:solidFill>
              </a:rPr>
              <a:t> </a:t>
            </a:r>
            <a:r>
              <a:rPr lang="tr-TR" sz="2315" dirty="0" err="1">
                <a:solidFill>
                  <a:prstClr val="white"/>
                </a:solidFill>
              </a:rPr>
              <a:t>ö</a:t>
            </a:r>
            <a:r>
              <a:rPr lang="en-US" sz="2315" dirty="0" err="1" smtClean="0">
                <a:solidFill>
                  <a:prstClr val="white"/>
                </a:solidFill>
              </a:rPr>
              <a:t>zellikleri</a:t>
            </a:r>
            <a:endParaRPr lang="en-US" altLang="ja-JP" sz="2315" dirty="0">
              <a:solidFill>
                <a:prstClr val="white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7658432" y="2608443"/>
            <a:ext cx="1244441" cy="329196"/>
          </a:xfrm>
          <a:prstGeom prst="wedgeRoundRectCallout">
            <a:avLst>
              <a:gd name="adj1" fmla="val -69984"/>
              <a:gd name="adj2" fmla="val 121216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Dış Denetçi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879332" y="2328350"/>
            <a:ext cx="1546716" cy="1117284"/>
          </a:xfrm>
          <a:prstGeom prst="wedgeRoundRectCallout">
            <a:avLst>
              <a:gd name="adj1" fmla="val 78391"/>
              <a:gd name="adj2" fmla="val 154153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CFO/Nitelikli Finansal Kontrolör</a:t>
            </a:r>
            <a:endParaRPr lang="en-US" sz="1543" b="1" dirty="0">
              <a:solidFill>
                <a:srgbClr val="313131"/>
              </a:solidFill>
            </a:endParaRPr>
          </a:p>
          <a:p>
            <a:pPr algn="ctr" defTabSz="1007943"/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2603101" y="2065443"/>
            <a:ext cx="1085070" cy="591892"/>
          </a:xfrm>
          <a:prstGeom prst="wedgeRoundRectCallout">
            <a:avLst>
              <a:gd name="adj1" fmla="val 54130"/>
              <a:gd name="adj2" fmla="val 157643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Vergi Denetçisi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6329703" y="2184911"/>
            <a:ext cx="1078589" cy="329196"/>
          </a:xfrm>
          <a:prstGeom prst="wedgeRoundRectCallout">
            <a:avLst>
              <a:gd name="adj1" fmla="val -46959"/>
              <a:gd name="adj2" fmla="val 86194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İç Denetçi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8183333" y="3431286"/>
            <a:ext cx="1421529" cy="591892"/>
          </a:xfrm>
          <a:prstGeom prst="wedgeRoundRectCallout">
            <a:avLst>
              <a:gd name="adj1" fmla="val -44141"/>
              <a:gd name="adj2" fmla="val 112737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Yönetim Muhasebecisi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4462632" y="2034737"/>
            <a:ext cx="1303256" cy="591892"/>
          </a:xfrm>
          <a:prstGeom prst="wedgeRoundRectCallout">
            <a:avLst>
              <a:gd name="adj1" fmla="val -14420"/>
              <a:gd name="adj2" fmla="val 89427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Danışman</a:t>
            </a:r>
            <a:endParaRPr lang="en-US" sz="1543" b="1" dirty="0">
              <a:solidFill>
                <a:srgbClr val="313131"/>
              </a:solidFill>
            </a:endParaRPr>
          </a:p>
          <a:p>
            <a:pPr algn="ctr" defTabSz="1007943"/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523184" y="3693709"/>
            <a:ext cx="1396914" cy="591892"/>
          </a:xfrm>
          <a:prstGeom prst="wedgeRoundRectCallout">
            <a:avLst>
              <a:gd name="adj1" fmla="val 61740"/>
              <a:gd name="adj2" fmla="val 86323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Kurumsal Finansman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305346" y="4662997"/>
            <a:ext cx="1689391" cy="591892"/>
          </a:xfrm>
          <a:prstGeom prst="wedgeRoundRectCallout">
            <a:avLst>
              <a:gd name="adj1" fmla="val 61740"/>
              <a:gd name="adj2" fmla="val 86323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Sürdürülebilirlik Hizmetleri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8680017" y="4325254"/>
            <a:ext cx="1421529" cy="854588"/>
          </a:xfrm>
          <a:prstGeom prst="wedgeRoundRectCallout">
            <a:avLst>
              <a:gd name="adj1" fmla="val -86071"/>
              <a:gd name="adj2" fmla="val 51266"/>
              <a:gd name="adj3" fmla="val 16667"/>
            </a:avLst>
          </a:prstGeom>
          <a:solidFill>
            <a:srgbClr val="81BC00">
              <a:alpha val="74902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9762" tIns="29762" rIns="29762" bIns="29762" rtlCol="0" anchor="ctr">
            <a:spAutoFit/>
          </a:bodyPr>
          <a:lstStyle/>
          <a:p>
            <a:pPr algn="ctr" defTabSz="1007943"/>
            <a:r>
              <a:rPr lang="tr-TR" sz="1543" b="1" dirty="0" smtClean="0">
                <a:solidFill>
                  <a:srgbClr val="313131"/>
                </a:solidFill>
              </a:rPr>
              <a:t>Entegre Raporlama Hizmetleri</a:t>
            </a:r>
            <a:endParaRPr lang="en-US" sz="1543" b="1" dirty="0">
              <a:solidFill>
                <a:srgbClr val="313131"/>
              </a:solidFill>
            </a:endParaRPr>
          </a:p>
        </p:txBody>
      </p:sp>
      <p:sp>
        <p:nvSpPr>
          <p:cNvPr id="2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7670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66069" y="944959"/>
          <a:ext cx="131245" cy="131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069" y="944959"/>
                        <a:ext cx="131245" cy="1312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473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32762" y="296908"/>
            <a:ext cx="9807844" cy="517528"/>
          </a:xfrm>
        </p:spPr>
        <p:txBody>
          <a:bodyPr/>
          <a:lstStyle/>
          <a:p>
            <a:r>
              <a:rPr lang="tr-TR" sz="3000" dirty="0" smtClean="0">
                <a:solidFill>
                  <a:srgbClr val="81BC00"/>
                </a:solidFill>
              </a:rPr>
              <a:t>Türkiye’den geleceğin </a:t>
            </a:r>
            <a:r>
              <a:rPr lang="tr-TR" sz="3000" dirty="0">
                <a:solidFill>
                  <a:srgbClr val="81BC00"/>
                </a:solidFill>
              </a:rPr>
              <a:t>k</a:t>
            </a:r>
            <a:r>
              <a:rPr lang="tr-TR" sz="3000" dirty="0" smtClean="0">
                <a:solidFill>
                  <a:srgbClr val="81BC00"/>
                </a:solidFill>
              </a:rPr>
              <a:t>üresel </a:t>
            </a:r>
            <a:r>
              <a:rPr lang="tr-TR" sz="3000" dirty="0">
                <a:solidFill>
                  <a:srgbClr val="81BC00"/>
                </a:solidFill>
              </a:rPr>
              <a:t>m</a:t>
            </a:r>
            <a:r>
              <a:rPr lang="tr-TR" sz="3000" dirty="0" smtClean="0">
                <a:solidFill>
                  <a:srgbClr val="81BC00"/>
                </a:solidFill>
              </a:rPr>
              <a:t>uhasebecileri</a:t>
            </a:r>
            <a:endParaRPr lang="en-US" sz="3000" dirty="0">
              <a:solidFill>
                <a:srgbClr val="81BC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3893088" y="2006221"/>
            <a:ext cx="2996355" cy="3518157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chemeClr val="bg1"/>
            </a:solidFill>
            <a:round/>
            <a:headEnd type="none" w="sm" len="sm"/>
            <a:tailEnd type="none" w="med" len="lg"/>
          </a:ln>
        </p:spPr>
        <p:txBody>
          <a:bodyPr lIns="29762" tIns="29762" rIns="29762" bIns="29762" anchor="ctr"/>
          <a:lstStyle/>
          <a:p>
            <a:pPr algn="ctr"/>
            <a:r>
              <a:rPr lang="en-US" altLang="ja-JP" sz="1157" dirty="0" err="1">
                <a:solidFill>
                  <a:schemeClr val="bg1"/>
                </a:solidFill>
                <a:ea typeface="ＭＳ Ｐゴシック" charset="-128"/>
              </a:rPr>
              <a:t>Ekleme</a:t>
            </a:r>
            <a:r>
              <a:rPr lang="en-US" altLang="ja-JP" sz="1157" dirty="0">
                <a:solidFill>
                  <a:schemeClr val="bg1"/>
                </a:solidFill>
                <a:ea typeface="ＭＳ Ｐゴシック" charset="-128"/>
              </a:rPr>
              <a:t> </a:t>
            </a:r>
            <a:r>
              <a:rPr lang="en-US" altLang="ja-JP" sz="1157" dirty="0" err="1">
                <a:solidFill>
                  <a:schemeClr val="bg1"/>
                </a:solidFill>
                <a:ea typeface="ＭＳ Ｐゴシック" charset="-128"/>
              </a:rPr>
              <a:t>yapılacak</a:t>
            </a:r>
            <a:r>
              <a:rPr lang="en-US" altLang="ja-JP" sz="1157" dirty="0">
                <a:solidFill>
                  <a:schemeClr val="bg1"/>
                </a:solidFill>
                <a:ea typeface="ＭＳ Ｐゴシック" charset="-128"/>
              </a:rPr>
              <a:t> </a:t>
            </a:r>
            <a:r>
              <a:rPr lang="en-US" altLang="ja-JP" sz="1157" dirty="0" err="1">
                <a:solidFill>
                  <a:schemeClr val="bg1"/>
                </a:solidFill>
                <a:ea typeface="ＭＳ Ｐゴシック" charset="-128"/>
              </a:rPr>
              <a:t>silmeyin</a:t>
            </a:r>
            <a:endParaRPr lang="en-US" altLang="ja-JP" sz="1157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1210062" y="1751674"/>
            <a:ext cx="3160364" cy="4056326"/>
          </a:xfrm>
          <a:prstGeom prst="ellipse">
            <a:avLst/>
          </a:prstGeom>
          <a:solidFill>
            <a:srgbClr val="B4B4B4"/>
          </a:solidFill>
          <a:ln w="12700">
            <a:solidFill>
              <a:schemeClr val="bg1"/>
            </a:solidFill>
            <a:round/>
            <a:headEnd type="none" w="sm" len="sm"/>
            <a:tailEnd type="none" w="med" len="lg"/>
          </a:ln>
        </p:spPr>
        <p:txBody>
          <a:bodyPr lIns="39683" tIns="39683" rIns="39683" bIns="39683" anchor="ctr" anchorCtr="1"/>
          <a:lstStyle/>
          <a:p>
            <a:pPr algn="ctr">
              <a:lnSpc>
                <a:spcPct val="90000"/>
              </a:lnSpc>
            </a:pP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algn="ctr">
              <a:lnSpc>
                <a:spcPct val="90000"/>
              </a:lnSpc>
            </a:pP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algn="ctr">
              <a:lnSpc>
                <a:spcPct val="90000"/>
              </a:lnSpc>
            </a:pP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Serbest Muhasebeci Mali Müşavir</a:t>
            </a:r>
            <a:r>
              <a:rPr lang="en-US" altLang="ja-JP" sz="1543" dirty="0" smtClean="0">
                <a:solidFill>
                  <a:schemeClr val="bg1"/>
                </a:solidFill>
                <a:ea typeface="ＭＳ Ｐゴシック" charset="-128"/>
              </a:rPr>
              <a:t>(SMMM</a:t>
            </a: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)               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Yeminli Mali Müşavir</a:t>
            </a:r>
            <a:r>
              <a:rPr lang="en-US" altLang="ja-JP" sz="1543" dirty="0" smtClean="0">
                <a:solidFill>
                  <a:schemeClr val="bg1"/>
                </a:solidFill>
                <a:ea typeface="ＭＳ Ｐゴシック" charset="-128"/>
              </a:rPr>
              <a:t>(YMM</a:t>
            </a: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)</a:t>
            </a:r>
            <a:endParaRPr lang="tr-TR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r-TR" sz="1543" dirty="0" smtClean="0">
                <a:solidFill>
                  <a:schemeClr val="bg1"/>
                </a:solidFill>
                <a:ea typeface="ＭＳ Ｐゴシック" charset="-128"/>
              </a:rPr>
              <a:t>Bağımsız Denetim Lisansı(KGK) </a:t>
            </a: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Denetim ve Vergi Firmalarında Çalışanlar</a:t>
            </a: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r-TR" altLang="ja-JP" sz="1543" dirty="0">
                <a:solidFill>
                  <a:schemeClr val="bg1"/>
                </a:solidFill>
                <a:ea typeface="ＭＳ Ｐゴシック" charset="-128"/>
              </a:rPr>
              <a:t>Denetim ve Vergi </a:t>
            </a:r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Firmalarında Eskiden </a:t>
            </a:r>
            <a:r>
              <a:rPr lang="tr-TR" altLang="ja-JP" sz="1543" dirty="0">
                <a:solidFill>
                  <a:schemeClr val="bg1"/>
                </a:solidFill>
                <a:ea typeface="ＭＳ Ｐゴシック" charset="-128"/>
              </a:rPr>
              <a:t>Çalışanlar</a:t>
            </a: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algn="ctr"/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512000" y="1751674"/>
            <a:ext cx="3097367" cy="4056326"/>
          </a:xfrm>
          <a:prstGeom prst="ellipse">
            <a:avLst/>
          </a:prstGeom>
          <a:solidFill>
            <a:srgbClr val="7F7F7F"/>
          </a:solidFill>
          <a:ln w="12700">
            <a:solidFill>
              <a:schemeClr val="bg1"/>
            </a:solidFill>
            <a:round/>
            <a:headEnd type="none" w="sm" len="sm"/>
            <a:tailEnd type="none" w="med" len="lg"/>
          </a:ln>
        </p:spPr>
        <p:txBody>
          <a:bodyPr lIns="39683" tIns="39683" rIns="39683" bIns="39683" anchor="ctr"/>
          <a:lstStyle/>
          <a:p>
            <a:pPr marL="400728" indent="-208239" algn="ctr">
              <a:defRPr/>
            </a:pPr>
            <a:endParaRPr lang="en-US" altLang="ja-JP" sz="1543" dirty="0">
              <a:solidFill>
                <a:schemeClr val="bg1"/>
              </a:solidFill>
              <a:ea typeface="ＭＳ Ｐゴシック" pitchFamily="50" charset="-128"/>
            </a:endParaRPr>
          </a:p>
          <a:p>
            <a:pPr marL="400728" indent="-208239" algn="ctr">
              <a:defRPr/>
            </a:pPr>
            <a:endParaRPr lang="en-US" altLang="ja-JP" sz="1543" dirty="0">
              <a:solidFill>
                <a:schemeClr val="bg1"/>
              </a:solidFill>
              <a:ea typeface="ＭＳ Ｐゴシック" pitchFamily="50" charset="-128"/>
            </a:endParaRPr>
          </a:p>
          <a:p>
            <a:pPr marL="400728" indent="-208239" algn="ctr">
              <a:defRPr/>
            </a:pPr>
            <a:endParaRPr lang="en-US" altLang="ja-JP" sz="1543" dirty="0">
              <a:solidFill>
                <a:schemeClr val="bg1"/>
              </a:solidFill>
              <a:ea typeface="ＭＳ Ｐゴシック" pitchFamily="50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tr-TR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tr-TR" altLang="ja-JP" sz="1543" dirty="0">
              <a:solidFill>
                <a:schemeClr val="bg1"/>
              </a:solidFill>
              <a:ea typeface="ＭＳ Ｐゴシック" charset="-128"/>
            </a:endParaRP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ACCA (Chartered Certified Accountants)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 Certified Public          Accountant (CPA)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CFE (Certified Fraud Examiner)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CMA (Certified Management Accountant)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CIA (Certified Internal Auditor</a:t>
            </a:r>
          </a:p>
          <a:p>
            <a:pPr marL="236237" indent="-23623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ja-JP" sz="1543" dirty="0">
                <a:solidFill>
                  <a:schemeClr val="bg1"/>
                </a:solidFill>
                <a:ea typeface="ＭＳ Ｐゴシック" charset="-128"/>
              </a:rPr>
              <a:t>CICA (Certified Internal Control Auditors)</a:t>
            </a:r>
          </a:p>
          <a:p>
            <a:pPr>
              <a:lnSpc>
                <a:spcPct val="90000"/>
              </a:lnSpc>
            </a:pPr>
            <a:endParaRPr lang="en-US" altLang="ja-JP" sz="1213" dirty="0">
              <a:solidFill>
                <a:schemeClr val="bg1"/>
              </a:solidFill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ja-JP" sz="1213" dirty="0">
              <a:solidFill>
                <a:schemeClr val="bg1"/>
              </a:solidFill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ja-JP" sz="1213" dirty="0">
              <a:solidFill>
                <a:schemeClr val="bg1"/>
              </a:solidFill>
              <a:ea typeface="ＭＳ Ｐゴシック" charset="-128"/>
            </a:endParaRPr>
          </a:p>
          <a:p>
            <a:pPr marL="400728" indent="-208239" algn="ctr">
              <a:defRPr/>
            </a:pPr>
            <a:endParaRPr lang="en-US" altLang="ja-JP" sz="1543" dirty="0">
              <a:solidFill>
                <a:schemeClr val="bg1"/>
              </a:solidFill>
              <a:ea typeface="ＭＳ Ｐゴシック" pitchFamily="50" charset="-128"/>
            </a:endParaRPr>
          </a:p>
          <a:p>
            <a:pPr marL="400728" indent="-208239" algn="ctr">
              <a:defRPr/>
            </a:pPr>
            <a:endParaRPr lang="en-US" altLang="ja-JP" sz="1543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3852449" y="1751674"/>
            <a:ext cx="3099117" cy="4056326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chemeClr val="bg1"/>
            </a:solidFill>
            <a:round/>
            <a:headEnd type="none" w="sm" len="sm"/>
            <a:tailEnd type="none" w="med" len="lg"/>
          </a:ln>
        </p:spPr>
        <p:txBody>
          <a:bodyPr lIns="39683" tIns="39683" rIns="39683" bIns="39683" anchor="ctr"/>
          <a:lstStyle/>
          <a:p>
            <a:pPr algn="ctr"/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Etkileşim ve ülkeler arası </a:t>
            </a:r>
            <a:r>
              <a:rPr lang="tr-TR" altLang="ja-JP" sz="1543" dirty="0" err="1" smtClean="0">
                <a:solidFill>
                  <a:schemeClr val="bg1"/>
                </a:solidFill>
                <a:ea typeface="ＭＳ Ｐゴシック" charset="-128"/>
              </a:rPr>
              <a:t>mobilite</a:t>
            </a:r>
            <a:r>
              <a:rPr lang="tr-TR" altLang="ja-JP" sz="1543" dirty="0" smtClean="0">
                <a:solidFill>
                  <a:schemeClr val="bg1"/>
                </a:solidFill>
                <a:ea typeface="ＭＳ Ｐゴシック" charset="-128"/>
              </a:rPr>
              <a:t> yeteneklerine sahip Türk muhasebeciler</a:t>
            </a:r>
            <a:endParaRPr lang="en-US" altLang="ja-JP" sz="1543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9483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6720" y="282394"/>
            <a:ext cx="9813886" cy="542744"/>
          </a:xfrm>
        </p:spPr>
        <p:txBody>
          <a:bodyPr/>
          <a:lstStyle/>
          <a:p>
            <a:r>
              <a:rPr lang="tr-TR" sz="3000" dirty="0" smtClean="0"/>
              <a:t>Görüş ve öneriler</a:t>
            </a:r>
            <a:endParaRPr lang="tr-TR" sz="3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33566" y="1187450"/>
            <a:ext cx="9952900" cy="5808722"/>
          </a:xfrm>
        </p:spPr>
        <p:txBody>
          <a:bodyPr/>
          <a:lstStyle/>
          <a:p>
            <a:pPr marL="536575" indent="-361950"/>
            <a:endParaRPr lang="tr-TR" sz="2400" dirty="0" smtClean="0"/>
          </a:p>
          <a:p>
            <a:pPr marL="536575" indent="-361950"/>
            <a:r>
              <a:rPr lang="tr-TR" sz="2400" dirty="0" smtClean="0"/>
              <a:t>Paydaşların </a:t>
            </a:r>
            <a:r>
              <a:rPr lang="tr-TR" sz="2400" dirty="0"/>
              <a:t>daha çok bilgilenme ihtiyacı, işletmelerin sürekliliğinde önem taşıyan karlı ve verimli büyümenin güvencesi için denetim hizmetlerinin iş hayatında önemini arttırmaktadır</a:t>
            </a:r>
            <a:r>
              <a:rPr lang="tr-TR" sz="2400" dirty="0" smtClean="0"/>
              <a:t>.</a:t>
            </a:r>
          </a:p>
          <a:p>
            <a:pPr marL="526640" lvl="1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526640" lvl="1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Mesleki akademik eğitim programlarının yeni ihtiyaçlara göre tasarlanması,</a:t>
            </a:r>
          </a:p>
          <a:p>
            <a:pPr marL="526640" lvl="1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Mesleki yetkinliklerimizin dijital ortam ile uyumlu olacak şekilde geliştirilmesi,</a:t>
            </a:r>
          </a:p>
          <a:p>
            <a:pPr marL="526640" lvl="1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Meslekte şirketleşme ve kurumsallaşmanın sağlanması</a:t>
            </a:r>
          </a:p>
          <a:p>
            <a:pPr marL="526640" lvl="1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Yeni uzmanlaşma alanları ile hizmet çeşitliliği yaratılması</a:t>
            </a:r>
          </a:p>
          <a:p>
            <a:pPr marL="526640" lvl="1" indent="-342900"/>
            <a:endParaRPr lang="tr-TR" sz="2400" dirty="0" smtClean="0"/>
          </a:p>
          <a:p>
            <a:pPr marL="526640" lvl="1" indent="-342900"/>
            <a:endParaRPr lang="tr-TR" dirty="0" smtClean="0"/>
          </a:p>
          <a:p>
            <a:endParaRPr lang="tr-TR" dirty="0" smtClean="0"/>
          </a:p>
          <a:p>
            <a:endParaRPr lang="tr-TR" u="sng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1370" y="1187450"/>
            <a:ext cx="9361040" cy="3601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8" name="Rectangle 7"/>
          <p:cNvSpPr/>
          <p:nvPr/>
        </p:nvSpPr>
        <p:spPr>
          <a:xfrm>
            <a:off x="521370" y="3059757"/>
            <a:ext cx="9361040" cy="3601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Öneriler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4100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 txBox="1">
            <a:spLocks/>
          </p:cNvSpPr>
          <p:nvPr/>
        </p:nvSpPr>
        <p:spPr>
          <a:xfrm>
            <a:off x="449362" y="4485057"/>
            <a:ext cx="9793087" cy="263888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274638" indent="-274638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41325" indent="-166688" algn="l" defTabSz="914400" rtl="0" eaLnBrk="1" latinLnBrk="0" hangingPunct="1">
              <a:spcBef>
                <a:spcPts val="1200"/>
              </a:spcBef>
              <a:buFont typeface="Arial" pitchFamily="34" charset="0"/>
              <a:buChar char="−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1325" indent="-166688" algn="l" defTabSz="914400" rtl="0" eaLnBrk="1" latinLnBrk="0" hangingPunct="1">
              <a:spcBef>
                <a:spcPts val="1200"/>
              </a:spcBef>
              <a:buFont typeface="Arial" pitchFamily="34" charset="0"/>
              <a:buChar char="−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47675" indent="-180975" algn="l" defTabSz="914400" rtl="0" eaLnBrk="1" latinLnBrk="0" hangingPunct="1">
              <a:spcBef>
                <a:spcPts val="1200"/>
              </a:spcBef>
              <a:buFont typeface="Arial" pitchFamily="34" charset="0"/>
              <a:buChar char="−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441325" indent="-166688" algn="l" defTabSz="914400" rtl="0" eaLnBrk="1" latinLnBrk="0" hangingPunct="1">
              <a:spcBef>
                <a:spcPts val="1200"/>
              </a:spcBef>
              <a:buFont typeface="Arial" pitchFamily="34" charset="0"/>
              <a:buChar char="−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Deloitte; </a:t>
            </a:r>
            <a:r>
              <a:rPr lang="en-US" sz="1000" dirty="0" err="1"/>
              <a:t>İngiltere</a:t>
            </a:r>
            <a:r>
              <a:rPr lang="en-US" sz="1000" dirty="0"/>
              <a:t> </a:t>
            </a:r>
            <a:r>
              <a:rPr lang="en-US" sz="1000" dirty="0" err="1"/>
              <a:t>mevzuatına</a:t>
            </a:r>
            <a:r>
              <a:rPr lang="en-US" sz="1000" dirty="0"/>
              <a:t> </a:t>
            </a:r>
            <a:r>
              <a:rPr lang="en-US" sz="1000" dirty="0" err="1"/>
              <a:t>göre</a:t>
            </a:r>
            <a:r>
              <a:rPr lang="en-US" sz="1000" dirty="0"/>
              <a:t> </a:t>
            </a:r>
            <a:r>
              <a:rPr lang="en-US" sz="1000" dirty="0" err="1"/>
              <a:t>kurulmuş</a:t>
            </a:r>
            <a:r>
              <a:rPr lang="en-US" sz="1000" dirty="0"/>
              <a:t> </a:t>
            </a:r>
            <a:r>
              <a:rPr lang="en-US" sz="1000" dirty="0" err="1"/>
              <a:t>olan</a:t>
            </a:r>
            <a:r>
              <a:rPr lang="en-US" sz="1000" dirty="0"/>
              <a:t> Deloitte </a:t>
            </a:r>
            <a:r>
              <a:rPr lang="en-US" sz="1000" dirty="0" err="1"/>
              <a:t>Touche</a:t>
            </a:r>
            <a:r>
              <a:rPr lang="en-US" sz="1000" dirty="0"/>
              <a:t> Tohmatsu Limited (“DTTL”) </a:t>
            </a:r>
            <a:r>
              <a:rPr lang="en-US" sz="1000" dirty="0" err="1"/>
              <a:t>şirketini</a:t>
            </a:r>
            <a:r>
              <a:rPr lang="en-US" sz="1000" dirty="0"/>
              <a:t>, </a:t>
            </a:r>
            <a:r>
              <a:rPr lang="en-US" sz="1000" dirty="0" err="1"/>
              <a:t>üye</a:t>
            </a:r>
            <a:r>
              <a:rPr lang="en-US" sz="1000" dirty="0"/>
              <a:t> firma </a:t>
            </a:r>
            <a:r>
              <a:rPr lang="en-US" sz="1000" dirty="0" err="1"/>
              <a:t>ağındaki</a:t>
            </a:r>
            <a:r>
              <a:rPr lang="en-US" sz="1000" dirty="0"/>
              <a:t> </a:t>
            </a:r>
            <a:r>
              <a:rPr lang="en-US" sz="1000" dirty="0" err="1"/>
              <a:t>şirketlerden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ilişkili</a:t>
            </a:r>
            <a:r>
              <a:rPr lang="en-US" sz="1000" dirty="0"/>
              <a:t> </a:t>
            </a:r>
            <a:r>
              <a:rPr lang="en-US" sz="1000" dirty="0" err="1"/>
              <a:t>tüzel</a:t>
            </a:r>
            <a:r>
              <a:rPr lang="en-US" sz="1000" dirty="0"/>
              <a:t> </a:t>
            </a:r>
            <a:r>
              <a:rPr lang="en-US" sz="1000" dirty="0" err="1"/>
              <a:t>kişiliklerden</a:t>
            </a:r>
            <a:r>
              <a:rPr lang="en-US" sz="1000" dirty="0"/>
              <a:t> </a:t>
            </a:r>
            <a:r>
              <a:rPr lang="en-US" sz="1000" dirty="0" err="1"/>
              <a:t>bir</a:t>
            </a:r>
            <a:r>
              <a:rPr lang="en-US" sz="1000" dirty="0"/>
              <a:t> </a:t>
            </a:r>
            <a:r>
              <a:rPr lang="en-US" sz="1000" dirty="0" err="1"/>
              <a:t>veya</a:t>
            </a:r>
            <a:r>
              <a:rPr lang="en-US" sz="1000" dirty="0"/>
              <a:t> </a:t>
            </a:r>
            <a:r>
              <a:rPr lang="en-US" sz="1000" dirty="0" err="1"/>
              <a:t>birden</a:t>
            </a:r>
            <a:r>
              <a:rPr lang="en-US" sz="1000" dirty="0"/>
              <a:t> </a:t>
            </a:r>
            <a:r>
              <a:rPr lang="en-US" sz="1000" dirty="0" err="1"/>
              <a:t>fazlasını</a:t>
            </a:r>
            <a:r>
              <a:rPr lang="en-US" sz="1000" dirty="0"/>
              <a:t> </a:t>
            </a:r>
            <a:r>
              <a:rPr lang="en-US" sz="1000" dirty="0" err="1"/>
              <a:t>ifade</a:t>
            </a:r>
            <a:r>
              <a:rPr lang="en-US" sz="1000" dirty="0"/>
              <a:t> </a:t>
            </a:r>
            <a:r>
              <a:rPr lang="en-US" sz="1000" dirty="0" err="1"/>
              <a:t>etmektedir</a:t>
            </a:r>
            <a:r>
              <a:rPr lang="en-US" sz="1000" dirty="0"/>
              <a:t>. DTTL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üye</a:t>
            </a:r>
            <a:r>
              <a:rPr lang="en-US" sz="1000" dirty="0"/>
              <a:t> </a:t>
            </a:r>
            <a:r>
              <a:rPr lang="en-US" sz="1000" dirty="0" err="1"/>
              <a:t>firmalarının</a:t>
            </a:r>
            <a:r>
              <a:rPr lang="en-US" sz="1000" dirty="0"/>
              <a:t> her </a:t>
            </a:r>
            <a:r>
              <a:rPr lang="en-US" sz="1000" dirty="0" err="1"/>
              <a:t>biri</a:t>
            </a:r>
            <a:r>
              <a:rPr lang="en-US" sz="1000" dirty="0"/>
              <a:t> </a:t>
            </a:r>
            <a:r>
              <a:rPr lang="en-US" sz="1000" dirty="0" err="1"/>
              <a:t>ayrı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bağımsız</a:t>
            </a:r>
            <a:r>
              <a:rPr lang="en-US" sz="1000" dirty="0"/>
              <a:t> </a:t>
            </a:r>
            <a:r>
              <a:rPr lang="en-US" sz="1000" dirty="0" err="1"/>
              <a:t>birer</a:t>
            </a:r>
            <a:r>
              <a:rPr lang="en-US" sz="1000" dirty="0"/>
              <a:t> </a:t>
            </a:r>
            <a:r>
              <a:rPr lang="en-US" sz="1000" dirty="0" err="1"/>
              <a:t>tüzel</a:t>
            </a:r>
            <a:r>
              <a:rPr lang="en-US" sz="1000" dirty="0"/>
              <a:t> </a:t>
            </a:r>
            <a:r>
              <a:rPr lang="en-US" sz="1000" dirty="0" err="1"/>
              <a:t>kişiliktir</a:t>
            </a:r>
            <a:r>
              <a:rPr lang="en-US" sz="1000" dirty="0"/>
              <a:t>. DTTL (“Deloitte Global” </a:t>
            </a:r>
            <a:r>
              <a:rPr lang="en-US" sz="1000" dirty="0" err="1"/>
              <a:t>olarak</a:t>
            </a:r>
            <a:r>
              <a:rPr lang="en-US" sz="1000" dirty="0"/>
              <a:t> da </a:t>
            </a:r>
            <a:r>
              <a:rPr lang="en-US" sz="1000" dirty="0" err="1"/>
              <a:t>anılmaktadır</a:t>
            </a:r>
            <a:r>
              <a:rPr lang="en-US" sz="1000" dirty="0"/>
              <a:t>) </a:t>
            </a:r>
            <a:r>
              <a:rPr lang="en-US" sz="1000" dirty="0" err="1"/>
              <a:t>müşterilere</a:t>
            </a:r>
            <a:r>
              <a:rPr lang="en-US" sz="1000" dirty="0"/>
              <a:t> </a:t>
            </a:r>
            <a:r>
              <a:rPr lang="en-US" sz="1000" dirty="0" err="1"/>
              <a:t>hizmet</a:t>
            </a:r>
            <a:r>
              <a:rPr lang="en-US" sz="1000" dirty="0"/>
              <a:t> </a:t>
            </a:r>
            <a:r>
              <a:rPr lang="en-US" sz="1000" dirty="0" err="1"/>
              <a:t>sunmamaktadır</a:t>
            </a:r>
            <a:r>
              <a:rPr lang="en-US" sz="1000" dirty="0"/>
              <a:t>. DTTL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üye</a:t>
            </a:r>
            <a:r>
              <a:rPr lang="en-US" sz="1000" dirty="0"/>
              <a:t> </a:t>
            </a:r>
            <a:r>
              <a:rPr lang="en-US" sz="1000" dirty="0" err="1"/>
              <a:t>firmalarının</a:t>
            </a:r>
            <a:r>
              <a:rPr lang="en-US" sz="1000" dirty="0"/>
              <a:t> </a:t>
            </a:r>
            <a:r>
              <a:rPr lang="en-US" sz="1000" dirty="0" err="1"/>
              <a:t>yasal</a:t>
            </a:r>
            <a:r>
              <a:rPr lang="en-US" sz="1000" dirty="0"/>
              <a:t> </a:t>
            </a:r>
            <a:r>
              <a:rPr lang="en-US" sz="1000" dirty="0" err="1"/>
              <a:t>yapısının</a:t>
            </a:r>
            <a:r>
              <a:rPr lang="en-US" sz="1000" dirty="0"/>
              <a:t> </a:t>
            </a:r>
            <a:r>
              <a:rPr lang="en-US" sz="1000" dirty="0" err="1"/>
              <a:t>detaylı</a:t>
            </a:r>
            <a:r>
              <a:rPr lang="en-US" sz="1000" dirty="0"/>
              <a:t> </a:t>
            </a:r>
            <a:r>
              <a:rPr lang="en-US" sz="1000" dirty="0" err="1"/>
              <a:t>açıklaması</a:t>
            </a:r>
            <a:r>
              <a:rPr lang="en-US" sz="1000" dirty="0"/>
              <a:t> </a:t>
            </a:r>
            <a:r>
              <a:rPr lang="en-US" sz="1000" dirty="0">
                <a:solidFill>
                  <a:schemeClr val="accent3"/>
                </a:solidFill>
              </a:rPr>
              <a:t>www.deloitte.com/about </a:t>
            </a:r>
            <a:r>
              <a:rPr lang="en-US" sz="1000" dirty="0" err="1"/>
              <a:t>adresinde</a:t>
            </a:r>
            <a:r>
              <a:rPr lang="en-US" sz="1000" dirty="0"/>
              <a:t> </a:t>
            </a:r>
            <a:r>
              <a:rPr lang="en-US" sz="1000" dirty="0" err="1"/>
              <a:t>yer</a:t>
            </a:r>
            <a:r>
              <a:rPr lang="en-US" sz="1000" dirty="0"/>
              <a:t> </a:t>
            </a:r>
            <a:r>
              <a:rPr lang="en-US" sz="1000" dirty="0" err="1"/>
              <a:t>almaktadır</a:t>
            </a:r>
            <a:r>
              <a:rPr lang="en-US" sz="1000" dirty="0" smtClean="0"/>
              <a:t>.</a:t>
            </a:r>
            <a:endParaRPr lang="tr-TR" sz="1000" dirty="0" smtClean="0"/>
          </a:p>
          <a:p>
            <a:pPr marL="0" indent="0">
              <a:spcBef>
                <a:spcPts val="0"/>
              </a:spcBef>
              <a:buNone/>
            </a:pPr>
            <a:endParaRPr lang="en-GB" sz="1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Deloitte, </a:t>
            </a:r>
            <a:r>
              <a:rPr lang="en-US" sz="1000" dirty="0" err="1"/>
              <a:t>denetim</a:t>
            </a:r>
            <a:r>
              <a:rPr lang="en-US" sz="1000" dirty="0"/>
              <a:t>, </a:t>
            </a:r>
            <a:r>
              <a:rPr lang="en-US" sz="1000" dirty="0" err="1"/>
              <a:t>danışmanlık</a:t>
            </a:r>
            <a:r>
              <a:rPr lang="en-US" sz="1000" dirty="0"/>
              <a:t>, </a:t>
            </a:r>
            <a:r>
              <a:rPr lang="en-US" sz="1000" dirty="0" err="1"/>
              <a:t>finansal</a:t>
            </a:r>
            <a:r>
              <a:rPr lang="en-US" sz="1000" dirty="0"/>
              <a:t> </a:t>
            </a:r>
            <a:r>
              <a:rPr lang="en-US" sz="1000" dirty="0" err="1"/>
              <a:t>danışmanlık</a:t>
            </a:r>
            <a:r>
              <a:rPr lang="en-US" sz="1000" dirty="0"/>
              <a:t>, risk </a:t>
            </a:r>
            <a:r>
              <a:rPr lang="en-US" sz="1000" dirty="0" err="1"/>
              <a:t>yönetimi</a:t>
            </a:r>
            <a:r>
              <a:rPr lang="en-US" sz="1000" dirty="0"/>
              <a:t>, </a:t>
            </a:r>
            <a:r>
              <a:rPr lang="en-US" sz="1000" dirty="0" err="1"/>
              <a:t>vergi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ilgili</a:t>
            </a:r>
            <a:r>
              <a:rPr lang="en-US" sz="1000" dirty="0"/>
              <a:t> </a:t>
            </a:r>
            <a:r>
              <a:rPr lang="en-US" sz="1000" dirty="0" err="1"/>
              <a:t>alanlarda</a:t>
            </a:r>
            <a:r>
              <a:rPr lang="en-US" sz="1000" dirty="0"/>
              <a:t>, </a:t>
            </a:r>
            <a:r>
              <a:rPr lang="en-US" sz="1000" dirty="0" err="1"/>
              <a:t>birçok</a:t>
            </a:r>
            <a:r>
              <a:rPr lang="en-US" sz="1000" dirty="0"/>
              <a:t> </a:t>
            </a:r>
            <a:r>
              <a:rPr lang="en-US" sz="1000" dirty="0" err="1"/>
              <a:t>farklı</a:t>
            </a:r>
            <a:r>
              <a:rPr lang="en-US" sz="1000" dirty="0"/>
              <a:t> </a:t>
            </a:r>
            <a:r>
              <a:rPr lang="en-US" sz="1000" dirty="0" err="1"/>
              <a:t>endüstride</a:t>
            </a:r>
            <a:r>
              <a:rPr lang="en-US" sz="1000" dirty="0"/>
              <a:t> </a:t>
            </a:r>
            <a:r>
              <a:rPr lang="en-US" sz="1000" dirty="0" err="1"/>
              <a:t>faaliyet</a:t>
            </a:r>
            <a:r>
              <a:rPr lang="en-US" sz="1000" dirty="0"/>
              <a:t> </a:t>
            </a:r>
            <a:r>
              <a:rPr lang="en-US" sz="1000" dirty="0" err="1"/>
              <a:t>gösteren</a:t>
            </a:r>
            <a:r>
              <a:rPr lang="en-US" sz="1000" dirty="0"/>
              <a:t> </a:t>
            </a:r>
            <a:r>
              <a:rPr lang="en-US" sz="1000" dirty="0" err="1"/>
              <a:t>özel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kamu</a:t>
            </a:r>
            <a:r>
              <a:rPr lang="en-US" sz="1000" dirty="0"/>
              <a:t> </a:t>
            </a:r>
            <a:r>
              <a:rPr lang="en-US" sz="1000" dirty="0" err="1"/>
              <a:t>sektörü</a:t>
            </a:r>
            <a:r>
              <a:rPr lang="en-US" sz="1000" dirty="0"/>
              <a:t> </a:t>
            </a:r>
            <a:r>
              <a:rPr lang="en-US" sz="1000" dirty="0" err="1"/>
              <a:t>müşterilerine</a:t>
            </a:r>
            <a:r>
              <a:rPr lang="en-US" sz="1000" dirty="0"/>
              <a:t> </a:t>
            </a:r>
            <a:r>
              <a:rPr lang="en-US" sz="1000" dirty="0" err="1"/>
              <a:t>hizmet</a:t>
            </a:r>
            <a:r>
              <a:rPr lang="en-US" sz="1000" dirty="0"/>
              <a:t> </a:t>
            </a:r>
            <a:r>
              <a:rPr lang="en-US" sz="1000" dirty="0" err="1"/>
              <a:t>sunmaktadır</a:t>
            </a:r>
            <a:r>
              <a:rPr lang="en-US" sz="1000" dirty="0"/>
              <a:t>. </a:t>
            </a:r>
            <a:r>
              <a:rPr lang="en-US" sz="1000" dirty="0" err="1"/>
              <a:t>Dünya</a:t>
            </a:r>
            <a:r>
              <a:rPr lang="en-US" sz="1000" dirty="0"/>
              <a:t> </a:t>
            </a:r>
            <a:r>
              <a:rPr lang="en-US" sz="1000" dirty="0" err="1"/>
              <a:t>çapında</a:t>
            </a:r>
            <a:r>
              <a:rPr lang="en-US" sz="1000" dirty="0"/>
              <a:t> </a:t>
            </a:r>
            <a:r>
              <a:rPr lang="en-US" sz="1000" dirty="0" err="1"/>
              <a:t>farklı</a:t>
            </a:r>
            <a:r>
              <a:rPr lang="en-US" sz="1000" dirty="0"/>
              <a:t> </a:t>
            </a:r>
            <a:r>
              <a:rPr lang="en-US" sz="1000" dirty="0" err="1"/>
              <a:t>bölgelerde</a:t>
            </a:r>
            <a:r>
              <a:rPr lang="en-US" sz="1000" dirty="0"/>
              <a:t> 150’den </a:t>
            </a:r>
            <a:r>
              <a:rPr lang="en-US" sz="1000" dirty="0" err="1"/>
              <a:t>fazla</a:t>
            </a:r>
            <a:r>
              <a:rPr lang="en-US" sz="1000" dirty="0"/>
              <a:t> </a:t>
            </a:r>
            <a:r>
              <a:rPr lang="en-US" sz="1000" dirty="0" err="1"/>
              <a:t>ülkede</a:t>
            </a:r>
            <a:r>
              <a:rPr lang="en-US" sz="1000" dirty="0"/>
              <a:t> </a:t>
            </a:r>
            <a:r>
              <a:rPr lang="en-US" sz="1000" dirty="0" err="1"/>
              <a:t>yer</a:t>
            </a:r>
            <a:r>
              <a:rPr lang="en-US" sz="1000" dirty="0"/>
              <a:t> </a:t>
            </a:r>
            <a:r>
              <a:rPr lang="en-US" sz="1000" dirty="0" err="1"/>
              <a:t>alan</a:t>
            </a:r>
            <a:r>
              <a:rPr lang="en-US" sz="1000" dirty="0"/>
              <a:t> global </a:t>
            </a:r>
            <a:r>
              <a:rPr lang="en-US" sz="1000" dirty="0" err="1"/>
              <a:t>üye</a:t>
            </a:r>
            <a:r>
              <a:rPr lang="en-US" sz="1000" dirty="0"/>
              <a:t> firma </a:t>
            </a:r>
            <a:r>
              <a:rPr lang="en-US" sz="1000" dirty="0" err="1"/>
              <a:t>ağı</a:t>
            </a:r>
            <a:r>
              <a:rPr lang="en-US" sz="1000" dirty="0"/>
              <a:t> </a:t>
            </a:r>
            <a:r>
              <a:rPr lang="en-US" sz="1000" dirty="0" err="1"/>
              <a:t>ile</a:t>
            </a:r>
            <a:r>
              <a:rPr lang="en-US" sz="1000" dirty="0"/>
              <a:t> Deloitte, </a:t>
            </a:r>
            <a:r>
              <a:rPr lang="en-US" sz="1000" dirty="0" err="1"/>
              <a:t>müşterilerinin</a:t>
            </a:r>
            <a:r>
              <a:rPr lang="en-US" sz="1000" dirty="0"/>
              <a:t> </a:t>
            </a:r>
            <a:r>
              <a:rPr lang="en-US" sz="1000" dirty="0" err="1"/>
              <a:t>iş</a:t>
            </a:r>
            <a:r>
              <a:rPr lang="en-US" sz="1000" dirty="0"/>
              <a:t> </a:t>
            </a:r>
            <a:r>
              <a:rPr lang="en-US" sz="1000" dirty="0" err="1"/>
              <a:t>dünyasında</a:t>
            </a:r>
            <a:r>
              <a:rPr lang="en-US" sz="1000" dirty="0"/>
              <a:t> </a:t>
            </a:r>
            <a:r>
              <a:rPr lang="en-US" sz="1000" dirty="0" err="1"/>
              <a:t>karşılaştıkları</a:t>
            </a:r>
            <a:r>
              <a:rPr lang="en-US" sz="1000" dirty="0"/>
              <a:t> </a:t>
            </a:r>
            <a:r>
              <a:rPr lang="en-US" sz="1000" dirty="0" err="1"/>
              <a:t>zorlukları</a:t>
            </a:r>
            <a:r>
              <a:rPr lang="en-US" sz="1000" dirty="0"/>
              <a:t> </a:t>
            </a:r>
            <a:r>
              <a:rPr lang="en-US" sz="1000" dirty="0" err="1"/>
              <a:t>aşmalarına</a:t>
            </a:r>
            <a:r>
              <a:rPr lang="en-US" sz="1000" dirty="0"/>
              <a:t> </a:t>
            </a:r>
            <a:r>
              <a:rPr lang="en-US" sz="1000" dirty="0" err="1"/>
              <a:t>destek</a:t>
            </a:r>
            <a:r>
              <a:rPr lang="en-US" sz="1000" dirty="0"/>
              <a:t> </a:t>
            </a:r>
            <a:r>
              <a:rPr lang="en-US" sz="1000" dirty="0" err="1"/>
              <a:t>olmak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</a:t>
            </a:r>
            <a:r>
              <a:rPr lang="en-US" sz="1000" dirty="0" err="1"/>
              <a:t>başarılarına</a:t>
            </a:r>
            <a:r>
              <a:rPr lang="en-US" sz="1000" dirty="0"/>
              <a:t> </a:t>
            </a:r>
            <a:r>
              <a:rPr lang="en-US" sz="1000" dirty="0" err="1"/>
              <a:t>katkıda</a:t>
            </a:r>
            <a:r>
              <a:rPr lang="en-US" sz="1000" dirty="0"/>
              <a:t> </a:t>
            </a:r>
            <a:r>
              <a:rPr lang="en-US" sz="1000" dirty="0" err="1"/>
              <a:t>bulunmak</a:t>
            </a:r>
            <a:r>
              <a:rPr lang="en-US" sz="1000" dirty="0"/>
              <a:t> </a:t>
            </a:r>
            <a:r>
              <a:rPr lang="en-US" sz="1000" dirty="0" err="1"/>
              <a:t>amacıyla</a:t>
            </a:r>
            <a:r>
              <a:rPr lang="en-US" sz="1000" dirty="0"/>
              <a:t> </a:t>
            </a:r>
            <a:r>
              <a:rPr lang="en-US" sz="1000" dirty="0" err="1"/>
              <a:t>dünya</a:t>
            </a:r>
            <a:r>
              <a:rPr lang="en-US" sz="1000" dirty="0"/>
              <a:t> </a:t>
            </a:r>
            <a:r>
              <a:rPr lang="en-US" sz="1000" dirty="0" err="1"/>
              <a:t>standartlarında</a:t>
            </a:r>
            <a:r>
              <a:rPr lang="en-US" sz="1000" dirty="0"/>
              <a:t> </a:t>
            </a:r>
            <a:r>
              <a:rPr lang="en-US" sz="1000" dirty="0" err="1"/>
              <a:t>yüksek</a:t>
            </a:r>
            <a:r>
              <a:rPr lang="en-US" sz="1000" dirty="0"/>
              <a:t> </a:t>
            </a:r>
            <a:r>
              <a:rPr lang="en-US" sz="1000" dirty="0" err="1"/>
              <a:t>kaliteli</a:t>
            </a:r>
            <a:r>
              <a:rPr lang="en-US" sz="1000" dirty="0"/>
              <a:t> </a:t>
            </a:r>
            <a:r>
              <a:rPr lang="en-US" sz="1000" dirty="0" err="1"/>
              <a:t>hizmetler</a:t>
            </a:r>
            <a:r>
              <a:rPr lang="en-US" sz="1000" dirty="0"/>
              <a:t> </a:t>
            </a:r>
            <a:r>
              <a:rPr lang="en-US" sz="1000" dirty="0" err="1"/>
              <a:t>sunmaktadır</a:t>
            </a:r>
            <a:r>
              <a:rPr lang="en-US" sz="1000" dirty="0"/>
              <a:t>. Deloitte, 225.000’i </a:t>
            </a:r>
            <a:r>
              <a:rPr lang="en-US" sz="1000" dirty="0" err="1"/>
              <a:t>aşan</a:t>
            </a:r>
            <a:r>
              <a:rPr lang="en-US" sz="1000" dirty="0"/>
              <a:t> </a:t>
            </a:r>
            <a:r>
              <a:rPr lang="en-US" sz="1000" dirty="0" err="1"/>
              <a:t>uzman</a:t>
            </a:r>
            <a:r>
              <a:rPr lang="en-US" sz="1000" dirty="0"/>
              <a:t> </a:t>
            </a:r>
            <a:r>
              <a:rPr lang="en-US" sz="1000" dirty="0" err="1"/>
              <a:t>kadrosu</a:t>
            </a:r>
            <a:r>
              <a:rPr lang="en-US" sz="1000" dirty="0"/>
              <a:t> </a:t>
            </a:r>
            <a:r>
              <a:rPr lang="en-US" sz="1000" dirty="0" err="1"/>
              <a:t>ile</a:t>
            </a:r>
            <a:r>
              <a:rPr lang="en-US" sz="1000" dirty="0"/>
              <a:t> </a:t>
            </a:r>
            <a:r>
              <a:rPr lang="en-US" sz="1000" dirty="0" err="1"/>
              <a:t>kendini</a:t>
            </a:r>
            <a:r>
              <a:rPr lang="en-US" sz="1000" dirty="0"/>
              <a:t> </a:t>
            </a:r>
            <a:r>
              <a:rPr lang="en-US" sz="1000" dirty="0" err="1"/>
              <a:t>iz</a:t>
            </a:r>
            <a:r>
              <a:rPr lang="en-US" sz="1000" dirty="0"/>
              <a:t> </a:t>
            </a:r>
            <a:r>
              <a:rPr lang="en-US" sz="1000" dirty="0" err="1"/>
              <a:t>bırakan</a:t>
            </a:r>
            <a:r>
              <a:rPr lang="en-US" sz="1000" dirty="0"/>
              <a:t> </a:t>
            </a:r>
            <a:r>
              <a:rPr lang="en-US" sz="1000" dirty="0" err="1"/>
              <a:t>bir</a:t>
            </a:r>
            <a:r>
              <a:rPr lang="en-US" sz="1000" dirty="0"/>
              <a:t> </a:t>
            </a:r>
            <a:r>
              <a:rPr lang="en-US" sz="1000" dirty="0" err="1"/>
              <a:t>etki</a:t>
            </a:r>
            <a:r>
              <a:rPr lang="en-US" sz="1000" dirty="0"/>
              <a:t> </a:t>
            </a:r>
            <a:r>
              <a:rPr lang="en-US" sz="1000" dirty="0" err="1"/>
              <a:t>yaratmaya</a:t>
            </a:r>
            <a:r>
              <a:rPr lang="en-US" sz="1000" dirty="0"/>
              <a:t> </a:t>
            </a:r>
            <a:r>
              <a:rPr lang="en-US" sz="1000" dirty="0" err="1"/>
              <a:t>adamıştır</a:t>
            </a:r>
            <a:r>
              <a:rPr lang="en-US" sz="1000" dirty="0"/>
              <a:t>. Deloitte, her 5 Fortune Global 500® </a:t>
            </a:r>
            <a:r>
              <a:rPr lang="en-US" sz="1000" dirty="0" err="1"/>
              <a:t>şirketinden</a:t>
            </a:r>
            <a:r>
              <a:rPr lang="en-US" sz="1000" dirty="0"/>
              <a:t> 4’üne </a:t>
            </a:r>
            <a:r>
              <a:rPr lang="en-US" sz="1000" dirty="0" err="1"/>
              <a:t>hizmet</a:t>
            </a:r>
            <a:r>
              <a:rPr lang="en-US" sz="1000" dirty="0"/>
              <a:t> </a:t>
            </a:r>
            <a:r>
              <a:rPr lang="en-US" sz="1000" dirty="0" err="1"/>
              <a:t>vermektedir</a:t>
            </a:r>
            <a:r>
              <a:rPr lang="en-US" sz="1000" dirty="0" smtClean="0"/>
              <a:t>.</a:t>
            </a:r>
            <a:endParaRPr lang="tr-TR" sz="1000" dirty="0" smtClean="0"/>
          </a:p>
          <a:p>
            <a:pPr marL="0" indent="0">
              <a:spcBef>
                <a:spcPts val="0"/>
              </a:spcBef>
              <a:buNone/>
            </a:pPr>
            <a:endParaRPr lang="en-GB" sz="1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Bu </a:t>
            </a:r>
            <a:r>
              <a:rPr lang="en-US" sz="1000" dirty="0" err="1"/>
              <a:t>belgede</a:t>
            </a:r>
            <a:r>
              <a:rPr lang="en-US" sz="1000" dirty="0"/>
              <a:t> </a:t>
            </a:r>
            <a:r>
              <a:rPr lang="en-US" sz="1000" dirty="0" err="1"/>
              <a:t>yer</a:t>
            </a:r>
            <a:r>
              <a:rPr lang="en-US" sz="1000" dirty="0"/>
              <a:t> </a:t>
            </a:r>
            <a:r>
              <a:rPr lang="en-US" sz="1000" dirty="0" err="1"/>
              <a:t>alan</a:t>
            </a:r>
            <a:r>
              <a:rPr lang="en-US" sz="1000" dirty="0"/>
              <a:t> </a:t>
            </a:r>
            <a:r>
              <a:rPr lang="en-US" sz="1000" dirty="0" err="1"/>
              <a:t>bilgiler</a:t>
            </a:r>
            <a:r>
              <a:rPr lang="en-US" sz="1000" dirty="0"/>
              <a:t> </a:t>
            </a:r>
            <a:r>
              <a:rPr lang="en-US" sz="1000" dirty="0" err="1"/>
              <a:t>sadece</a:t>
            </a:r>
            <a:r>
              <a:rPr lang="en-US" sz="1000" dirty="0"/>
              <a:t> </a:t>
            </a:r>
            <a:r>
              <a:rPr lang="en-US" sz="1000" dirty="0" err="1"/>
              <a:t>genel</a:t>
            </a:r>
            <a:r>
              <a:rPr lang="en-US" sz="1000" dirty="0"/>
              <a:t> </a:t>
            </a:r>
            <a:r>
              <a:rPr lang="en-US" sz="1000" dirty="0" err="1"/>
              <a:t>bilgilendirme</a:t>
            </a:r>
            <a:r>
              <a:rPr lang="en-US" sz="1000" dirty="0"/>
              <a:t> </a:t>
            </a:r>
            <a:r>
              <a:rPr lang="en-US" sz="1000" dirty="0" err="1"/>
              <a:t>amaçlıdır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Deloitte </a:t>
            </a:r>
            <a:r>
              <a:rPr lang="en-US" sz="1000" dirty="0" err="1"/>
              <a:t>Touche</a:t>
            </a:r>
            <a:r>
              <a:rPr lang="en-US" sz="1000" dirty="0"/>
              <a:t> Tohmatsu Limited, </a:t>
            </a:r>
            <a:r>
              <a:rPr lang="en-US" sz="1000" dirty="0" err="1"/>
              <a:t>onun</a:t>
            </a:r>
            <a:r>
              <a:rPr lang="en-US" sz="1000" dirty="0"/>
              <a:t> </a:t>
            </a:r>
            <a:r>
              <a:rPr lang="en-US" sz="1000" dirty="0" err="1"/>
              <a:t>üye</a:t>
            </a:r>
            <a:r>
              <a:rPr lang="en-US" sz="1000" dirty="0"/>
              <a:t> </a:t>
            </a:r>
            <a:r>
              <a:rPr lang="en-US" sz="1000" dirty="0" err="1"/>
              <a:t>firmaları</a:t>
            </a:r>
            <a:r>
              <a:rPr lang="en-US" sz="1000" dirty="0"/>
              <a:t> </a:t>
            </a:r>
            <a:r>
              <a:rPr lang="en-US" sz="1000" dirty="0" err="1"/>
              <a:t>veya</a:t>
            </a:r>
            <a:r>
              <a:rPr lang="en-US" sz="1000" dirty="0"/>
              <a:t> </a:t>
            </a:r>
            <a:r>
              <a:rPr lang="en-US" sz="1000" dirty="0" err="1"/>
              <a:t>ilişkili</a:t>
            </a:r>
            <a:r>
              <a:rPr lang="en-US" sz="1000" dirty="0"/>
              <a:t> </a:t>
            </a:r>
            <a:r>
              <a:rPr lang="en-US" sz="1000" dirty="0" err="1"/>
              <a:t>kuruluşları</a:t>
            </a:r>
            <a:r>
              <a:rPr lang="en-US" sz="1000" dirty="0"/>
              <a:t> (</a:t>
            </a:r>
            <a:r>
              <a:rPr lang="en-US" sz="1000" dirty="0" err="1"/>
              <a:t>birlikte</a:t>
            </a:r>
            <a:r>
              <a:rPr lang="en-US" sz="1000" dirty="0"/>
              <a:t>, “Deloitte Network” </a:t>
            </a:r>
            <a:r>
              <a:rPr lang="en-US" sz="1000" dirty="0" err="1"/>
              <a:t>olarak</a:t>
            </a:r>
            <a:r>
              <a:rPr lang="en-US" sz="1000" dirty="0"/>
              <a:t> </a:t>
            </a:r>
            <a:r>
              <a:rPr lang="en-US" sz="1000" dirty="0" err="1"/>
              <a:t>anılacaktır</a:t>
            </a:r>
            <a:r>
              <a:rPr lang="en-US" sz="1000" dirty="0"/>
              <a:t>) </a:t>
            </a:r>
            <a:r>
              <a:rPr lang="en-US" sz="1000" dirty="0" err="1"/>
              <a:t>tarafından</a:t>
            </a:r>
            <a:r>
              <a:rPr lang="en-US" sz="1000" dirty="0"/>
              <a:t> </a:t>
            </a:r>
            <a:r>
              <a:rPr lang="en-US" sz="1000" dirty="0" err="1"/>
              <a:t>profesyonel</a:t>
            </a:r>
            <a:r>
              <a:rPr lang="en-US" sz="1000" dirty="0"/>
              <a:t> </a:t>
            </a:r>
            <a:r>
              <a:rPr lang="en-US" sz="1000" dirty="0" err="1"/>
              <a:t>bağlamda</a:t>
            </a:r>
            <a:r>
              <a:rPr lang="en-US" sz="1000" dirty="0"/>
              <a:t> </a:t>
            </a:r>
            <a:r>
              <a:rPr lang="en-US" sz="1000" dirty="0" err="1"/>
              <a:t>herhangi</a:t>
            </a:r>
            <a:r>
              <a:rPr lang="en-US" sz="1000" dirty="0"/>
              <a:t> </a:t>
            </a:r>
            <a:r>
              <a:rPr lang="en-US" sz="1000" dirty="0" err="1"/>
              <a:t>bir</a:t>
            </a:r>
            <a:r>
              <a:rPr lang="en-US" sz="1000" dirty="0"/>
              <a:t> </a:t>
            </a:r>
            <a:r>
              <a:rPr lang="en-US" sz="1000" dirty="0" err="1"/>
              <a:t>tavsiye</a:t>
            </a:r>
            <a:r>
              <a:rPr lang="en-US" sz="1000" dirty="0"/>
              <a:t> </a:t>
            </a:r>
            <a:r>
              <a:rPr lang="en-US" sz="1000" dirty="0" err="1"/>
              <a:t>veya</a:t>
            </a:r>
            <a:r>
              <a:rPr lang="en-US" sz="1000" dirty="0"/>
              <a:t> </a:t>
            </a:r>
            <a:r>
              <a:rPr lang="en-US" sz="1000" dirty="0" err="1"/>
              <a:t>hizmet</a:t>
            </a:r>
            <a:r>
              <a:rPr lang="en-US" sz="1000" dirty="0"/>
              <a:t> </a:t>
            </a:r>
            <a:r>
              <a:rPr lang="en-US" sz="1000" dirty="0" err="1"/>
              <a:t>sunmayı</a:t>
            </a:r>
            <a:r>
              <a:rPr lang="en-US" sz="1000" dirty="0"/>
              <a:t> </a:t>
            </a:r>
            <a:r>
              <a:rPr lang="en-US" sz="1000" dirty="0" err="1"/>
              <a:t>amaçlamamaktadır</a:t>
            </a:r>
            <a:r>
              <a:rPr lang="en-US" sz="1000" dirty="0"/>
              <a:t>.  </a:t>
            </a:r>
            <a:r>
              <a:rPr lang="en-US" sz="1000" dirty="0" err="1"/>
              <a:t>Şirketinizi</a:t>
            </a:r>
            <a:r>
              <a:rPr lang="en-US" sz="1000" dirty="0"/>
              <a:t>, </a:t>
            </a:r>
            <a:r>
              <a:rPr lang="en-US" sz="1000" dirty="0" err="1"/>
              <a:t>işinizi</a:t>
            </a:r>
            <a:r>
              <a:rPr lang="en-US" sz="1000" dirty="0"/>
              <a:t>, </a:t>
            </a:r>
            <a:r>
              <a:rPr lang="en-US" sz="1000" dirty="0" err="1"/>
              <a:t>finansmanınızı</a:t>
            </a:r>
            <a:r>
              <a:rPr lang="en-US" sz="1000" dirty="0"/>
              <a:t> </a:t>
            </a:r>
            <a:r>
              <a:rPr lang="en-US" sz="1000" dirty="0" err="1"/>
              <a:t>ya</a:t>
            </a:r>
            <a:r>
              <a:rPr lang="en-US" sz="1000" dirty="0"/>
              <a:t> da mali </a:t>
            </a:r>
            <a:r>
              <a:rPr lang="en-US" sz="1000" dirty="0" err="1"/>
              <a:t>durumunuzu</a:t>
            </a:r>
            <a:r>
              <a:rPr lang="en-US" sz="1000" dirty="0"/>
              <a:t> </a:t>
            </a:r>
            <a:r>
              <a:rPr lang="en-US" sz="1000" dirty="0" err="1"/>
              <a:t>etkileyecek</a:t>
            </a:r>
            <a:r>
              <a:rPr lang="en-US" sz="1000" dirty="0"/>
              <a:t> </a:t>
            </a:r>
            <a:r>
              <a:rPr lang="en-US" sz="1000" dirty="0" err="1"/>
              <a:t>herhangi</a:t>
            </a:r>
            <a:r>
              <a:rPr lang="en-US" sz="1000" dirty="0"/>
              <a:t> </a:t>
            </a:r>
            <a:r>
              <a:rPr lang="en-US" sz="1000" dirty="0" err="1"/>
              <a:t>bir</a:t>
            </a:r>
            <a:r>
              <a:rPr lang="en-US" sz="1000" dirty="0"/>
              <a:t> </a:t>
            </a:r>
            <a:r>
              <a:rPr lang="en-US" sz="1000" dirty="0" err="1"/>
              <a:t>karar</a:t>
            </a:r>
            <a:r>
              <a:rPr lang="en-US" sz="1000" dirty="0"/>
              <a:t> </a:t>
            </a:r>
            <a:r>
              <a:rPr lang="en-US" sz="1000" dirty="0" err="1"/>
              <a:t>ya</a:t>
            </a:r>
            <a:r>
              <a:rPr lang="en-US" sz="1000" dirty="0"/>
              <a:t> da </a:t>
            </a:r>
            <a:r>
              <a:rPr lang="en-US" sz="1000" dirty="0" err="1"/>
              <a:t>aksiyon</a:t>
            </a:r>
            <a:r>
              <a:rPr lang="en-US" sz="1000" dirty="0"/>
              <a:t> </a:t>
            </a:r>
            <a:r>
              <a:rPr lang="en-US" sz="1000" dirty="0" err="1"/>
              <a:t>almadan</a:t>
            </a:r>
            <a:r>
              <a:rPr lang="en-US" sz="1000" dirty="0"/>
              <a:t>, </a:t>
            </a:r>
            <a:r>
              <a:rPr lang="en-US" sz="1000" dirty="0" err="1"/>
              <a:t>yetkin</a:t>
            </a:r>
            <a:r>
              <a:rPr lang="en-US" sz="1000" dirty="0"/>
              <a:t> </a:t>
            </a:r>
            <a:r>
              <a:rPr lang="en-US" sz="1000" dirty="0" err="1"/>
              <a:t>bir</a:t>
            </a:r>
            <a:r>
              <a:rPr lang="en-US" sz="1000" dirty="0"/>
              <a:t> </a:t>
            </a:r>
            <a:r>
              <a:rPr lang="en-US" sz="1000" dirty="0" err="1"/>
              <a:t>profesyonel</a:t>
            </a:r>
            <a:r>
              <a:rPr lang="en-US" sz="1000" dirty="0"/>
              <a:t> </a:t>
            </a:r>
            <a:r>
              <a:rPr lang="en-US" sz="1000" dirty="0" err="1"/>
              <a:t>uzmana</a:t>
            </a:r>
            <a:r>
              <a:rPr lang="en-US" sz="1000" dirty="0"/>
              <a:t> </a:t>
            </a:r>
            <a:r>
              <a:rPr lang="en-US" sz="1000" dirty="0" err="1"/>
              <a:t>danışın</a:t>
            </a:r>
            <a:r>
              <a:rPr lang="en-US" sz="1000" dirty="0"/>
              <a:t>. Deloitte Network </a:t>
            </a:r>
            <a:r>
              <a:rPr lang="en-US" sz="1000" dirty="0" err="1"/>
              <a:t>bünyesinde</a:t>
            </a:r>
            <a:r>
              <a:rPr lang="en-US" sz="1000" dirty="0"/>
              <a:t> </a:t>
            </a:r>
            <a:r>
              <a:rPr lang="en-US" sz="1000" dirty="0" err="1"/>
              <a:t>bulunan</a:t>
            </a:r>
            <a:r>
              <a:rPr lang="en-US" sz="1000" dirty="0"/>
              <a:t> </a:t>
            </a:r>
            <a:r>
              <a:rPr lang="en-US" sz="1000" dirty="0" err="1"/>
              <a:t>hiçbir</a:t>
            </a:r>
            <a:r>
              <a:rPr lang="en-US" sz="1000" dirty="0"/>
              <a:t> </a:t>
            </a:r>
            <a:r>
              <a:rPr lang="en-US" sz="1000" dirty="0" err="1"/>
              <a:t>kuruluş</a:t>
            </a:r>
            <a:r>
              <a:rPr lang="en-US" sz="1000" dirty="0"/>
              <a:t>, </a:t>
            </a:r>
            <a:r>
              <a:rPr lang="en-US" sz="1000" dirty="0" err="1"/>
              <a:t>bu</a:t>
            </a:r>
            <a:r>
              <a:rPr lang="en-US" sz="1000" dirty="0"/>
              <a:t> </a:t>
            </a:r>
            <a:r>
              <a:rPr lang="en-US" sz="1000" dirty="0" err="1"/>
              <a:t>belgede</a:t>
            </a:r>
            <a:r>
              <a:rPr lang="en-US" sz="1000" dirty="0"/>
              <a:t> </a:t>
            </a:r>
            <a:r>
              <a:rPr lang="en-US" sz="1000" dirty="0" err="1"/>
              <a:t>yer</a:t>
            </a:r>
            <a:r>
              <a:rPr lang="en-US" sz="1000" dirty="0"/>
              <a:t> </a:t>
            </a:r>
            <a:r>
              <a:rPr lang="en-US" sz="1000" dirty="0" err="1"/>
              <a:t>alan</a:t>
            </a:r>
            <a:r>
              <a:rPr lang="en-US" sz="1000" dirty="0"/>
              <a:t> </a:t>
            </a:r>
            <a:r>
              <a:rPr lang="en-US" sz="1000" dirty="0" err="1"/>
              <a:t>bilgilerin</a:t>
            </a:r>
            <a:r>
              <a:rPr lang="en-US" sz="1000" dirty="0"/>
              <a:t> </a:t>
            </a:r>
            <a:r>
              <a:rPr lang="en-US" sz="1000" dirty="0" err="1"/>
              <a:t>üçüncü</a:t>
            </a:r>
            <a:r>
              <a:rPr lang="en-US" sz="1000" dirty="0"/>
              <a:t> </a:t>
            </a:r>
            <a:r>
              <a:rPr lang="en-US" sz="1000" dirty="0" err="1"/>
              <a:t>kişiler</a:t>
            </a:r>
            <a:r>
              <a:rPr lang="en-US" sz="1000" dirty="0"/>
              <a:t> </a:t>
            </a:r>
            <a:r>
              <a:rPr lang="en-US" sz="1000" dirty="0" err="1"/>
              <a:t>tarafından</a:t>
            </a:r>
            <a:r>
              <a:rPr lang="en-US" sz="1000" dirty="0"/>
              <a:t> </a:t>
            </a:r>
            <a:r>
              <a:rPr lang="en-US" sz="1000" dirty="0" err="1"/>
              <a:t>kullanılması</a:t>
            </a:r>
            <a:r>
              <a:rPr lang="en-US" sz="1000" dirty="0"/>
              <a:t> </a:t>
            </a:r>
            <a:r>
              <a:rPr lang="en-US" sz="1000" dirty="0" err="1"/>
              <a:t>sonucunda</a:t>
            </a:r>
            <a:r>
              <a:rPr lang="en-US" sz="1000" dirty="0"/>
              <a:t> </a:t>
            </a:r>
            <a:r>
              <a:rPr lang="en-US" sz="1000" dirty="0" err="1"/>
              <a:t>ortaya</a:t>
            </a:r>
            <a:r>
              <a:rPr lang="en-US" sz="1000" dirty="0"/>
              <a:t> </a:t>
            </a:r>
            <a:r>
              <a:rPr lang="en-US" sz="1000" dirty="0" err="1"/>
              <a:t>çıkabilecek</a:t>
            </a:r>
            <a:r>
              <a:rPr lang="en-US" sz="1000" dirty="0"/>
              <a:t> </a:t>
            </a:r>
            <a:r>
              <a:rPr lang="en-US" sz="1000" dirty="0" err="1"/>
              <a:t>zarar</a:t>
            </a:r>
            <a:r>
              <a:rPr lang="en-US" sz="1000" dirty="0"/>
              <a:t> </a:t>
            </a:r>
            <a:r>
              <a:rPr lang="en-US" sz="1000" dirty="0" err="1"/>
              <a:t>veya</a:t>
            </a:r>
            <a:r>
              <a:rPr lang="en-US" sz="1000" dirty="0"/>
              <a:t> </a:t>
            </a:r>
            <a:r>
              <a:rPr lang="en-US" sz="1000" dirty="0" err="1"/>
              <a:t>ziyandan</a:t>
            </a:r>
            <a:r>
              <a:rPr lang="en-US" sz="1000" dirty="0"/>
              <a:t> </a:t>
            </a:r>
            <a:r>
              <a:rPr lang="en-US" sz="1000" dirty="0" err="1"/>
              <a:t>sorumlu</a:t>
            </a:r>
            <a:r>
              <a:rPr lang="en-US" sz="1000" dirty="0"/>
              <a:t> </a:t>
            </a:r>
            <a:r>
              <a:rPr lang="en-US" sz="1000" dirty="0" err="1"/>
              <a:t>değildir</a:t>
            </a:r>
            <a:r>
              <a:rPr lang="en-US" sz="1000" dirty="0"/>
              <a:t>. </a:t>
            </a:r>
            <a:endParaRPr lang="tr-TR" sz="1000" dirty="0" smtClean="0"/>
          </a:p>
          <a:p>
            <a:pPr marL="0" indent="0">
              <a:spcBef>
                <a:spcPts val="0"/>
              </a:spcBef>
              <a:buNone/>
            </a:pPr>
            <a:endParaRPr lang="en-GB" sz="10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000" dirty="0"/>
              <a:t>© </a:t>
            </a:r>
            <a:r>
              <a:rPr lang="en-GB" sz="1000" dirty="0" smtClean="0"/>
              <a:t>201</a:t>
            </a:r>
            <a:r>
              <a:rPr lang="tr-TR" sz="1000" dirty="0" smtClean="0"/>
              <a:t>6</a:t>
            </a:r>
            <a:r>
              <a:rPr lang="en-GB" sz="1000" dirty="0" smtClean="0"/>
              <a:t>. </a:t>
            </a:r>
            <a:r>
              <a:rPr lang="en-GB" sz="1000" dirty="0" err="1"/>
              <a:t>Daha</a:t>
            </a:r>
            <a:r>
              <a:rPr lang="en-GB" sz="1000" dirty="0"/>
              <a:t> </a:t>
            </a:r>
            <a:r>
              <a:rPr lang="en-GB" sz="1000" dirty="0" err="1"/>
              <a:t>fazla</a:t>
            </a:r>
            <a:r>
              <a:rPr lang="en-GB" sz="1000" dirty="0"/>
              <a:t> </a:t>
            </a:r>
            <a:r>
              <a:rPr lang="en-GB" sz="1000" dirty="0" err="1"/>
              <a:t>bilgi</a:t>
            </a:r>
            <a:r>
              <a:rPr lang="en-GB" sz="1000" dirty="0"/>
              <a:t> </a:t>
            </a:r>
            <a:r>
              <a:rPr lang="en-GB" sz="1000" dirty="0" err="1"/>
              <a:t>için</a:t>
            </a:r>
            <a:r>
              <a:rPr lang="en-GB" sz="1000" dirty="0"/>
              <a:t> Deloitte </a:t>
            </a:r>
            <a:r>
              <a:rPr lang="en-GB" sz="1000" dirty="0" err="1"/>
              <a:t>Türkiye</a:t>
            </a:r>
            <a:r>
              <a:rPr lang="en-GB" sz="1000" dirty="0"/>
              <a:t> (Deloitte </a:t>
            </a:r>
            <a:r>
              <a:rPr lang="en-GB" sz="1000" dirty="0" err="1"/>
              <a:t>Touche</a:t>
            </a:r>
            <a:r>
              <a:rPr lang="en-GB" sz="1000" dirty="0"/>
              <a:t> Tohmatsu Limited </a:t>
            </a:r>
            <a:r>
              <a:rPr lang="en-GB" sz="1000" dirty="0" err="1"/>
              <a:t>üye</a:t>
            </a:r>
            <a:r>
              <a:rPr lang="en-GB" sz="1000" dirty="0"/>
              <a:t> </a:t>
            </a:r>
            <a:r>
              <a:rPr lang="en-GB" sz="1000" dirty="0" err="1"/>
              <a:t>şirketi</a:t>
            </a:r>
            <a:r>
              <a:rPr lang="en-GB" sz="1000" dirty="0"/>
              <a:t>) </a:t>
            </a:r>
            <a:r>
              <a:rPr lang="en-GB" sz="1000" dirty="0" err="1"/>
              <a:t>ile</a:t>
            </a:r>
            <a:r>
              <a:rPr lang="en-GB" sz="1000" dirty="0"/>
              <a:t> </a:t>
            </a:r>
            <a:r>
              <a:rPr lang="en-GB" sz="1000" dirty="0" err="1"/>
              <a:t>iletişime</a:t>
            </a:r>
            <a:r>
              <a:rPr lang="en-GB" sz="1000" dirty="0"/>
              <a:t> </a:t>
            </a:r>
            <a:r>
              <a:rPr lang="en-GB" sz="1000" dirty="0" err="1"/>
              <a:t>geçiniz</a:t>
            </a:r>
            <a:r>
              <a:rPr lang="en-GB" sz="1000" dirty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993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32762" y="1763713"/>
            <a:ext cx="9808648" cy="5232459"/>
          </a:xfrm>
        </p:spPr>
        <p:txBody>
          <a:bodyPr>
            <a:normAutofit/>
          </a:bodyPr>
          <a:lstStyle/>
          <a:p>
            <a:pPr lvl="0"/>
            <a:r>
              <a:rPr lang="tr-TR" sz="2400" dirty="0"/>
              <a:t>G20 / OECD Kurumsal Yönetim İlkeleri</a:t>
            </a:r>
          </a:p>
          <a:p>
            <a:pPr lvl="0"/>
            <a:r>
              <a:rPr lang="tr-TR" sz="2400" dirty="0"/>
              <a:t>Uluslararası raporlama ve denetim standartları</a:t>
            </a:r>
          </a:p>
          <a:p>
            <a:pPr lvl="0"/>
            <a:r>
              <a:rPr lang="tr-TR" sz="2400" dirty="0"/>
              <a:t>Kurumsal Entegre Raporlama</a:t>
            </a:r>
          </a:p>
          <a:p>
            <a:pPr lvl="0"/>
            <a:r>
              <a:rPr lang="tr-TR" sz="2400" dirty="0"/>
              <a:t>Paydaşların Beklentileri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Finansal Tablo Kullanıcıları (Yatırımcılar, </a:t>
            </a:r>
            <a:r>
              <a:rPr lang="tr-TR" sz="2400" dirty="0" err="1"/>
              <a:t>vd</a:t>
            </a:r>
            <a:r>
              <a:rPr lang="tr-TR" sz="2400" dirty="0"/>
              <a:t>….)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Finansal Tablo Hazırlayıcıları (Şirketler)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Denetim Komiteleri</a:t>
            </a:r>
          </a:p>
          <a:p>
            <a:pPr lvl="0"/>
            <a:r>
              <a:rPr lang="tr-TR" sz="2400" dirty="0"/>
              <a:t>Sürdürülebilirliğin her geçen gün artan </a:t>
            </a:r>
            <a:r>
              <a:rPr lang="tr-TR" sz="2400" dirty="0" smtClean="0"/>
              <a:t>önemi</a:t>
            </a:r>
            <a:endParaRPr lang="tr-TR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000" dirty="0"/>
              <a:t>Denetim hizmetlerinin geleceğini etkileyen beklentiler </a:t>
            </a: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>ve </a:t>
            </a:r>
            <a:r>
              <a:rPr lang="tr-TR" sz="3000" dirty="0"/>
              <a:t>düzenlemeler;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3330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2762" y="325935"/>
            <a:ext cx="8888661" cy="933621"/>
          </a:xfrm>
        </p:spPr>
        <p:txBody>
          <a:bodyPr/>
          <a:lstStyle/>
          <a:p>
            <a:r>
              <a:rPr lang="tr-TR" sz="3000" dirty="0"/>
              <a:t>Denetim hizmetlerinin katma değerini etkileyen </a:t>
            </a:r>
            <a:r>
              <a:rPr lang="tr-TR" sz="3000" dirty="0" smtClean="0"/>
              <a:t>gelişmeler</a:t>
            </a:r>
            <a:endParaRPr lang="tr-TR" sz="3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32762" y="1763713"/>
            <a:ext cx="10025712" cy="5232459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400" dirty="0"/>
              <a:t>İleri teknoloji kullanımı: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Veri analitiğinin kullanımı ile şirket verilerinin hızlı ve kolay yorumu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Şirkete değer katacak tavsiyeler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İşletme karlılığı ve verimliliği üzerine geri bildirim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Şirket ihtiyaçlarına yönelik alanlarda ayrıntılı inceleme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Risk odaklı yaklaşım</a:t>
            </a:r>
          </a:p>
          <a:p>
            <a:pPr lvl="0"/>
            <a:r>
              <a:rPr lang="tr-TR" sz="2400" dirty="0" smtClean="0"/>
              <a:t>Uzmanlaşma:</a:t>
            </a:r>
            <a:endParaRPr lang="tr-TR" sz="2400" dirty="0"/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 err="1"/>
              <a:t>Sektörel</a:t>
            </a:r>
            <a:r>
              <a:rPr lang="tr-TR" sz="2400" dirty="0"/>
              <a:t> uzmanlık</a:t>
            </a:r>
          </a:p>
          <a:p>
            <a:pPr marL="1420812" lvl="1" indent="-342900">
              <a:buFont typeface="Symbol" panose="05050102010706020507" pitchFamily="18" charset="2"/>
              <a:buChar char="-"/>
            </a:pPr>
            <a:r>
              <a:rPr lang="tr-TR" sz="2400" dirty="0"/>
              <a:t>BT uzmanlığı</a:t>
            </a:r>
          </a:p>
          <a:p>
            <a:pPr lvl="0"/>
            <a:r>
              <a:rPr lang="tr-TR" sz="2400" dirty="0" smtClean="0"/>
              <a:t>Düzenleyici </a:t>
            </a:r>
            <a:r>
              <a:rPr lang="tr-TR" sz="2400" dirty="0"/>
              <a:t>kurumlar ve paydaşların artan beklentileri</a:t>
            </a:r>
          </a:p>
          <a:p>
            <a:endParaRPr lang="tr-TR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9893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81BC00"/>
                </a:solidFill>
              </a:rPr>
              <a:t>Türkiye’de iş </a:t>
            </a:r>
            <a:r>
              <a:rPr lang="tr-TR" sz="3000" dirty="0">
                <a:solidFill>
                  <a:srgbClr val="81BC00"/>
                </a:solidFill>
              </a:rPr>
              <a:t>h</a:t>
            </a:r>
            <a:r>
              <a:rPr lang="tr-TR" sz="3000" dirty="0" smtClean="0">
                <a:solidFill>
                  <a:srgbClr val="81BC00"/>
                </a:solidFill>
              </a:rPr>
              <a:t>ayatındaki önemli </a:t>
            </a:r>
            <a:r>
              <a:rPr lang="tr-TR" sz="3000" dirty="0">
                <a:solidFill>
                  <a:srgbClr val="81BC00"/>
                </a:solidFill>
              </a:rPr>
              <a:t>t</a:t>
            </a:r>
            <a:r>
              <a:rPr lang="tr-TR" sz="3000" dirty="0" smtClean="0">
                <a:solidFill>
                  <a:srgbClr val="81BC00"/>
                </a:solidFill>
              </a:rPr>
              <a:t>rendler</a:t>
            </a:r>
            <a:r>
              <a:rPr lang="en-US" sz="3000" dirty="0" smtClean="0">
                <a:solidFill>
                  <a:srgbClr val="81BC00"/>
                </a:solidFill>
              </a:rPr>
              <a:t>	</a:t>
            </a:r>
            <a:br>
              <a:rPr lang="en-US" sz="3000" dirty="0" smtClean="0">
                <a:solidFill>
                  <a:srgbClr val="81BC00"/>
                </a:solidFill>
              </a:rPr>
            </a:br>
            <a:r>
              <a:rPr lang="en-US" sz="3000" dirty="0" smtClean="0">
                <a:solidFill>
                  <a:srgbClr val="81BC00"/>
                </a:solidFill>
              </a:rPr>
              <a:t/>
            </a:r>
            <a:br>
              <a:rPr lang="en-US" sz="3000" dirty="0" smtClean="0">
                <a:solidFill>
                  <a:srgbClr val="81BC00"/>
                </a:solidFill>
              </a:rPr>
            </a:br>
            <a:endParaRPr lang="en-US" sz="3000" dirty="0">
              <a:solidFill>
                <a:srgbClr val="81BC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1885792" y="2736881"/>
            <a:ext cx="4636078" cy="2660426"/>
            <a:chOff x="394370" y="2527182"/>
            <a:chExt cx="5607687" cy="2111494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30652" y="3576303"/>
              <a:ext cx="5571405" cy="8246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>
            <a:xfrm rot="10800000">
              <a:off x="394370" y="4108005"/>
              <a:ext cx="3744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>
            <a:xfrm rot="10800000">
              <a:off x="394370" y="4634946"/>
              <a:ext cx="4176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>
            <a:xfrm rot="10800000">
              <a:off x="394370" y="2527182"/>
              <a:ext cx="4176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>
            <a:xfrm rot="10800000">
              <a:off x="394370" y="3054123"/>
              <a:ext cx="3744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>
            <a:xfrm>
              <a:off x="4568824" y="2527303"/>
              <a:ext cx="1433231" cy="1057246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>
            <a:xfrm>
              <a:off x="4137025" y="3054350"/>
              <a:ext cx="747416" cy="511061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>
            <a:xfrm flipV="1">
              <a:off x="4127501" y="3584548"/>
              <a:ext cx="756940" cy="520727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>
            <a:xfrm flipV="1">
              <a:off x="4572000" y="3584548"/>
              <a:ext cx="1430055" cy="105412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</p:grpSp>
      <p:sp>
        <p:nvSpPr>
          <p:cNvPr id="56" name="Oval 55"/>
          <p:cNvSpPr/>
          <p:nvPr/>
        </p:nvSpPr>
        <p:spPr>
          <a:xfrm>
            <a:off x="7529813" y="3090919"/>
            <a:ext cx="2025099" cy="1948509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1007943">
              <a:defRPr/>
            </a:pPr>
            <a:endParaRPr lang="en-US" sz="1984" dirty="0">
              <a:solidFill>
                <a:prstClr val="black"/>
              </a:solidFill>
            </a:endParaRPr>
          </a:p>
          <a:p>
            <a:pPr algn="ctr" defTabSz="1007943">
              <a:defRPr/>
            </a:pPr>
            <a:r>
              <a:rPr lang="tr-TR" sz="1984" dirty="0" smtClean="0">
                <a:solidFill>
                  <a:prstClr val="white"/>
                </a:solidFill>
              </a:rPr>
              <a:t>Zorluklar</a:t>
            </a:r>
            <a:r>
              <a:rPr lang="en-US" sz="1984" dirty="0">
                <a:solidFill>
                  <a:prstClr val="white"/>
                </a:solidFill>
              </a:rPr>
              <a:t>	</a:t>
            </a:r>
          </a:p>
          <a:p>
            <a:pPr algn="ctr" defTabSz="1007943">
              <a:defRPr/>
            </a:pPr>
            <a:endParaRPr lang="en-US" sz="1984" kern="0" dirty="0">
              <a:solidFill>
                <a:sysClr val="window" lastClr="FFFF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06597" y="1242999"/>
            <a:ext cx="3115739" cy="6522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819" dirty="0" smtClean="0">
                <a:solidFill>
                  <a:srgbClr val="002060"/>
                </a:solidFill>
              </a:rPr>
              <a:t>Uluslararası ticaret ekonomik büyüme için önemlidir</a:t>
            </a:r>
            <a:endParaRPr lang="en-US" sz="1819" kern="0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906597" y="1998966"/>
            <a:ext cx="3115739" cy="6522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819" dirty="0" smtClean="0">
                <a:solidFill>
                  <a:srgbClr val="002060"/>
                </a:solidFill>
              </a:rPr>
              <a:t>Regülasyonların karmaşıklığı artmaktadır</a:t>
            </a:r>
            <a:endParaRPr lang="en-US" sz="1819" kern="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906597" y="2771725"/>
            <a:ext cx="3115739" cy="6522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819" dirty="0" smtClean="0">
                <a:solidFill>
                  <a:srgbClr val="002060"/>
                </a:solidFill>
              </a:rPr>
              <a:t>Dönüştürücü </a:t>
            </a:r>
            <a:r>
              <a:rPr lang="tr-TR" sz="1819" dirty="0" err="1" smtClean="0">
                <a:solidFill>
                  <a:srgbClr val="002060"/>
                </a:solidFill>
              </a:rPr>
              <a:t>inovasyonlar</a:t>
            </a:r>
            <a:r>
              <a:rPr lang="tr-TR" sz="1819" dirty="0" smtClean="0">
                <a:solidFill>
                  <a:srgbClr val="002060"/>
                </a:solidFill>
              </a:rPr>
              <a:t> başladı</a:t>
            </a:r>
            <a:endParaRPr lang="en-US" sz="1819" kern="0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06597" y="3541794"/>
            <a:ext cx="3115739" cy="37228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819" dirty="0" smtClean="0">
                <a:solidFill>
                  <a:srgbClr val="002060"/>
                </a:solidFill>
              </a:rPr>
              <a:t>Finansal baskılar</a:t>
            </a:r>
            <a:endParaRPr lang="en-US" sz="1819" kern="0" dirty="0">
              <a:solidFill>
                <a:srgbClr val="00206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1915787" y="6029041"/>
            <a:ext cx="3850101" cy="0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cxnSp>
        <p:nvCxnSpPr>
          <p:cNvPr id="26" name="Straight Connector 25"/>
          <p:cNvCxnSpPr/>
          <p:nvPr/>
        </p:nvCxnSpPr>
        <p:spPr>
          <a:xfrm flipH="1">
            <a:off x="1915787" y="1914969"/>
            <a:ext cx="3850101" cy="0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cxnSp>
        <p:nvCxnSpPr>
          <p:cNvPr id="27" name="Straight Connector 26"/>
          <p:cNvCxnSpPr/>
          <p:nvPr/>
        </p:nvCxnSpPr>
        <p:spPr>
          <a:xfrm>
            <a:off x="5765888" y="1914969"/>
            <a:ext cx="1784940" cy="2154166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cxnSp>
        <p:nvCxnSpPr>
          <p:cNvPr id="28" name="Straight Connector 27"/>
          <p:cNvCxnSpPr/>
          <p:nvPr/>
        </p:nvCxnSpPr>
        <p:spPr>
          <a:xfrm flipV="1">
            <a:off x="5765888" y="4069141"/>
            <a:ext cx="1784940" cy="1959900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1827770" y="4261954"/>
            <a:ext cx="3588024" cy="373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>
              <a:defRPr/>
            </a:pPr>
            <a:r>
              <a:rPr lang="tr-TR" sz="1800" dirty="0">
                <a:solidFill>
                  <a:srgbClr val="002060"/>
                </a:solidFill>
              </a:rPr>
              <a:t>Yeteneğe duyulan ihtiyaç</a:t>
            </a:r>
            <a:r>
              <a:rPr lang="en-US" sz="1800" dirty="0">
                <a:solidFill>
                  <a:srgbClr val="00206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7770" y="4937875"/>
            <a:ext cx="3588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>
              <a:defRPr/>
            </a:pPr>
            <a:r>
              <a:rPr lang="tr-TR" sz="1800" kern="0" dirty="0" smtClean="0">
                <a:solidFill>
                  <a:srgbClr val="002060"/>
                </a:solidFill>
              </a:rPr>
              <a:t>Artan </a:t>
            </a:r>
            <a:r>
              <a:rPr lang="tr-TR" sz="1800" kern="0" dirty="0">
                <a:solidFill>
                  <a:srgbClr val="002060"/>
                </a:solidFill>
              </a:rPr>
              <a:t>belirsizlikler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7770" y="5414998"/>
            <a:ext cx="3596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>
              <a:defRPr/>
            </a:pPr>
            <a:r>
              <a:rPr lang="tr-TR" sz="1800" kern="0" dirty="0">
                <a:solidFill>
                  <a:srgbClr val="002060"/>
                </a:solidFill>
              </a:rPr>
              <a:t>Muhasebe fonksiyonlarının merkezileştirilmesinde artış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7770" y="6138839"/>
            <a:ext cx="3588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>
              <a:defRPr/>
            </a:pPr>
            <a:r>
              <a:rPr lang="tr-TR" sz="1800" kern="0" dirty="0">
                <a:solidFill>
                  <a:srgbClr val="002060"/>
                </a:solidFill>
              </a:rPr>
              <a:t>Devam eden </a:t>
            </a:r>
            <a:r>
              <a:rPr lang="tr-TR" sz="1800" kern="0" dirty="0" err="1">
                <a:solidFill>
                  <a:srgbClr val="002060"/>
                </a:solidFill>
              </a:rPr>
              <a:t>UFRS’ye</a:t>
            </a:r>
            <a:r>
              <a:rPr lang="tr-TR" sz="1800" kern="0" dirty="0">
                <a:solidFill>
                  <a:srgbClr val="002060"/>
                </a:solidFill>
              </a:rPr>
              <a:t> geçiş çalışmaları ve daha fazla şeffaflık</a:t>
            </a:r>
            <a:endParaRPr lang="en-US" sz="1800" kern="0" dirty="0">
              <a:solidFill>
                <a:srgbClr val="002060"/>
              </a:solidFill>
            </a:endParaRPr>
          </a:p>
        </p:txBody>
      </p:sp>
      <p:sp>
        <p:nvSpPr>
          <p:cNvPr id="2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0503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3" name="Title 1"/>
          <p:cNvSpPr>
            <a:spLocks noGrp="1"/>
          </p:cNvSpPr>
          <p:nvPr>
            <p:ph type="title"/>
          </p:nvPr>
        </p:nvSpPr>
        <p:spPr>
          <a:xfrm>
            <a:off x="445492" y="241390"/>
            <a:ext cx="9807844" cy="517528"/>
          </a:xfr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81BC00"/>
                </a:solidFill>
              </a:rPr>
              <a:t>Muhasebe profesyonellerinden </a:t>
            </a:r>
            <a:r>
              <a:rPr lang="tr-TR" sz="3000" dirty="0">
                <a:solidFill>
                  <a:srgbClr val="81BC00"/>
                </a:solidFill>
              </a:rPr>
              <a:t>b</a:t>
            </a:r>
            <a:r>
              <a:rPr lang="tr-TR" sz="3000" dirty="0" smtClean="0">
                <a:solidFill>
                  <a:srgbClr val="81BC00"/>
                </a:solidFill>
              </a:rPr>
              <a:t>eklentiler</a:t>
            </a:r>
            <a:r>
              <a:rPr lang="en-US" dirty="0">
                <a:solidFill>
                  <a:srgbClr val="81BC00"/>
                </a:solidFill>
              </a:rPr>
              <a:t>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5</a:t>
            </a:fld>
            <a:endParaRPr lang="en-GB" dirty="0"/>
          </a:p>
        </p:txBody>
      </p:sp>
      <p:grpSp>
        <p:nvGrpSpPr>
          <p:cNvPr id="42" name="Group 41"/>
          <p:cNvGrpSpPr/>
          <p:nvPr/>
        </p:nvGrpSpPr>
        <p:grpSpPr>
          <a:xfrm>
            <a:off x="1869489" y="2417843"/>
            <a:ext cx="5123792" cy="2660425"/>
            <a:chOff x="374650" y="2527182"/>
            <a:chExt cx="6197614" cy="2111493"/>
          </a:xfrm>
        </p:grpSpPr>
        <p:cxnSp>
          <p:nvCxnSpPr>
            <p:cNvPr id="43" name="Straight Connector 42"/>
            <p:cNvCxnSpPr/>
            <p:nvPr/>
          </p:nvCxnSpPr>
          <p:spPr>
            <a:xfrm rot="10800000">
              <a:off x="374650" y="3574714"/>
              <a:ext cx="6197614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>
            <a:xfrm rot="10800000">
              <a:off x="394370" y="4108005"/>
              <a:ext cx="3744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>
            <a:xfrm rot="10800000">
              <a:off x="394370" y="4634946"/>
              <a:ext cx="4176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>
            <a:xfrm rot="10800000">
              <a:off x="394370" y="2527182"/>
              <a:ext cx="4176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>
            <a:xfrm rot="10800000">
              <a:off x="394370" y="3054123"/>
              <a:ext cx="3744000" cy="1588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>
            <a:xfrm>
              <a:off x="4568825" y="2527303"/>
              <a:ext cx="1074746" cy="1046159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>
            <a:xfrm>
              <a:off x="4137025" y="3054350"/>
              <a:ext cx="577851" cy="519113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>
            <a:xfrm flipV="1">
              <a:off x="4127500" y="3573464"/>
              <a:ext cx="587376" cy="531811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>
            <a:xfrm flipV="1">
              <a:off x="4572000" y="3573464"/>
              <a:ext cx="1071570" cy="1065211"/>
            </a:xfrm>
            <a:prstGeom prst="line">
              <a:avLst/>
            </a:prstGeom>
            <a:noFill/>
            <a:ln w="12700" cap="flat" cmpd="sng" algn="ctr">
              <a:solidFill>
                <a:srgbClr val="00A1DE"/>
              </a:solidFill>
              <a:prstDash val="solid"/>
            </a:ln>
            <a:effectLst/>
          </p:spPr>
        </p:cxnSp>
      </p:grpSp>
      <p:sp>
        <p:nvSpPr>
          <p:cNvPr id="56" name="Oval 55"/>
          <p:cNvSpPr/>
          <p:nvPr/>
        </p:nvSpPr>
        <p:spPr>
          <a:xfrm>
            <a:off x="7001148" y="2660476"/>
            <a:ext cx="2151657" cy="2156257"/>
          </a:xfrm>
          <a:prstGeom prst="ellipse">
            <a:avLst/>
          </a:prstGeom>
          <a:solidFill>
            <a:srgbClr val="002776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1007943">
              <a:defRPr/>
            </a:pPr>
            <a:r>
              <a:rPr lang="tr-TR" sz="1600" dirty="0" smtClean="0">
                <a:solidFill>
                  <a:prstClr val="white"/>
                </a:solidFill>
              </a:rPr>
              <a:t>Muhasebe profesyonellerini etkileyen faktörler</a:t>
            </a:r>
            <a:endParaRPr lang="en-GB" sz="1600" kern="0" dirty="0">
              <a:solidFill>
                <a:sysClr val="window" lastClr="FFFF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812227" y="1917426"/>
            <a:ext cx="3444703" cy="35394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700" dirty="0" smtClean="0">
                <a:solidFill>
                  <a:srgbClr val="002060"/>
                </a:solidFill>
              </a:rPr>
              <a:t>Güven ve raporlama</a:t>
            </a:r>
            <a:endParaRPr lang="en-GB" sz="1700" kern="0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12227" y="2580126"/>
            <a:ext cx="3460669" cy="35394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700" dirty="0" smtClean="0">
                <a:solidFill>
                  <a:srgbClr val="002060"/>
                </a:solidFill>
              </a:rPr>
              <a:t>Regülasyon beklentileri</a:t>
            </a:r>
            <a:endParaRPr lang="en-GB" sz="1700" kern="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12227" y="3278733"/>
            <a:ext cx="3115739" cy="35394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700" dirty="0" smtClean="0">
                <a:solidFill>
                  <a:srgbClr val="002060"/>
                </a:solidFill>
              </a:rPr>
              <a:t>Standartlar ve uygulamalar</a:t>
            </a:r>
            <a:endParaRPr lang="en-GB" sz="1819" kern="0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812227" y="3772807"/>
            <a:ext cx="3480872" cy="61555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700" dirty="0" smtClean="0">
                <a:solidFill>
                  <a:srgbClr val="002060"/>
                </a:solidFill>
              </a:rPr>
              <a:t>Data analizlerinin ortaya çıkması ve yeni yeteneklere duyulan ihtiyaç</a:t>
            </a:r>
            <a:endParaRPr lang="en-GB" sz="1700" kern="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12227" y="4614868"/>
            <a:ext cx="3516530" cy="35394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1007943">
              <a:defRPr/>
            </a:pPr>
            <a:r>
              <a:rPr lang="tr-TR" sz="1700" dirty="0" err="1" smtClean="0">
                <a:solidFill>
                  <a:srgbClr val="002060"/>
                </a:solidFill>
              </a:rPr>
              <a:t>Organizasyonel</a:t>
            </a:r>
            <a:r>
              <a:rPr lang="tr-TR" sz="1700" dirty="0" smtClean="0">
                <a:solidFill>
                  <a:srgbClr val="002060"/>
                </a:solidFill>
              </a:rPr>
              <a:t> değişiklikler</a:t>
            </a:r>
            <a:endParaRPr lang="en-GB" sz="1700" kern="0" dirty="0">
              <a:solidFill>
                <a:srgbClr val="00206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1864242" y="1838652"/>
            <a:ext cx="3686457" cy="9268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cxnSp>
        <p:nvCxnSpPr>
          <p:cNvPr id="24" name="Straight Connector 23"/>
          <p:cNvCxnSpPr/>
          <p:nvPr/>
        </p:nvCxnSpPr>
        <p:spPr>
          <a:xfrm>
            <a:off x="5550698" y="1869453"/>
            <a:ext cx="1459974" cy="1828575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cxnSp>
        <p:nvCxnSpPr>
          <p:cNvPr id="25" name="Straight Connector 24"/>
          <p:cNvCxnSpPr/>
          <p:nvPr/>
        </p:nvCxnSpPr>
        <p:spPr>
          <a:xfrm flipV="1">
            <a:off x="5643681" y="3698032"/>
            <a:ext cx="1366992" cy="1977425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1711997" y="5242406"/>
            <a:ext cx="389792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>
              <a:defRPr/>
            </a:pPr>
            <a:r>
              <a:rPr lang="tr-TR" sz="1700" dirty="0" err="1">
                <a:solidFill>
                  <a:srgbClr val="002060"/>
                </a:solidFill>
              </a:rPr>
              <a:t>Mobilite</a:t>
            </a:r>
            <a:r>
              <a:rPr lang="tr-TR" sz="1700" dirty="0">
                <a:solidFill>
                  <a:srgbClr val="002060"/>
                </a:solidFill>
              </a:rPr>
              <a:t> beklentileri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877549" y="5675457"/>
            <a:ext cx="3780000" cy="0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</p:cxnSp>
      <p:sp>
        <p:nvSpPr>
          <p:cNvPr id="2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313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7911359" y="1467913"/>
            <a:ext cx="1944216" cy="1944216"/>
          </a:xfrm>
          <a:prstGeom prst="ellipse">
            <a:avLst/>
          </a:prstGeom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65786" y="1467913"/>
            <a:ext cx="1944216" cy="194421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4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72466" y="4326295"/>
            <a:ext cx="1944216" cy="19442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373005" y="4326295"/>
            <a:ext cx="1944216" cy="194421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44613" y="1467913"/>
            <a:ext cx="1944216" cy="194421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911359" y="4326295"/>
            <a:ext cx="1944216" cy="194421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735560" y="3420190"/>
            <a:ext cx="2338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accent1"/>
                </a:solidFill>
              </a:rPr>
              <a:t>Denetlenen işletmeye özel tasarlanmış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22286" y="6408466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accent4"/>
                </a:solidFill>
              </a:rPr>
              <a:t>Tutarlı yüksek kalite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37377" y="342019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accent2"/>
                </a:solidFill>
              </a:rPr>
              <a:t>Yüksek değer yaratan</a:t>
            </a:r>
            <a:endParaRPr lang="en-US" sz="1600" b="1" dirty="0">
              <a:solidFill>
                <a:schemeClr val="accent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9402" y="3420190"/>
            <a:ext cx="1953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accent3"/>
                </a:solidFill>
              </a:rPr>
              <a:t>İleri teknoloji kullanımına dayalı</a:t>
            </a:r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52486" y="640846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0070C0"/>
                </a:solidFill>
              </a:rPr>
              <a:t>Uzmanlaşmış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91379" y="640846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Verimli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30" y="1993053"/>
            <a:ext cx="871181" cy="92269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36" t="25754" r="11893" b="28448"/>
          <a:stretch/>
        </p:blipFill>
        <p:spPr>
          <a:xfrm>
            <a:off x="4791513" y="4721537"/>
            <a:ext cx="1080120" cy="114762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7" t="21713" r="6176" b="37877"/>
          <a:stretch/>
        </p:blipFill>
        <p:spPr>
          <a:xfrm>
            <a:off x="8320794" y="4861533"/>
            <a:ext cx="1125346" cy="7339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635" y="4792782"/>
            <a:ext cx="1058600" cy="98298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" t="11825" r="78922" b="72935"/>
          <a:stretch/>
        </p:blipFill>
        <p:spPr>
          <a:xfrm>
            <a:off x="4517813" y="1795400"/>
            <a:ext cx="1440161" cy="1152129"/>
          </a:xfrm>
          <a:prstGeom prst="rect">
            <a:avLst/>
          </a:prstGeom>
        </p:spPr>
      </p:pic>
      <p:pic>
        <p:nvPicPr>
          <p:cNvPr id="25" name="Picture 2" descr="\\Cagmasrv1\sso$\Gestion_Deloitte\Global_Brand\- Templates\Icons\Iconography Deloitte\Icon_Magnifying_glass_Green.png"/>
          <p:cNvPicPr>
            <a:picLocks noChangeAspect="1" noChangeArrowheads="1"/>
          </p:cNvPicPr>
          <p:nvPr/>
        </p:nvPicPr>
        <p:blipFill>
          <a:blip r:embed="rId8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689" y="1993053"/>
            <a:ext cx="831142" cy="80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445492" y="241390"/>
            <a:ext cx="9807844" cy="51752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1007943" rtl="0" eaLnBrk="1" latinLnBrk="0" hangingPunct="1">
              <a:spcBef>
                <a:spcPct val="0"/>
              </a:spcBef>
              <a:buNone/>
              <a:defRPr sz="3307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Gelecekteki bağımsız denetim</a:t>
            </a:r>
            <a:endParaRPr lang="en-US" dirty="0">
              <a:solidFill>
                <a:srgbClr val="81BC00"/>
              </a:solidFill>
            </a:endParaRPr>
          </a:p>
        </p:txBody>
      </p:sp>
      <p:sp>
        <p:nvSpPr>
          <p:cNvPr id="2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983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4" name="Oval 33"/>
          <p:cNvSpPr/>
          <p:nvPr/>
        </p:nvSpPr>
        <p:spPr>
          <a:xfrm>
            <a:off x="4675459" y="1312804"/>
            <a:ext cx="1944216" cy="194421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4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712256" y="3390263"/>
            <a:ext cx="182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 smtClean="0">
                <a:solidFill>
                  <a:schemeClr val="accent2"/>
                </a:solidFill>
              </a:rPr>
              <a:t>Yüksek değer yaratan</a:t>
            </a:r>
            <a:endParaRPr lang="en-US" sz="1800" b="1" dirty="0">
              <a:solidFill>
                <a:schemeClr val="accent2"/>
              </a:solidFill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" t="11825" r="78922" b="72935"/>
          <a:stretch/>
        </p:blipFill>
        <p:spPr>
          <a:xfrm>
            <a:off x="4927486" y="1644675"/>
            <a:ext cx="1440161" cy="1152129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>
            <a:off x="4395086" y="4137883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Isosceles Triangle 37"/>
          <p:cNvSpPr/>
          <p:nvPr/>
        </p:nvSpPr>
        <p:spPr>
          <a:xfrm rot="10800000">
            <a:off x="5441138" y="4112103"/>
            <a:ext cx="396000" cy="28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121770" y="4497317"/>
            <a:ext cx="3024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</a:t>
            </a: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şletmeye katma değer yaratacak tavsiyeler</a:t>
            </a:r>
          </a:p>
          <a:p>
            <a:endParaRPr lang="tr-T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İleri teknoloji kullanımı ile, yöneticilere işletmenin durumu hakkında önemli geri bildirim verme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950712" y="4137883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/>
          <p:cNvSpPr/>
          <p:nvPr/>
        </p:nvSpPr>
        <p:spPr>
          <a:xfrm rot="10800000">
            <a:off x="2042810" y="4112104"/>
            <a:ext cx="396000" cy="288000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3854" y="4414549"/>
            <a:ext cx="3487916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Veri analitiğinin denetimin odağına yerleşmesi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Teknoloji kullanarak işletme verilerinin daha kolay yorumlanmasını sağlayacak görsellik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Denetimin herhangi bir </a:t>
            </a:r>
            <a:r>
              <a:rPr lang="tr-T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lokasyondan</a:t>
            </a: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yapılabilmesini kolaylaştıracak denetim yazılımları</a:t>
            </a: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Bilgi ve araçlara daha hızlı ve istenilen yerden erişim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215319" y="1312804"/>
            <a:ext cx="1944216" cy="194421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147317" y="3390263"/>
            <a:ext cx="2198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 smtClean="0">
                <a:solidFill>
                  <a:schemeClr val="accent3"/>
                </a:solidFill>
              </a:rPr>
              <a:t>İleri teknoloji kullanımına dayalı</a:t>
            </a:r>
            <a:endParaRPr lang="en-US" sz="1800" b="1" dirty="0">
              <a:solidFill>
                <a:schemeClr val="accent3"/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602" y="1744738"/>
            <a:ext cx="871181" cy="922690"/>
          </a:xfrm>
          <a:prstGeom prst="rect">
            <a:avLst/>
          </a:prstGeom>
        </p:spPr>
      </p:pic>
      <p:sp>
        <p:nvSpPr>
          <p:cNvPr id="46" name="Oval 45"/>
          <p:cNvSpPr/>
          <p:nvPr/>
        </p:nvSpPr>
        <p:spPr>
          <a:xfrm>
            <a:off x="7931372" y="1312804"/>
            <a:ext cx="1944216" cy="1944216"/>
          </a:xfrm>
          <a:prstGeom prst="ellipse">
            <a:avLst/>
          </a:prstGeom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518777" y="3390263"/>
            <a:ext cx="2727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>
                <a:solidFill>
                  <a:schemeClr val="accent1"/>
                </a:solidFill>
              </a:rPr>
              <a:t>Denetlenen işletmeye özel tasarlanmış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pic>
        <p:nvPicPr>
          <p:cNvPr id="48" name="Picture 2" descr="\\Cagmasrv1\sso$\Gestion_Deloitte\Global_Brand\- Templates\Icons\Iconography Deloitte\Icon_Magnifying_glass_Green.png"/>
          <p:cNvPicPr>
            <a:picLocks noChangeAspect="1" noChangeArrowheads="1"/>
          </p:cNvPicPr>
          <p:nvPr/>
        </p:nvPicPr>
        <p:blipFill>
          <a:blip r:embed="rId5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702" y="1856705"/>
            <a:ext cx="831142" cy="80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TextBox 48"/>
          <p:cNvSpPr txBox="1"/>
          <p:nvPr/>
        </p:nvSpPr>
        <p:spPr>
          <a:xfrm>
            <a:off x="7427317" y="4497317"/>
            <a:ext cx="3024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Denetim Komiteleri ve hissedarların önemli gördüğü alanlarda daha derinlemesine inceleme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Riskli ve muhakeme gerektiren alanlara daha fazla odaklanma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7668099" y="4137883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Isosceles Triangle 50"/>
          <p:cNvSpPr/>
          <p:nvPr/>
        </p:nvSpPr>
        <p:spPr>
          <a:xfrm rot="10800000">
            <a:off x="8716241" y="4112103"/>
            <a:ext cx="396000" cy="28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445492" y="241390"/>
            <a:ext cx="9807844" cy="51752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1007943" rtl="0" eaLnBrk="1" latinLnBrk="0" hangingPunct="1">
              <a:spcBef>
                <a:spcPct val="0"/>
              </a:spcBef>
              <a:buNone/>
              <a:defRPr sz="3307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Gelecekteki bağımsız denetim</a:t>
            </a:r>
            <a:endParaRPr lang="en-US" dirty="0">
              <a:solidFill>
                <a:srgbClr val="81BC00"/>
              </a:solidFill>
            </a:endParaRPr>
          </a:p>
        </p:txBody>
      </p:sp>
      <p:sp>
        <p:nvSpPr>
          <p:cNvPr id="2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804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8" grpId="0" animBg="1"/>
      <p:bldP spid="39" grpId="0"/>
      <p:bldP spid="41" grpId="0" animBg="1"/>
      <p:bldP spid="42" grpId="0" animBg="1"/>
      <p:bldP spid="43" grpId="0" animBg="1"/>
      <p:bldP spid="44" grpId="0"/>
      <p:bldP spid="46" grpId="0" animBg="1"/>
      <p:bldP spid="47" grpId="0"/>
      <p:bldP spid="49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917554" y="1462499"/>
            <a:ext cx="1944216" cy="19442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38266" y="3554166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 smtClean="0">
                <a:solidFill>
                  <a:srgbClr val="0070C0"/>
                </a:solidFill>
              </a:rPr>
              <a:t>Uzmanlık</a:t>
            </a:r>
            <a:endParaRPr lang="en-US" sz="1800" b="1" dirty="0">
              <a:solidFill>
                <a:srgbClr val="0070C0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723" y="1944752"/>
            <a:ext cx="1058600" cy="982986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>
            <a:off x="701530" y="4264499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Isosceles Triangle 26"/>
          <p:cNvSpPr/>
          <p:nvPr/>
        </p:nvSpPr>
        <p:spPr>
          <a:xfrm rot="10800000">
            <a:off x="1763530" y="4243037"/>
            <a:ext cx="396000" cy="2880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49362" y="4628251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Denetim ekiplerinin </a:t>
            </a:r>
            <a:r>
              <a:rPr lang="tr-T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sektörel</a:t>
            </a: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bazda uzmanlaşması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Denetimde bilgi teknolojisi uzmanlarının ağırlığının artması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Değişen bağımsız denetçi profili; teknoloji kullanımına daha yatkın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09028" y="4628251"/>
            <a:ext cx="3024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Düzenleyici kurumlar ve paydaşların artan tutarlı yüksek kalite beklentisi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Rekabetin fiyat yerine kaliteye odaklanması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078838" y="4264499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 rot="10800000">
            <a:off x="5158512" y="4243037"/>
            <a:ext cx="396000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373643" y="1447677"/>
            <a:ext cx="1944216" cy="194421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449968" y="350516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 smtClean="0">
                <a:solidFill>
                  <a:schemeClr val="accent4"/>
                </a:solidFill>
              </a:rPr>
              <a:t>Tutarlı yüksek kalite</a:t>
            </a:r>
            <a:endParaRPr lang="en-US" sz="1800" b="1" dirty="0">
              <a:solidFill>
                <a:schemeClr val="accent4"/>
              </a:solidFill>
            </a:endParaRP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36" t="25754" r="11893" b="28448"/>
          <a:stretch/>
        </p:blipFill>
        <p:spPr>
          <a:xfrm>
            <a:off x="4752952" y="1818233"/>
            <a:ext cx="1080120" cy="1147628"/>
          </a:xfrm>
          <a:prstGeom prst="rect">
            <a:avLst/>
          </a:prstGeom>
        </p:spPr>
      </p:pic>
      <p:cxnSp>
        <p:nvCxnSpPr>
          <p:cNvPr id="54" name="Straight Connector 53"/>
          <p:cNvCxnSpPr/>
          <p:nvPr/>
        </p:nvCxnSpPr>
        <p:spPr>
          <a:xfrm>
            <a:off x="7656983" y="4264499"/>
            <a:ext cx="2520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Isosceles Triangle 54"/>
          <p:cNvSpPr/>
          <p:nvPr/>
        </p:nvSpPr>
        <p:spPr>
          <a:xfrm rot="10800000">
            <a:off x="8718983" y="4243037"/>
            <a:ext cx="396000" cy="288000"/>
          </a:xfrm>
          <a:prstGeom prst="triangle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rgbClr val="313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848298" y="1447677"/>
            <a:ext cx="1944216" cy="194421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8012550" y="350735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Verimli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 rotWithShape="1">
          <a:blip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7" t="21713" r="6176" b="37877"/>
          <a:stretch/>
        </p:blipFill>
        <p:spPr>
          <a:xfrm>
            <a:off x="8289261" y="2008030"/>
            <a:ext cx="1125346" cy="733921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7253978" y="4628251"/>
            <a:ext cx="30243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Artan teknoloji kullanımı ile birlikte saptanan risklere yönelik daha etkin çalışmalar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445492" y="241390"/>
            <a:ext cx="9807844" cy="51752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1007943" rtl="0" eaLnBrk="1" latinLnBrk="0" hangingPunct="1">
              <a:spcBef>
                <a:spcPct val="0"/>
              </a:spcBef>
              <a:buNone/>
              <a:defRPr sz="3307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Gelecekteki bağımsız denetim</a:t>
            </a:r>
            <a:endParaRPr lang="en-US" dirty="0">
              <a:solidFill>
                <a:srgbClr val="81BC00"/>
              </a:solidFill>
            </a:endParaRPr>
          </a:p>
        </p:txBody>
      </p:sp>
      <p:sp>
        <p:nvSpPr>
          <p:cNvPr id="3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32763" y="7106095"/>
            <a:ext cx="8839072" cy="277783"/>
          </a:xfrm>
        </p:spPr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1366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7" grpId="0" animBg="1"/>
      <p:bldP spid="28" grpId="0"/>
      <p:bldP spid="29" grpId="0"/>
      <p:bldP spid="31" grpId="0" animBg="1"/>
      <p:bldP spid="32" grpId="0" animBg="1"/>
      <p:bldP spid="52" grpId="0"/>
      <p:bldP spid="55" grpId="0" animBg="1"/>
      <p:bldP spid="56" grpId="0" animBg="1"/>
      <p:bldP spid="57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2762" y="282394"/>
            <a:ext cx="9807844" cy="1671311"/>
          </a:xfrm>
        </p:spPr>
        <p:txBody>
          <a:bodyPr/>
          <a:lstStyle/>
          <a:p>
            <a:r>
              <a:rPr lang="tr-TR" altLang="tr-TR" sz="3000" dirty="0" smtClean="0"/>
              <a:t>Potansiyel bilgi </a:t>
            </a:r>
            <a:r>
              <a:rPr lang="tr-TR" altLang="tr-TR" sz="3000" dirty="0"/>
              <a:t>g</a:t>
            </a:r>
            <a:r>
              <a:rPr lang="tr-TR" altLang="tr-TR" sz="3000" dirty="0" smtClean="0"/>
              <a:t>üvence </a:t>
            </a:r>
            <a:r>
              <a:rPr lang="tr-TR" altLang="tr-TR" sz="3000" dirty="0"/>
              <a:t>a</a:t>
            </a:r>
            <a:r>
              <a:rPr lang="tr-TR" altLang="tr-TR" sz="3000" dirty="0" smtClean="0"/>
              <a:t>lanları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9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lvl="0"/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© 2016.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Daha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fazla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bilgi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için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Türkiye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(Deloitte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Touche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Tohmatsu Limited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üye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şirketi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iletişime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800" dirty="0" err="1" smtClean="0">
                <a:solidFill>
                  <a:schemeClr val="bg1">
                    <a:lumMod val="50000"/>
                  </a:schemeClr>
                </a:solidFill>
              </a:rPr>
              <a:t>geçiniz</a:t>
            </a:r>
            <a:r>
              <a:rPr lang="en-GB" sz="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842963"/>
            <a:ext cx="9807575" cy="1068387"/>
          </a:xfrm>
        </p:spPr>
        <p:txBody>
          <a:bodyPr>
            <a:normAutofit/>
          </a:bodyPr>
          <a:lstStyle/>
          <a:p>
            <a:pPr marL="0" indent="0" defTabSz="449263">
              <a:buNone/>
            </a:pPr>
            <a:r>
              <a:rPr lang="tr-TR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F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inansal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raporlama</a:t>
            </a: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tr-TR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dışında ilave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güvence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sağla</a:t>
            </a:r>
            <a:r>
              <a:rPr lang="tr-TR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nması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2876" y="2767532"/>
            <a:ext cx="5179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chemeClr val="accent1"/>
                </a:solidFill>
              </a:rPr>
              <a:t>Yatırımcı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sunumlarında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kullanılan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verilerin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denetle</a:t>
            </a:r>
            <a:r>
              <a:rPr lang="tr-TR" sz="1800" dirty="0" smtClean="0">
                <a:solidFill>
                  <a:schemeClr val="accent1"/>
                </a:solidFill>
              </a:rPr>
              <a:t>n</a:t>
            </a:r>
            <a:r>
              <a:rPr lang="en-US" sz="1800" dirty="0" err="1" smtClean="0">
                <a:solidFill>
                  <a:schemeClr val="accent1"/>
                </a:solidFill>
              </a:rPr>
              <a:t>mesi</a:t>
            </a: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57674" y="3979765"/>
            <a:ext cx="5184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accent2"/>
                </a:solidFill>
              </a:rPr>
              <a:t>Entegre raporlama alanında bağımsız denetçinin güvence sağlaması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57674" y="1548096"/>
            <a:ext cx="518457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dirty="0" err="1">
                <a:solidFill>
                  <a:schemeClr val="accent3"/>
                </a:solidFill>
              </a:rPr>
              <a:t>Finansal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tablolar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açıklanmadan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önceki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kar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açıklamalarının</a:t>
            </a:r>
            <a:r>
              <a:rPr lang="en-US" sz="1800" dirty="0">
                <a:solidFill>
                  <a:schemeClr val="accent3"/>
                </a:solidFill>
              </a:rPr>
              <a:t> </a:t>
            </a:r>
            <a:r>
              <a:rPr lang="en-US" sz="1800" dirty="0" err="1">
                <a:solidFill>
                  <a:schemeClr val="accent3"/>
                </a:solidFill>
              </a:rPr>
              <a:t>denetlenmesi</a:t>
            </a:r>
            <a:endParaRPr lang="en-US" sz="1800" dirty="0">
              <a:solidFill>
                <a:schemeClr val="accent3"/>
              </a:solidFill>
            </a:endParaRPr>
          </a:p>
        </p:txBody>
      </p:sp>
      <p:grpSp>
        <p:nvGrpSpPr>
          <p:cNvPr id="60" name="Group 59"/>
          <p:cNvGrpSpPr>
            <a:grpSpLocks noChangeAspect="1"/>
          </p:cNvGrpSpPr>
          <p:nvPr/>
        </p:nvGrpSpPr>
        <p:grpSpPr>
          <a:xfrm rot="2639815">
            <a:off x="1580258" y="1381281"/>
            <a:ext cx="936000" cy="936000"/>
            <a:chOff x="7606853" y="246063"/>
            <a:chExt cx="896937" cy="896937"/>
          </a:xfrm>
          <a:solidFill>
            <a:schemeClr val="accent3"/>
          </a:solidFill>
        </p:grpSpPr>
        <p:sp>
          <p:nvSpPr>
            <p:cNvPr id="61" name="Teardrop 60"/>
            <p:cNvSpPr/>
            <p:nvPr/>
          </p:nvSpPr>
          <p:spPr>
            <a:xfrm>
              <a:off x="7606853" y="246063"/>
              <a:ext cx="896937" cy="896937"/>
            </a:xfrm>
            <a:prstGeom prst="teardrop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7647293" y="280458"/>
              <a:ext cx="822602" cy="822602"/>
            </a:xfrm>
            <a:prstGeom prst="ellipse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0" name="Group 19"/>
          <p:cNvGrpSpPr>
            <a:grpSpLocks noChangeAspect="1"/>
          </p:cNvGrpSpPr>
          <p:nvPr/>
        </p:nvGrpSpPr>
        <p:grpSpPr>
          <a:xfrm rot="2639815">
            <a:off x="1580258" y="2630127"/>
            <a:ext cx="936000" cy="936000"/>
            <a:chOff x="7606853" y="246063"/>
            <a:chExt cx="896937" cy="896937"/>
          </a:xfrm>
          <a:solidFill>
            <a:schemeClr val="accent1"/>
          </a:solidFill>
        </p:grpSpPr>
        <p:sp>
          <p:nvSpPr>
            <p:cNvPr id="21" name="Teardrop 20"/>
            <p:cNvSpPr/>
            <p:nvPr/>
          </p:nvSpPr>
          <p:spPr>
            <a:xfrm>
              <a:off x="7606853" y="246063"/>
              <a:ext cx="896937" cy="896937"/>
            </a:xfrm>
            <a:prstGeom prst="teardrop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647293" y="280458"/>
              <a:ext cx="822602" cy="822602"/>
            </a:xfrm>
            <a:prstGeom prst="ellipse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4" name="Group 23"/>
          <p:cNvGrpSpPr>
            <a:grpSpLocks noChangeAspect="1"/>
          </p:cNvGrpSpPr>
          <p:nvPr/>
        </p:nvGrpSpPr>
        <p:grpSpPr>
          <a:xfrm rot="2639815">
            <a:off x="1580262" y="3841143"/>
            <a:ext cx="936000" cy="936000"/>
            <a:chOff x="7606853" y="246063"/>
            <a:chExt cx="896937" cy="896937"/>
          </a:xfrm>
          <a:solidFill>
            <a:schemeClr val="accent2"/>
          </a:solidFill>
        </p:grpSpPr>
        <p:sp>
          <p:nvSpPr>
            <p:cNvPr id="25" name="Teardrop 24"/>
            <p:cNvSpPr/>
            <p:nvPr/>
          </p:nvSpPr>
          <p:spPr>
            <a:xfrm>
              <a:off x="7606853" y="246063"/>
              <a:ext cx="896937" cy="896937"/>
            </a:xfrm>
            <a:prstGeom prst="teardrop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7647293" y="280458"/>
              <a:ext cx="822602" cy="822602"/>
            </a:xfrm>
            <a:prstGeom prst="ellipse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113658" y="1485540"/>
            <a:ext cx="5328592" cy="684000"/>
          </a:xfrm>
          <a:prstGeom prst="rect">
            <a:avLst/>
          </a:prstGeom>
          <a:noFill/>
          <a:ln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113658" y="2732020"/>
            <a:ext cx="5328592" cy="684000"/>
          </a:xfrm>
          <a:prstGeom prst="rect">
            <a:avLst/>
          </a:prstGeom>
          <a:noFill/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113658" y="3935800"/>
            <a:ext cx="5328592" cy="684000"/>
          </a:xfrm>
          <a:prstGeom prst="rect">
            <a:avLst/>
          </a:prstGeom>
          <a:noFill/>
          <a:ln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6" t="24581" r="19293" b="25774"/>
          <a:stretch/>
        </p:blipFill>
        <p:spPr>
          <a:xfrm>
            <a:off x="1651696" y="3935270"/>
            <a:ext cx="840093" cy="720080"/>
          </a:xfrm>
          <a:prstGeom prst="rect">
            <a:avLst/>
          </a:prstGeom>
        </p:spPr>
      </p:pic>
      <p:pic>
        <p:nvPicPr>
          <p:cNvPr id="72" name="Picture 2" descr="\\Cagmasrv1\sso$\Gestion_Deloitte\Global_Brand\- Templates\Icons\Iconography Deloitte\Icon_Magnifying_glass_Green.png"/>
          <p:cNvPicPr>
            <a:picLocks noChangeAspect="1" noChangeArrowheads="1"/>
          </p:cNvPicPr>
          <p:nvPr/>
        </p:nvPicPr>
        <p:blipFill>
          <a:blip r:embed="rId4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506" y="2818203"/>
            <a:ext cx="573052" cy="55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7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30" t="22094" r="24337" b="31226"/>
          <a:stretch/>
        </p:blipFill>
        <p:spPr>
          <a:xfrm>
            <a:off x="1617680" y="1429098"/>
            <a:ext cx="861155" cy="78939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3113658" y="5128030"/>
            <a:ext cx="5328592" cy="6840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125706" y="5272046"/>
            <a:ext cx="518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Sürekli denetim</a:t>
            </a:r>
            <a:endParaRPr lang="tr-TR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25706" y="6352166"/>
            <a:ext cx="518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solidFill>
                  <a:schemeClr val="accent4"/>
                </a:solidFill>
              </a:rPr>
              <a:t>  Finansal olmayan verilen denetlenmesi </a:t>
            </a:r>
            <a:endParaRPr lang="tr-TR" sz="1800" dirty="0">
              <a:solidFill>
                <a:schemeClr val="accent4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13658" y="6201328"/>
            <a:ext cx="5328592" cy="684000"/>
          </a:xfrm>
          <a:prstGeom prst="rect">
            <a:avLst/>
          </a:prstGeom>
          <a:noFill/>
          <a:ln>
            <a:solidFill>
              <a:schemeClr val="accent4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>
            <a:grpSpLocks noChangeAspect="1"/>
          </p:cNvGrpSpPr>
          <p:nvPr/>
        </p:nvGrpSpPr>
        <p:grpSpPr>
          <a:xfrm rot="2639815">
            <a:off x="1580258" y="4987893"/>
            <a:ext cx="936000" cy="936000"/>
            <a:chOff x="7606853" y="246063"/>
            <a:chExt cx="896937" cy="896937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38" name="Teardrop 37"/>
            <p:cNvSpPr/>
            <p:nvPr/>
          </p:nvSpPr>
          <p:spPr>
            <a:xfrm>
              <a:off x="7606853" y="246063"/>
              <a:ext cx="896937" cy="896937"/>
            </a:xfrm>
            <a:prstGeom prst="teardrop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7647293" y="280458"/>
              <a:ext cx="822602" cy="822602"/>
            </a:xfrm>
            <a:prstGeom prst="ellipse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roup 39"/>
          <p:cNvGrpSpPr>
            <a:grpSpLocks noChangeAspect="1"/>
          </p:cNvGrpSpPr>
          <p:nvPr/>
        </p:nvGrpSpPr>
        <p:grpSpPr>
          <a:xfrm rot="2639815">
            <a:off x="1580258" y="6099346"/>
            <a:ext cx="936000" cy="936000"/>
            <a:chOff x="7606853" y="246063"/>
            <a:chExt cx="896937" cy="896937"/>
          </a:xfrm>
          <a:solidFill>
            <a:schemeClr val="accent4"/>
          </a:solidFill>
        </p:grpSpPr>
        <p:sp>
          <p:nvSpPr>
            <p:cNvPr id="41" name="Teardrop 40"/>
            <p:cNvSpPr/>
            <p:nvPr/>
          </p:nvSpPr>
          <p:spPr>
            <a:xfrm>
              <a:off x="7606853" y="246063"/>
              <a:ext cx="896937" cy="896937"/>
            </a:xfrm>
            <a:prstGeom prst="teardrop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647293" y="280458"/>
              <a:ext cx="822602" cy="822602"/>
            </a:xfrm>
            <a:prstGeom prst="ellipse">
              <a:avLst/>
            </a:prstGeom>
            <a:grp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009" y="5185981"/>
            <a:ext cx="533414" cy="5334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692" y="6271293"/>
            <a:ext cx="409130" cy="61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4652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NAE24ar6Ue6E.AbvpSJ8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NAE24ar6Ue6E.AbvpSJ8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9yGY.xiUE6k6xmVqL5rCA"/>
</p:tagLst>
</file>

<file path=ppt/theme/theme1.xml><?xml version="1.0" encoding="utf-8"?>
<a:theme xmlns:a="http://schemas.openxmlformats.org/drawingml/2006/main" name="Deloitte Proposals &amp; Reports Template A4_050214">
  <a:themeElements>
    <a:clrScheme name="Custom 100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57575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loitte Proposal Template A4_050214" id="{554F9D1D-ABB1-4855-9FD4-F274DD9FCAC3}" vid="{2175906C-5CF7-4330-A7A7-7B5831DD63D7}"/>
    </a:ext>
  </a:extLst>
</a:theme>
</file>

<file path=ppt/theme/theme2.xml><?xml version="1.0" encoding="utf-8"?>
<a:theme xmlns:a="http://schemas.openxmlformats.org/drawingml/2006/main" name="Deloitte Presentation Template 100114 (The Partners final version)">
  <a:themeElements>
    <a:clrScheme name="Custom 90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loitte Presentation Template 100114 (The Partners final version)">
  <a:themeElements>
    <a:clrScheme name="Custom 90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loitte Presentation Timesaver Template Nov2014">
  <a:themeElements>
    <a:clrScheme name="Custom 90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Deloitte Proposals &amp; Reports Template A4_050214</Template>
  <TotalTime>1393</TotalTime>
  <Words>1084</Words>
  <Application>Microsoft Office PowerPoint</Application>
  <PresentationFormat>Custom</PresentationFormat>
  <Paragraphs>187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Symbol</vt:lpstr>
      <vt:lpstr>Deloitte Proposals &amp; Reports Template A4_050214</vt:lpstr>
      <vt:lpstr>Deloitte Presentation Template 100114 (The Partners final version)</vt:lpstr>
      <vt:lpstr>1_Deloitte Presentation Template 100114 (The Partners final version)</vt:lpstr>
      <vt:lpstr>Deloitte Presentation Timesaver Template Nov2014</vt:lpstr>
      <vt:lpstr>think-cell Slide</vt:lpstr>
      <vt:lpstr>Denetim Hizmetlerinin Geleceği</vt:lpstr>
      <vt:lpstr>Denetim hizmetlerinin geleceğini etkileyen beklentiler  ve düzenlemeler;</vt:lpstr>
      <vt:lpstr>Denetim hizmetlerinin katma değerini etkileyen gelişmeler</vt:lpstr>
      <vt:lpstr>Türkiye’de iş hayatındaki önemli trendler   </vt:lpstr>
      <vt:lpstr>Muhasebe profesyonellerinden beklentiler </vt:lpstr>
      <vt:lpstr>PowerPoint Presentation</vt:lpstr>
      <vt:lpstr>PowerPoint Presentation</vt:lpstr>
      <vt:lpstr>PowerPoint Presentation</vt:lpstr>
      <vt:lpstr>Potansiyel bilgi güvence alanları</vt:lpstr>
      <vt:lpstr>Küresel profesyonel muhasebecinin karakteristik özellikleri </vt:lpstr>
      <vt:lpstr>Türkiye’den geleceğin küresel muhasebecileri</vt:lpstr>
      <vt:lpstr>Görüş ve öneriler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Deloitte proposal template</dc:title>
  <dc:creator>BKP, TR (TR - Istanbul)</dc:creator>
  <cp:lastModifiedBy>Eren Ayan</cp:lastModifiedBy>
  <cp:revision>142</cp:revision>
  <cp:lastPrinted>2014-11-26T12:08:26Z</cp:lastPrinted>
  <dcterms:created xsi:type="dcterms:W3CDTF">2014-03-13T17:15:49Z</dcterms:created>
  <dcterms:modified xsi:type="dcterms:W3CDTF">2016-03-23T10:55:29Z</dcterms:modified>
</cp:coreProperties>
</file>