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6" r:id="rId1"/>
    <p:sldMasterId id="2147483948" r:id="rId2"/>
  </p:sldMasterIdLst>
  <p:sldIdLst>
    <p:sldId id="297" r:id="rId3"/>
    <p:sldId id="274" r:id="rId4"/>
    <p:sldId id="275" r:id="rId5"/>
    <p:sldId id="278" r:id="rId6"/>
    <p:sldId id="282" r:id="rId7"/>
    <p:sldId id="280" r:id="rId8"/>
    <p:sldId id="285" r:id="rId9"/>
    <p:sldId id="284" r:id="rId10"/>
    <p:sldId id="286" r:id="rId11"/>
    <p:sldId id="293" r:id="rId12"/>
    <p:sldId id="298" r:id="rId13"/>
    <p:sldId id="294" r:id="rId14"/>
    <p:sldId id="295" r:id="rId15"/>
    <p:sldId id="289" r:id="rId16"/>
    <p:sldId id="290" r:id="rId17"/>
    <p:sldId id="291" r:id="rId18"/>
    <p:sldId id="292" r:id="rId19"/>
    <p:sldId id="296" r:id="rId20"/>
    <p:sldId id="272" r:id="rId21"/>
  </p:sldIdLst>
  <p:sldSz cx="9144000" cy="6858000" type="screen4x3"/>
  <p:notesSz cx="6858000" cy="9144000"/>
  <p:defaultTextStyle>
    <a:defPPr>
      <a:defRPr lang="tr-TR"/>
    </a:defPPr>
    <a:lvl1pPr marL="0" algn="l" defTabSz="914309" rtl="0" eaLnBrk="1" latinLnBrk="0" hangingPunct="1">
      <a:defRPr sz="1800" kern="1200">
        <a:solidFill>
          <a:schemeClr val="tx1"/>
        </a:solidFill>
        <a:latin typeface="+mn-lt"/>
        <a:ea typeface="+mn-ea"/>
        <a:cs typeface="+mn-cs"/>
      </a:defRPr>
    </a:lvl1pPr>
    <a:lvl2pPr marL="457154" algn="l" defTabSz="914309" rtl="0" eaLnBrk="1" latinLnBrk="0" hangingPunct="1">
      <a:defRPr sz="1800" kern="1200">
        <a:solidFill>
          <a:schemeClr val="tx1"/>
        </a:solidFill>
        <a:latin typeface="+mn-lt"/>
        <a:ea typeface="+mn-ea"/>
        <a:cs typeface="+mn-cs"/>
      </a:defRPr>
    </a:lvl2pPr>
    <a:lvl3pPr marL="914309" algn="l" defTabSz="914309" rtl="0" eaLnBrk="1" latinLnBrk="0" hangingPunct="1">
      <a:defRPr sz="1800" kern="1200">
        <a:solidFill>
          <a:schemeClr val="tx1"/>
        </a:solidFill>
        <a:latin typeface="+mn-lt"/>
        <a:ea typeface="+mn-ea"/>
        <a:cs typeface="+mn-cs"/>
      </a:defRPr>
    </a:lvl3pPr>
    <a:lvl4pPr marL="1371463" algn="l" defTabSz="914309" rtl="0" eaLnBrk="1" latinLnBrk="0" hangingPunct="1">
      <a:defRPr sz="1800" kern="1200">
        <a:solidFill>
          <a:schemeClr val="tx1"/>
        </a:solidFill>
        <a:latin typeface="+mn-lt"/>
        <a:ea typeface="+mn-ea"/>
        <a:cs typeface="+mn-cs"/>
      </a:defRPr>
    </a:lvl4pPr>
    <a:lvl5pPr marL="1828617" algn="l" defTabSz="914309" rtl="0" eaLnBrk="1" latinLnBrk="0" hangingPunct="1">
      <a:defRPr sz="1800" kern="1200">
        <a:solidFill>
          <a:schemeClr val="tx1"/>
        </a:solidFill>
        <a:latin typeface="+mn-lt"/>
        <a:ea typeface="+mn-ea"/>
        <a:cs typeface="+mn-cs"/>
      </a:defRPr>
    </a:lvl5pPr>
    <a:lvl6pPr marL="2285771" algn="l" defTabSz="914309" rtl="0" eaLnBrk="1" latinLnBrk="0" hangingPunct="1">
      <a:defRPr sz="1800" kern="1200">
        <a:solidFill>
          <a:schemeClr val="tx1"/>
        </a:solidFill>
        <a:latin typeface="+mn-lt"/>
        <a:ea typeface="+mn-ea"/>
        <a:cs typeface="+mn-cs"/>
      </a:defRPr>
    </a:lvl6pPr>
    <a:lvl7pPr marL="2742926" algn="l" defTabSz="914309" rtl="0" eaLnBrk="1" latinLnBrk="0" hangingPunct="1">
      <a:defRPr sz="1800" kern="1200">
        <a:solidFill>
          <a:schemeClr val="tx1"/>
        </a:solidFill>
        <a:latin typeface="+mn-lt"/>
        <a:ea typeface="+mn-ea"/>
        <a:cs typeface="+mn-cs"/>
      </a:defRPr>
    </a:lvl7pPr>
    <a:lvl8pPr marL="3200080" algn="l" defTabSz="914309" rtl="0" eaLnBrk="1" latinLnBrk="0" hangingPunct="1">
      <a:defRPr sz="1800" kern="1200">
        <a:solidFill>
          <a:schemeClr val="tx1"/>
        </a:solidFill>
        <a:latin typeface="+mn-lt"/>
        <a:ea typeface="+mn-ea"/>
        <a:cs typeface="+mn-cs"/>
      </a:defRPr>
    </a:lvl8pPr>
    <a:lvl9pPr marL="3657234" algn="l" defTabSz="914309"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87" d="100"/>
          <a:sy n="87"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5349903"/>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31" tIns="45716" rIns="91431" bIns="45716" anchor="t" compatLnSpc="1"/>
          <a:lstStyle/>
          <a:p>
            <a:endParaRPr kumimoji="0" lang="en-US"/>
          </a:p>
        </p:txBody>
      </p:sp>
      <p:sp>
        <p:nvSpPr>
          <p:cNvPr id="29" name="28 Başlık"/>
          <p:cNvSpPr>
            <a:spLocks noGrp="1"/>
          </p:cNvSpPr>
          <p:nvPr>
            <p:ph type="ctrTitle"/>
          </p:nvPr>
        </p:nvSpPr>
        <p:spPr>
          <a:xfrm>
            <a:off x="381000" y="4853412"/>
            <a:ext cx="8458200" cy="1222375"/>
          </a:xfrm>
        </p:spPr>
        <p:txBody>
          <a:bodyPr anchor="t"/>
          <a:lstStyle/>
          <a:p>
            <a:r>
              <a:rPr kumimoji="0" lang="tr-TR" smtClean="0"/>
              <a:t>Asıl başlık stili için tıklatın</a:t>
            </a:r>
            <a:endParaRPr kumimoji="0" lang="en-US"/>
          </a:p>
        </p:txBody>
      </p:sp>
      <p:sp>
        <p:nvSpPr>
          <p:cNvPr id="9" name="8 Alt Başlık"/>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154" indent="0" algn="ctr">
              <a:buNone/>
            </a:lvl2pPr>
            <a:lvl3pPr marL="914309" indent="0" algn="ctr">
              <a:buNone/>
            </a:lvl3pPr>
            <a:lvl4pPr marL="1371463" indent="0" algn="ctr">
              <a:buNone/>
            </a:lvl4pPr>
            <a:lvl5pPr marL="1828617" indent="0" algn="ctr">
              <a:buNone/>
            </a:lvl5pPr>
            <a:lvl6pPr marL="2285771" indent="0" algn="ctr">
              <a:buNone/>
            </a:lvl6pPr>
            <a:lvl7pPr marL="2742926" indent="0" algn="ctr">
              <a:buNone/>
            </a:lvl7pPr>
            <a:lvl8pPr marL="3200080" indent="0" algn="ctr">
              <a:buNone/>
            </a:lvl8pPr>
            <a:lvl9pPr marL="3657234" indent="0" algn="ctr">
              <a:buNone/>
            </a:lvl9pPr>
          </a:lstStyle>
          <a:p>
            <a:r>
              <a:rPr kumimoji="0" lang="tr-TR" smtClean="0"/>
              <a:t>Asıl alt başlık stilini düzenlemek için tıklatın</a:t>
            </a:r>
            <a:endParaRPr kumimoji="0" lang="en-US"/>
          </a:p>
        </p:txBody>
      </p:sp>
      <p:sp>
        <p:nvSpPr>
          <p:cNvPr id="16" name="15 Veri Yer Tutucusu"/>
          <p:cNvSpPr>
            <a:spLocks noGrp="1"/>
          </p:cNvSpPr>
          <p:nvPr>
            <p:ph type="dt" sz="half" idx="10"/>
          </p:nvPr>
        </p:nvSpPr>
        <p:spPr/>
        <p:txBody>
          <a:bodyPr/>
          <a:lstStyle/>
          <a:p>
            <a:fld id="{785364C3-8772-4E54-9F3C-71D2652651BB}" type="datetimeFigureOut">
              <a:rPr lang="tr-TR" smtClean="0"/>
              <a:pPr/>
              <a:t>17.03.2016</a:t>
            </a:fld>
            <a:endParaRPr lang="tr-TR"/>
          </a:p>
        </p:txBody>
      </p:sp>
      <p:sp>
        <p:nvSpPr>
          <p:cNvPr id="2" name="1 Altbilgi Yer Tutucusu"/>
          <p:cNvSpPr>
            <a:spLocks noGrp="1"/>
          </p:cNvSpPr>
          <p:nvPr>
            <p:ph type="ftr" sz="quarter" idx="11"/>
          </p:nvPr>
        </p:nvSpPr>
        <p:spPr/>
        <p:txBody>
          <a:bodyPr/>
          <a:lstStyle/>
          <a:p>
            <a:endParaRPr lang="tr-TR"/>
          </a:p>
        </p:txBody>
      </p:sp>
      <p:sp>
        <p:nvSpPr>
          <p:cNvPr id="15" name="14 Slayt Numarası Yer Tutucusu"/>
          <p:cNvSpPr>
            <a:spLocks noGrp="1"/>
          </p:cNvSpPr>
          <p:nvPr>
            <p:ph type="sldNum" sz="quarter" idx="12"/>
          </p:nvPr>
        </p:nvSpPr>
        <p:spPr>
          <a:xfrm>
            <a:off x="8229600" y="6473953"/>
            <a:ext cx="758952" cy="246888"/>
          </a:xfrm>
        </p:spPr>
        <p:txBody>
          <a:bodyPr/>
          <a:lstStyle/>
          <a:p>
            <a:fld id="{2EB5D0B0-CA5E-4652-B4AC-0A8FC2AC0582}"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85364C3-8772-4E54-9F3C-71D2652651BB}" type="datetimeFigureOut">
              <a:rPr lang="tr-TR" smtClean="0"/>
              <a:pPr/>
              <a:t>17.03.2016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EB5D0B0-CA5E-4652-B4AC-0A8FC2AC0582}"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549277"/>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549277"/>
            <a:ext cx="6248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785364C3-8772-4E54-9F3C-71D2652651BB}" type="datetimeFigureOut">
              <a:rPr lang="tr-TR" smtClean="0"/>
              <a:pPr/>
              <a:t>17.03.2016</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EB5D0B0-CA5E-4652-B4AC-0A8FC2AC0582}"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lvl1pPr fontAlgn="base">
              <a:spcBef>
                <a:spcPct val="0"/>
              </a:spcBef>
              <a:spcAft>
                <a:spcPct val="0"/>
              </a:spcAft>
              <a:defRPr b="1">
                <a:latin typeface="Arial" panose="020B0604020202020204" pitchFamily="34" charset="0"/>
              </a:defRPr>
            </a:lvl1pPr>
          </a:lstStyle>
          <a:p>
            <a:pPr>
              <a:defRPr/>
            </a:pPr>
            <a:fld id="{EDD635AC-7982-4CB4-B8B8-84B2562FC490}" type="datetimeFigureOut">
              <a:rPr lang="tr-TR"/>
              <a:pPr>
                <a:defRPr/>
              </a:pPr>
              <a:t>17.03.2016</a:t>
            </a:fld>
            <a:endParaRPr lang="tr-TR"/>
          </a:p>
        </p:txBody>
      </p:sp>
      <p:sp>
        <p:nvSpPr>
          <p:cNvPr id="5" name="4 Altbilgi Yer Tutucusu"/>
          <p:cNvSpPr>
            <a:spLocks noGrp="1"/>
          </p:cNvSpPr>
          <p:nvPr>
            <p:ph type="ftr" sz="quarter" idx="11"/>
          </p:nvPr>
        </p:nvSpPr>
        <p:spPr/>
        <p:txBody>
          <a:bodyPr/>
          <a:lstStyle>
            <a:lvl1pPr fontAlgn="base">
              <a:spcBef>
                <a:spcPct val="0"/>
              </a:spcBef>
              <a:spcAft>
                <a:spcPct val="0"/>
              </a:spcAft>
              <a:defRPr b="1">
                <a:latin typeface="Arial" panose="020B0604020202020204" pitchFamily="34" charset="0"/>
              </a:defRPr>
            </a:lvl1pPr>
          </a:lstStyle>
          <a:p>
            <a:pPr>
              <a:defRPr/>
            </a:pPr>
            <a:endParaRPr lang="tr-TR"/>
          </a:p>
        </p:txBody>
      </p:sp>
      <p:sp>
        <p:nvSpPr>
          <p:cNvPr id="6" name="5 Slayt Numarası Yer Tutucusu"/>
          <p:cNvSpPr>
            <a:spLocks noGrp="1"/>
          </p:cNvSpPr>
          <p:nvPr>
            <p:ph type="sldNum" sz="quarter" idx="12"/>
          </p:nvPr>
        </p:nvSpPr>
        <p:spPr/>
        <p:txBody>
          <a:bodyPr/>
          <a:lstStyle>
            <a:lvl1pPr fontAlgn="base">
              <a:spcBef>
                <a:spcPct val="0"/>
              </a:spcBef>
              <a:spcAft>
                <a:spcPct val="0"/>
              </a:spcAft>
              <a:defRPr b="1">
                <a:latin typeface="Arial" panose="020B0604020202020204" pitchFamily="34" charset="0"/>
              </a:defRPr>
            </a:lvl1pPr>
          </a:lstStyle>
          <a:p>
            <a:pPr>
              <a:defRPr/>
            </a:pPr>
            <a:fld id="{AC750EC9-66A4-4530-ABC1-948427597111}" type="slidenum">
              <a:rPr lang="tr-TR"/>
              <a:pPr>
                <a:defRPr/>
              </a:pPr>
              <a:t>‹#›</a:t>
            </a:fld>
            <a:endParaRPr lang="tr-TR"/>
          </a:p>
        </p:txBody>
      </p:sp>
    </p:spTree>
    <p:extLst>
      <p:ext uri="{BB962C8B-B14F-4D97-AF65-F5344CB8AC3E}">
        <p14:creationId xmlns:p14="http://schemas.microsoft.com/office/powerpoint/2010/main" val="2169523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fontAlgn="base">
              <a:spcBef>
                <a:spcPct val="0"/>
              </a:spcBef>
              <a:spcAft>
                <a:spcPct val="0"/>
              </a:spcAft>
              <a:defRPr b="1">
                <a:latin typeface="Arial" panose="020B0604020202020204" pitchFamily="34" charset="0"/>
              </a:defRPr>
            </a:lvl1pPr>
          </a:lstStyle>
          <a:p>
            <a:pPr>
              <a:defRPr/>
            </a:pPr>
            <a:fld id="{DB2D28C0-0A75-449C-95C9-2E63F6CF7A0E}" type="datetimeFigureOut">
              <a:rPr lang="tr-TR"/>
              <a:pPr>
                <a:defRPr/>
              </a:pPr>
              <a:t>17.03.2016</a:t>
            </a:fld>
            <a:endParaRPr lang="tr-TR"/>
          </a:p>
        </p:txBody>
      </p:sp>
      <p:sp>
        <p:nvSpPr>
          <p:cNvPr id="5" name="4 Altbilgi Yer Tutucusu"/>
          <p:cNvSpPr>
            <a:spLocks noGrp="1"/>
          </p:cNvSpPr>
          <p:nvPr>
            <p:ph type="ftr" sz="quarter" idx="11"/>
          </p:nvPr>
        </p:nvSpPr>
        <p:spPr/>
        <p:txBody>
          <a:bodyPr/>
          <a:lstStyle>
            <a:lvl1pPr fontAlgn="base">
              <a:spcBef>
                <a:spcPct val="0"/>
              </a:spcBef>
              <a:spcAft>
                <a:spcPct val="0"/>
              </a:spcAft>
              <a:defRPr b="1">
                <a:latin typeface="Arial" panose="020B0604020202020204" pitchFamily="34" charset="0"/>
              </a:defRPr>
            </a:lvl1pPr>
          </a:lstStyle>
          <a:p>
            <a:pPr>
              <a:defRPr/>
            </a:pPr>
            <a:endParaRPr lang="tr-TR"/>
          </a:p>
        </p:txBody>
      </p:sp>
      <p:sp>
        <p:nvSpPr>
          <p:cNvPr id="6" name="5 Slayt Numarası Yer Tutucusu"/>
          <p:cNvSpPr>
            <a:spLocks noGrp="1"/>
          </p:cNvSpPr>
          <p:nvPr>
            <p:ph type="sldNum" sz="quarter" idx="12"/>
          </p:nvPr>
        </p:nvSpPr>
        <p:spPr/>
        <p:txBody>
          <a:bodyPr/>
          <a:lstStyle>
            <a:lvl1pPr fontAlgn="base">
              <a:spcBef>
                <a:spcPct val="0"/>
              </a:spcBef>
              <a:spcAft>
                <a:spcPct val="0"/>
              </a:spcAft>
              <a:defRPr b="1">
                <a:latin typeface="Arial" panose="020B0604020202020204" pitchFamily="34" charset="0"/>
              </a:defRPr>
            </a:lvl1pPr>
          </a:lstStyle>
          <a:p>
            <a:pPr>
              <a:defRPr/>
            </a:pPr>
            <a:fld id="{3138E5C8-5C26-46FF-AD8B-5AEDF5E17D7D}" type="slidenum">
              <a:rPr lang="tr-TR"/>
              <a:pPr>
                <a:defRPr/>
              </a:pPr>
              <a:t>‹#›</a:t>
            </a:fld>
            <a:endParaRPr lang="tr-TR"/>
          </a:p>
        </p:txBody>
      </p:sp>
    </p:spTree>
    <p:extLst>
      <p:ext uri="{BB962C8B-B14F-4D97-AF65-F5344CB8AC3E}">
        <p14:creationId xmlns:p14="http://schemas.microsoft.com/office/powerpoint/2010/main" val="11509019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fontAlgn="base">
              <a:spcBef>
                <a:spcPct val="0"/>
              </a:spcBef>
              <a:spcAft>
                <a:spcPct val="0"/>
              </a:spcAft>
              <a:defRPr b="1">
                <a:latin typeface="Arial" panose="020B0604020202020204" pitchFamily="34" charset="0"/>
              </a:defRPr>
            </a:lvl1pPr>
          </a:lstStyle>
          <a:p>
            <a:pPr>
              <a:defRPr/>
            </a:pPr>
            <a:fld id="{C18B0A36-3EE2-4923-8636-4A41B2786F82}" type="datetimeFigureOut">
              <a:rPr lang="tr-TR"/>
              <a:pPr>
                <a:defRPr/>
              </a:pPr>
              <a:t>17.03.2016</a:t>
            </a:fld>
            <a:endParaRPr lang="tr-TR"/>
          </a:p>
        </p:txBody>
      </p:sp>
      <p:sp>
        <p:nvSpPr>
          <p:cNvPr id="5" name="4 Altbilgi Yer Tutucusu"/>
          <p:cNvSpPr>
            <a:spLocks noGrp="1"/>
          </p:cNvSpPr>
          <p:nvPr>
            <p:ph type="ftr" sz="quarter" idx="11"/>
          </p:nvPr>
        </p:nvSpPr>
        <p:spPr/>
        <p:txBody>
          <a:bodyPr/>
          <a:lstStyle>
            <a:lvl1pPr fontAlgn="base">
              <a:spcBef>
                <a:spcPct val="0"/>
              </a:spcBef>
              <a:spcAft>
                <a:spcPct val="0"/>
              </a:spcAft>
              <a:defRPr b="1">
                <a:latin typeface="Arial" panose="020B0604020202020204" pitchFamily="34" charset="0"/>
              </a:defRPr>
            </a:lvl1pPr>
          </a:lstStyle>
          <a:p>
            <a:pPr>
              <a:defRPr/>
            </a:pPr>
            <a:endParaRPr lang="tr-TR"/>
          </a:p>
        </p:txBody>
      </p:sp>
      <p:sp>
        <p:nvSpPr>
          <p:cNvPr id="6" name="5 Slayt Numarası Yer Tutucusu"/>
          <p:cNvSpPr>
            <a:spLocks noGrp="1"/>
          </p:cNvSpPr>
          <p:nvPr>
            <p:ph type="sldNum" sz="quarter" idx="12"/>
          </p:nvPr>
        </p:nvSpPr>
        <p:spPr/>
        <p:txBody>
          <a:bodyPr/>
          <a:lstStyle>
            <a:lvl1pPr fontAlgn="base">
              <a:spcBef>
                <a:spcPct val="0"/>
              </a:spcBef>
              <a:spcAft>
                <a:spcPct val="0"/>
              </a:spcAft>
              <a:defRPr b="1">
                <a:latin typeface="Arial" panose="020B0604020202020204" pitchFamily="34" charset="0"/>
              </a:defRPr>
            </a:lvl1pPr>
          </a:lstStyle>
          <a:p>
            <a:pPr>
              <a:defRPr/>
            </a:pPr>
            <a:fld id="{1559ACC3-951B-4A42-BCFF-B4E191258515}" type="slidenum">
              <a:rPr lang="tr-TR"/>
              <a:pPr>
                <a:defRPr/>
              </a:pPr>
              <a:t>‹#›</a:t>
            </a:fld>
            <a:endParaRPr lang="tr-TR"/>
          </a:p>
        </p:txBody>
      </p:sp>
    </p:spTree>
    <p:extLst>
      <p:ext uri="{BB962C8B-B14F-4D97-AF65-F5344CB8AC3E}">
        <p14:creationId xmlns:p14="http://schemas.microsoft.com/office/powerpoint/2010/main" val="29588469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lvl1pPr fontAlgn="base">
              <a:spcBef>
                <a:spcPct val="0"/>
              </a:spcBef>
              <a:spcAft>
                <a:spcPct val="0"/>
              </a:spcAft>
              <a:defRPr b="1">
                <a:latin typeface="Arial" panose="020B0604020202020204" pitchFamily="34" charset="0"/>
              </a:defRPr>
            </a:lvl1pPr>
          </a:lstStyle>
          <a:p>
            <a:pPr>
              <a:defRPr/>
            </a:pPr>
            <a:fld id="{970EBE74-F70F-40CE-9B1A-2A53A23407FE}" type="datetimeFigureOut">
              <a:rPr lang="tr-TR"/>
              <a:pPr>
                <a:defRPr/>
              </a:pPr>
              <a:t>17.03.2016</a:t>
            </a:fld>
            <a:endParaRPr lang="tr-TR"/>
          </a:p>
        </p:txBody>
      </p:sp>
      <p:sp>
        <p:nvSpPr>
          <p:cNvPr id="6" name="5 Altbilgi Yer Tutucusu"/>
          <p:cNvSpPr>
            <a:spLocks noGrp="1"/>
          </p:cNvSpPr>
          <p:nvPr>
            <p:ph type="ftr" sz="quarter" idx="11"/>
          </p:nvPr>
        </p:nvSpPr>
        <p:spPr/>
        <p:txBody>
          <a:bodyPr/>
          <a:lstStyle>
            <a:lvl1pPr fontAlgn="base">
              <a:spcBef>
                <a:spcPct val="0"/>
              </a:spcBef>
              <a:spcAft>
                <a:spcPct val="0"/>
              </a:spcAft>
              <a:defRPr b="1">
                <a:latin typeface="Arial" panose="020B0604020202020204" pitchFamily="34" charset="0"/>
              </a:defRPr>
            </a:lvl1pPr>
          </a:lstStyle>
          <a:p>
            <a:pPr>
              <a:defRPr/>
            </a:pPr>
            <a:endParaRPr lang="tr-TR"/>
          </a:p>
        </p:txBody>
      </p:sp>
      <p:sp>
        <p:nvSpPr>
          <p:cNvPr id="7" name="6 Slayt Numarası Yer Tutucusu"/>
          <p:cNvSpPr>
            <a:spLocks noGrp="1"/>
          </p:cNvSpPr>
          <p:nvPr>
            <p:ph type="sldNum" sz="quarter" idx="12"/>
          </p:nvPr>
        </p:nvSpPr>
        <p:spPr/>
        <p:txBody>
          <a:bodyPr/>
          <a:lstStyle>
            <a:lvl1pPr fontAlgn="base">
              <a:spcBef>
                <a:spcPct val="0"/>
              </a:spcBef>
              <a:spcAft>
                <a:spcPct val="0"/>
              </a:spcAft>
              <a:defRPr b="1">
                <a:latin typeface="Arial" panose="020B0604020202020204" pitchFamily="34" charset="0"/>
              </a:defRPr>
            </a:lvl1pPr>
          </a:lstStyle>
          <a:p>
            <a:pPr>
              <a:defRPr/>
            </a:pPr>
            <a:fld id="{5D70B79A-E168-4DB6-8AFF-500553C5EBB3}" type="slidenum">
              <a:rPr lang="tr-TR"/>
              <a:pPr>
                <a:defRPr/>
              </a:pPr>
              <a:t>‹#›</a:t>
            </a:fld>
            <a:endParaRPr lang="tr-TR"/>
          </a:p>
        </p:txBody>
      </p:sp>
    </p:spTree>
    <p:extLst>
      <p:ext uri="{BB962C8B-B14F-4D97-AF65-F5344CB8AC3E}">
        <p14:creationId xmlns:p14="http://schemas.microsoft.com/office/powerpoint/2010/main" val="35829393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lvl1pPr fontAlgn="base">
              <a:spcBef>
                <a:spcPct val="0"/>
              </a:spcBef>
              <a:spcAft>
                <a:spcPct val="0"/>
              </a:spcAft>
              <a:defRPr b="1">
                <a:latin typeface="Arial" panose="020B0604020202020204" pitchFamily="34" charset="0"/>
              </a:defRPr>
            </a:lvl1pPr>
          </a:lstStyle>
          <a:p>
            <a:pPr>
              <a:defRPr/>
            </a:pPr>
            <a:fld id="{1E290E4E-50D3-42C1-AAEA-0392E830B129}" type="datetimeFigureOut">
              <a:rPr lang="tr-TR"/>
              <a:pPr>
                <a:defRPr/>
              </a:pPr>
              <a:t>17.03.2016</a:t>
            </a:fld>
            <a:endParaRPr lang="tr-TR"/>
          </a:p>
        </p:txBody>
      </p:sp>
      <p:sp>
        <p:nvSpPr>
          <p:cNvPr id="8" name="7 Altbilgi Yer Tutucusu"/>
          <p:cNvSpPr>
            <a:spLocks noGrp="1"/>
          </p:cNvSpPr>
          <p:nvPr>
            <p:ph type="ftr" sz="quarter" idx="11"/>
          </p:nvPr>
        </p:nvSpPr>
        <p:spPr/>
        <p:txBody>
          <a:bodyPr/>
          <a:lstStyle>
            <a:lvl1pPr fontAlgn="base">
              <a:spcBef>
                <a:spcPct val="0"/>
              </a:spcBef>
              <a:spcAft>
                <a:spcPct val="0"/>
              </a:spcAft>
              <a:defRPr b="1">
                <a:latin typeface="Arial" panose="020B0604020202020204" pitchFamily="34" charset="0"/>
              </a:defRPr>
            </a:lvl1pPr>
          </a:lstStyle>
          <a:p>
            <a:pPr>
              <a:defRPr/>
            </a:pPr>
            <a:endParaRPr lang="tr-TR"/>
          </a:p>
        </p:txBody>
      </p:sp>
      <p:sp>
        <p:nvSpPr>
          <p:cNvPr id="9" name="8 Slayt Numarası Yer Tutucusu"/>
          <p:cNvSpPr>
            <a:spLocks noGrp="1"/>
          </p:cNvSpPr>
          <p:nvPr>
            <p:ph type="sldNum" sz="quarter" idx="12"/>
          </p:nvPr>
        </p:nvSpPr>
        <p:spPr/>
        <p:txBody>
          <a:bodyPr/>
          <a:lstStyle>
            <a:lvl1pPr fontAlgn="base">
              <a:spcBef>
                <a:spcPct val="0"/>
              </a:spcBef>
              <a:spcAft>
                <a:spcPct val="0"/>
              </a:spcAft>
              <a:defRPr b="1">
                <a:latin typeface="Arial" panose="020B0604020202020204" pitchFamily="34" charset="0"/>
              </a:defRPr>
            </a:lvl1pPr>
          </a:lstStyle>
          <a:p>
            <a:pPr>
              <a:defRPr/>
            </a:pPr>
            <a:fld id="{FCF13D52-C93E-4035-A326-8504026EE675}" type="slidenum">
              <a:rPr lang="tr-TR"/>
              <a:pPr>
                <a:defRPr/>
              </a:pPr>
              <a:t>‹#›</a:t>
            </a:fld>
            <a:endParaRPr lang="tr-TR"/>
          </a:p>
        </p:txBody>
      </p:sp>
    </p:spTree>
    <p:extLst>
      <p:ext uri="{BB962C8B-B14F-4D97-AF65-F5344CB8AC3E}">
        <p14:creationId xmlns:p14="http://schemas.microsoft.com/office/powerpoint/2010/main" val="10751332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lvl1pPr fontAlgn="base">
              <a:spcBef>
                <a:spcPct val="0"/>
              </a:spcBef>
              <a:spcAft>
                <a:spcPct val="0"/>
              </a:spcAft>
              <a:defRPr b="1">
                <a:latin typeface="Arial" panose="020B0604020202020204" pitchFamily="34" charset="0"/>
              </a:defRPr>
            </a:lvl1pPr>
          </a:lstStyle>
          <a:p>
            <a:pPr>
              <a:defRPr/>
            </a:pPr>
            <a:fld id="{B25F4118-C54C-4118-9A8A-654D862A3126}" type="datetimeFigureOut">
              <a:rPr lang="tr-TR"/>
              <a:pPr>
                <a:defRPr/>
              </a:pPr>
              <a:t>17.03.2016</a:t>
            </a:fld>
            <a:endParaRPr lang="tr-TR"/>
          </a:p>
        </p:txBody>
      </p:sp>
      <p:sp>
        <p:nvSpPr>
          <p:cNvPr id="4" name="3 Altbilgi Yer Tutucusu"/>
          <p:cNvSpPr>
            <a:spLocks noGrp="1"/>
          </p:cNvSpPr>
          <p:nvPr>
            <p:ph type="ftr" sz="quarter" idx="11"/>
          </p:nvPr>
        </p:nvSpPr>
        <p:spPr/>
        <p:txBody>
          <a:bodyPr/>
          <a:lstStyle>
            <a:lvl1pPr fontAlgn="base">
              <a:spcBef>
                <a:spcPct val="0"/>
              </a:spcBef>
              <a:spcAft>
                <a:spcPct val="0"/>
              </a:spcAft>
              <a:defRPr b="1">
                <a:latin typeface="Arial" panose="020B0604020202020204" pitchFamily="34" charset="0"/>
              </a:defRPr>
            </a:lvl1pPr>
          </a:lstStyle>
          <a:p>
            <a:pPr>
              <a:defRPr/>
            </a:pPr>
            <a:endParaRPr lang="tr-TR"/>
          </a:p>
        </p:txBody>
      </p:sp>
      <p:sp>
        <p:nvSpPr>
          <p:cNvPr id="5" name="4 Slayt Numarası Yer Tutucusu"/>
          <p:cNvSpPr>
            <a:spLocks noGrp="1"/>
          </p:cNvSpPr>
          <p:nvPr>
            <p:ph type="sldNum" sz="quarter" idx="12"/>
          </p:nvPr>
        </p:nvSpPr>
        <p:spPr/>
        <p:txBody>
          <a:bodyPr/>
          <a:lstStyle>
            <a:lvl1pPr fontAlgn="base">
              <a:spcBef>
                <a:spcPct val="0"/>
              </a:spcBef>
              <a:spcAft>
                <a:spcPct val="0"/>
              </a:spcAft>
              <a:defRPr b="1">
                <a:latin typeface="Arial" panose="020B0604020202020204" pitchFamily="34" charset="0"/>
              </a:defRPr>
            </a:lvl1pPr>
          </a:lstStyle>
          <a:p>
            <a:pPr>
              <a:defRPr/>
            </a:pPr>
            <a:fld id="{799A136C-D634-48D0-9392-2EBE7D7E6278}" type="slidenum">
              <a:rPr lang="tr-TR"/>
              <a:pPr>
                <a:defRPr/>
              </a:pPr>
              <a:t>‹#›</a:t>
            </a:fld>
            <a:endParaRPr lang="tr-TR"/>
          </a:p>
        </p:txBody>
      </p:sp>
    </p:spTree>
    <p:extLst>
      <p:ext uri="{BB962C8B-B14F-4D97-AF65-F5344CB8AC3E}">
        <p14:creationId xmlns:p14="http://schemas.microsoft.com/office/powerpoint/2010/main" val="8082884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fontAlgn="base">
              <a:spcBef>
                <a:spcPct val="0"/>
              </a:spcBef>
              <a:spcAft>
                <a:spcPct val="0"/>
              </a:spcAft>
              <a:defRPr b="1">
                <a:latin typeface="Arial" panose="020B0604020202020204" pitchFamily="34" charset="0"/>
              </a:defRPr>
            </a:lvl1pPr>
          </a:lstStyle>
          <a:p>
            <a:pPr>
              <a:defRPr/>
            </a:pPr>
            <a:fld id="{E67112AF-07FB-40A9-95D1-9DE2A71C7B2A}" type="datetimeFigureOut">
              <a:rPr lang="tr-TR"/>
              <a:pPr>
                <a:defRPr/>
              </a:pPr>
              <a:t>17.03.2016</a:t>
            </a:fld>
            <a:endParaRPr lang="tr-TR"/>
          </a:p>
        </p:txBody>
      </p:sp>
      <p:sp>
        <p:nvSpPr>
          <p:cNvPr id="3" name="2 Altbilgi Yer Tutucusu"/>
          <p:cNvSpPr>
            <a:spLocks noGrp="1"/>
          </p:cNvSpPr>
          <p:nvPr>
            <p:ph type="ftr" sz="quarter" idx="11"/>
          </p:nvPr>
        </p:nvSpPr>
        <p:spPr/>
        <p:txBody>
          <a:bodyPr/>
          <a:lstStyle>
            <a:lvl1pPr fontAlgn="base">
              <a:spcBef>
                <a:spcPct val="0"/>
              </a:spcBef>
              <a:spcAft>
                <a:spcPct val="0"/>
              </a:spcAft>
              <a:defRPr b="1">
                <a:latin typeface="Arial" panose="020B0604020202020204" pitchFamily="34" charset="0"/>
              </a:defRPr>
            </a:lvl1pPr>
          </a:lstStyle>
          <a:p>
            <a:pPr>
              <a:defRPr/>
            </a:pPr>
            <a:endParaRPr lang="tr-TR"/>
          </a:p>
        </p:txBody>
      </p:sp>
      <p:sp>
        <p:nvSpPr>
          <p:cNvPr id="4" name="3 Slayt Numarası Yer Tutucusu"/>
          <p:cNvSpPr>
            <a:spLocks noGrp="1"/>
          </p:cNvSpPr>
          <p:nvPr>
            <p:ph type="sldNum" sz="quarter" idx="12"/>
          </p:nvPr>
        </p:nvSpPr>
        <p:spPr/>
        <p:txBody>
          <a:bodyPr/>
          <a:lstStyle>
            <a:lvl1pPr fontAlgn="base">
              <a:spcBef>
                <a:spcPct val="0"/>
              </a:spcBef>
              <a:spcAft>
                <a:spcPct val="0"/>
              </a:spcAft>
              <a:defRPr b="1">
                <a:latin typeface="Arial" panose="020B0604020202020204" pitchFamily="34" charset="0"/>
              </a:defRPr>
            </a:lvl1pPr>
          </a:lstStyle>
          <a:p>
            <a:pPr>
              <a:defRPr/>
            </a:pPr>
            <a:fld id="{AB31457A-63C4-4FCA-A8FD-2C25FAD15115}" type="slidenum">
              <a:rPr lang="tr-TR"/>
              <a:pPr>
                <a:defRPr/>
              </a:pPr>
              <a:t>‹#›</a:t>
            </a:fld>
            <a:endParaRPr lang="tr-TR"/>
          </a:p>
        </p:txBody>
      </p:sp>
    </p:spTree>
    <p:extLst>
      <p:ext uri="{BB962C8B-B14F-4D97-AF65-F5344CB8AC3E}">
        <p14:creationId xmlns:p14="http://schemas.microsoft.com/office/powerpoint/2010/main" val="20217218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fontAlgn="base">
              <a:spcBef>
                <a:spcPct val="0"/>
              </a:spcBef>
              <a:spcAft>
                <a:spcPct val="0"/>
              </a:spcAft>
              <a:defRPr b="1">
                <a:latin typeface="Arial" panose="020B0604020202020204" pitchFamily="34" charset="0"/>
              </a:defRPr>
            </a:lvl1pPr>
          </a:lstStyle>
          <a:p>
            <a:pPr>
              <a:defRPr/>
            </a:pPr>
            <a:fld id="{73A0CAA7-EB6F-447C-90ED-61DE8F2D1520}" type="datetimeFigureOut">
              <a:rPr lang="tr-TR"/>
              <a:pPr>
                <a:defRPr/>
              </a:pPr>
              <a:t>17.03.2016</a:t>
            </a:fld>
            <a:endParaRPr lang="tr-TR"/>
          </a:p>
        </p:txBody>
      </p:sp>
      <p:sp>
        <p:nvSpPr>
          <p:cNvPr id="6" name="5 Altbilgi Yer Tutucusu"/>
          <p:cNvSpPr>
            <a:spLocks noGrp="1"/>
          </p:cNvSpPr>
          <p:nvPr>
            <p:ph type="ftr" sz="quarter" idx="11"/>
          </p:nvPr>
        </p:nvSpPr>
        <p:spPr/>
        <p:txBody>
          <a:bodyPr/>
          <a:lstStyle>
            <a:lvl1pPr fontAlgn="base">
              <a:spcBef>
                <a:spcPct val="0"/>
              </a:spcBef>
              <a:spcAft>
                <a:spcPct val="0"/>
              </a:spcAft>
              <a:defRPr b="1">
                <a:latin typeface="Arial" panose="020B0604020202020204" pitchFamily="34" charset="0"/>
              </a:defRPr>
            </a:lvl1pPr>
          </a:lstStyle>
          <a:p>
            <a:pPr>
              <a:defRPr/>
            </a:pPr>
            <a:endParaRPr lang="tr-TR"/>
          </a:p>
        </p:txBody>
      </p:sp>
      <p:sp>
        <p:nvSpPr>
          <p:cNvPr id="7" name="6 Slayt Numarası Yer Tutucusu"/>
          <p:cNvSpPr>
            <a:spLocks noGrp="1"/>
          </p:cNvSpPr>
          <p:nvPr>
            <p:ph type="sldNum" sz="quarter" idx="12"/>
          </p:nvPr>
        </p:nvSpPr>
        <p:spPr/>
        <p:txBody>
          <a:bodyPr/>
          <a:lstStyle>
            <a:lvl1pPr fontAlgn="base">
              <a:spcBef>
                <a:spcPct val="0"/>
              </a:spcBef>
              <a:spcAft>
                <a:spcPct val="0"/>
              </a:spcAft>
              <a:defRPr b="1">
                <a:latin typeface="Arial" panose="020B0604020202020204" pitchFamily="34" charset="0"/>
              </a:defRPr>
            </a:lvl1pPr>
          </a:lstStyle>
          <a:p>
            <a:pPr>
              <a:defRPr/>
            </a:pPr>
            <a:fld id="{63FCF357-1F4E-4EB1-952A-E3B61688071F}" type="slidenum">
              <a:rPr lang="tr-TR"/>
              <a:pPr>
                <a:defRPr/>
              </a:pPr>
              <a:t>‹#›</a:t>
            </a:fld>
            <a:endParaRPr lang="tr-TR"/>
          </a:p>
        </p:txBody>
      </p:sp>
    </p:spTree>
    <p:extLst>
      <p:ext uri="{BB962C8B-B14F-4D97-AF65-F5344CB8AC3E}">
        <p14:creationId xmlns:p14="http://schemas.microsoft.com/office/powerpoint/2010/main" val="3517993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21 Başlık"/>
          <p:cNvSpPr>
            <a:spLocks noGrp="1"/>
          </p:cNvSpPr>
          <p:nvPr>
            <p:ph type="title"/>
          </p:nvPr>
        </p:nvSpPr>
        <p:spPr/>
        <p:txBody>
          <a:bodyPr/>
          <a:lstStyle/>
          <a:p>
            <a:r>
              <a:rPr kumimoji="0" lang="tr-TR" smtClean="0"/>
              <a:t>Asıl başlık stili için tıklatın</a:t>
            </a:r>
            <a:endParaRPr kumimoji="0" lang="en-US"/>
          </a:p>
        </p:txBody>
      </p:sp>
      <p:sp>
        <p:nvSpPr>
          <p:cNvPr id="27" name="26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785364C3-8772-4E54-9F3C-71D2652651BB}" type="datetimeFigureOut">
              <a:rPr lang="tr-TR" smtClean="0"/>
              <a:pPr/>
              <a:t>17.03.2016</a:t>
            </a:fld>
            <a:endParaRPr lang="tr-TR"/>
          </a:p>
        </p:txBody>
      </p:sp>
      <p:sp>
        <p:nvSpPr>
          <p:cNvPr id="19" name="18 Altbilgi Yer Tutucusu"/>
          <p:cNvSpPr>
            <a:spLocks noGrp="1"/>
          </p:cNvSpPr>
          <p:nvPr>
            <p:ph type="ftr" sz="quarter" idx="11"/>
          </p:nvPr>
        </p:nvSpPr>
        <p:spPr>
          <a:xfrm>
            <a:off x="3581400" y="76200"/>
            <a:ext cx="2895600" cy="288925"/>
          </a:xfrm>
        </p:spPr>
        <p:txBody>
          <a:bodyPr/>
          <a:lstStyle/>
          <a:p>
            <a:endParaRPr lang="tr-TR"/>
          </a:p>
        </p:txBody>
      </p:sp>
      <p:sp>
        <p:nvSpPr>
          <p:cNvPr id="16" name="15 Slayt Numarası Yer Tutucusu"/>
          <p:cNvSpPr>
            <a:spLocks noGrp="1"/>
          </p:cNvSpPr>
          <p:nvPr>
            <p:ph type="sldNum" sz="quarter" idx="12"/>
          </p:nvPr>
        </p:nvSpPr>
        <p:spPr>
          <a:xfrm>
            <a:off x="8229600" y="6473953"/>
            <a:ext cx="758952" cy="246888"/>
          </a:xfrm>
        </p:spPr>
        <p:txBody>
          <a:bodyPr/>
          <a:lstStyle/>
          <a:p>
            <a:fld id="{2EB5D0B0-CA5E-4652-B4AC-0A8FC2AC0582}" type="slidenum">
              <a:rPr lang="tr-TR" smtClean="0"/>
              <a:pPr/>
              <a:t>‹#›</a:t>
            </a:fld>
            <a:endParaRPr lang="tr-T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fontAlgn="base">
              <a:spcBef>
                <a:spcPct val="0"/>
              </a:spcBef>
              <a:spcAft>
                <a:spcPct val="0"/>
              </a:spcAft>
              <a:defRPr b="1">
                <a:latin typeface="Arial" panose="020B0604020202020204" pitchFamily="34" charset="0"/>
              </a:defRPr>
            </a:lvl1pPr>
          </a:lstStyle>
          <a:p>
            <a:pPr>
              <a:defRPr/>
            </a:pPr>
            <a:fld id="{13225F9A-6C85-4910-A240-FAFDD4BF5839}" type="datetimeFigureOut">
              <a:rPr lang="tr-TR"/>
              <a:pPr>
                <a:defRPr/>
              </a:pPr>
              <a:t>17.03.2016</a:t>
            </a:fld>
            <a:endParaRPr lang="tr-TR"/>
          </a:p>
        </p:txBody>
      </p:sp>
      <p:sp>
        <p:nvSpPr>
          <p:cNvPr id="6" name="5 Altbilgi Yer Tutucusu"/>
          <p:cNvSpPr>
            <a:spLocks noGrp="1"/>
          </p:cNvSpPr>
          <p:nvPr>
            <p:ph type="ftr" sz="quarter" idx="11"/>
          </p:nvPr>
        </p:nvSpPr>
        <p:spPr/>
        <p:txBody>
          <a:bodyPr/>
          <a:lstStyle>
            <a:lvl1pPr fontAlgn="base">
              <a:spcBef>
                <a:spcPct val="0"/>
              </a:spcBef>
              <a:spcAft>
                <a:spcPct val="0"/>
              </a:spcAft>
              <a:defRPr b="1">
                <a:latin typeface="Arial" panose="020B0604020202020204" pitchFamily="34" charset="0"/>
              </a:defRPr>
            </a:lvl1pPr>
          </a:lstStyle>
          <a:p>
            <a:pPr>
              <a:defRPr/>
            </a:pPr>
            <a:endParaRPr lang="tr-TR"/>
          </a:p>
        </p:txBody>
      </p:sp>
      <p:sp>
        <p:nvSpPr>
          <p:cNvPr id="7" name="6 Slayt Numarası Yer Tutucusu"/>
          <p:cNvSpPr>
            <a:spLocks noGrp="1"/>
          </p:cNvSpPr>
          <p:nvPr>
            <p:ph type="sldNum" sz="quarter" idx="12"/>
          </p:nvPr>
        </p:nvSpPr>
        <p:spPr/>
        <p:txBody>
          <a:bodyPr/>
          <a:lstStyle>
            <a:lvl1pPr fontAlgn="base">
              <a:spcBef>
                <a:spcPct val="0"/>
              </a:spcBef>
              <a:spcAft>
                <a:spcPct val="0"/>
              </a:spcAft>
              <a:defRPr b="1">
                <a:latin typeface="Arial" panose="020B0604020202020204" pitchFamily="34" charset="0"/>
              </a:defRPr>
            </a:lvl1pPr>
          </a:lstStyle>
          <a:p>
            <a:pPr>
              <a:defRPr/>
            </a:pPr>
            <a:fld id="{26D3A9BA-520E-44D3-BCBC-9CC3DAE5FF74}" type="slidenum">
              <a:rPr lang="tr-TR"/>
              <a:pPr>
                <a:defRPr/>
              </a:pPr>
              <a:t>‹#›</a:t>
            </a:fld>
            <a:endParaRPr lang="tr-TR"/>
          </a:p>
        </p:txBody>
      </p:sp>
    </p:spTree>
    <p:extLst>
      <p:ext uri="{BB962C8B-B14F-4D97-AF65-F5344CB8AC3E}">
        <p14:creationId xmlns:p14="http://schemas.microsoft.com/office/powerpoint/2010/main" val="447299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fontAlgn="base">
              <a:spcBef>
                <a:spcPct val="0"/>
              </a:spcBef>
              <a:spcAft>
                <a:spcPct val="0"/>
              </a:spcAft>
              <a:defRPr b="1">
                <a:latin typeface="Arial" panose="020B0604020202020204" pitchFamily="34" charset="0"/>
              </a:defRPr>
            </a:lvl1pPr>
          </a:lstStyle>
          <a:p>
            <a:pPr>
              <a:defRPr/>
            </a:pPr>
            <a:fld id="{A8AADC26-7125-469A-B03F-D1F0DDA14D83}" type="datetimeFigureOut">
              <a:rPr lang="tr-TR"/>
              <a:pPr>
                <a:defRPr/>
              </a:pPr>
              <a:t>17.03.2016</a:t>
            </a:fld>
            <a:endParaRPr lang="tr-TR"/>
          </a:p>
        </p:txBody>
      </p:sp>
      <p:sp>
        <p:nvSpPr>
          <p:cNvPr id="5" name="4 Altbilgi Yer Tutucusu"/>
          <p:cNvSpPr>
            <a:spLocks noGrp="1"/>
          </p:cNvSpPr>
          <p:nvPr>
            <p:ph type="ftr" sz="quarter" idx="11"/>
          </p:nvPr>
        </p:nvSpPr>
        <p:spPr/>
        <p:txBody>
          <a:bodyPr/>
          <a:lstStyle>
            <a:lvl1pPr fontAlgn="base">
              <a:spcBef>
                <a:spcPct val="0"/>
              </a:spcBef>
              <a:spcAft>
                <a:spcPct val="0"/>
              </a:spcAft>
              <a:defRPr b="1">
                <a:latin typeface="Arial" panose="020B0604020202020204" pitchFamily="34" charset="0"/>
              </a:defRPr>
            </a:lvl1pPr>
          </a:lstStyle>
          <a:p>
            <a:pPr>
              <a:defRPr/>
            </a:pPr>
            <a:endParaRPr lang="tr-TR"/>
          </a:p>
        </p:txBody>
      </p:sp>
      <p:sp>
        <p:nvSpPr>
          <p:cNvPr id="6" name="5 Slayt Numarası Yer Tutucusu"/>
          <p:cNvSpPr>
            <a:spLocks noGrp="1"/>
          </p:cNvSpPr>
          <p:nvPr>
            <p:ph type="sldNum" sz="quarter" idx="12"/>
          </p:nvPr>
        </p:nvSpPr>
        <p:spPr/>
        <p:txBody>
          <a:bodyPr/>
          <a:lstStyle>
            <a:lvl1pPr fontAlgn="base">
              <a:spcBef>
                <a:spcPct val="0"/>
              </a:spcBef>
              <a:spcAft>
                <a:spcPct val="0"/>
              </a:spcAft>
              <a:defRPr b="1">
                <a:latin typeface="Arial" panose="020B0604020202020204" pitchFamily="34" charset="0"/>
              </a:defRPr>
            </a:lvl1pPr>
          </a:lstStyle>
          <a:p>
            <a:pPr>
              <a:defRPr/>
            </a:pPr>
            <a:fld id="{C1E59E73-0F9A-4498-B7DB-2FE40A23CAF6}" type="slidenum">
              <a:rPr lang="tr-TR"/>
              <a:pPr>
                <a:defRPr/>
              </a:pPr>
              <a:t>‹#›</a:t>
            </a:fld>
            <a:endParaRPr lang="tr-TR"/>
          </a:p>
        </p:txBody>
      </p:sp>
    </p:spTree>
    <p:extLst>
      <p:ext uri="{BB962C8B-B14F-4D97-AF65-F5344CB8AC3E}">
        <p14:creationId xmlns:p14="http://schemas.microsoft.com/office/powerpoint/2010/main" val="1969154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fontAlgn="base">
              <a:spcBef>
                <a:spcPct val="0"/>
              </a:spcBef>
              <a:spcAft>
                <a:spcPct val="0"/>
              </a:spcAft>
              <a:defRPr b="1">
                <a:latin typeface="Arial" panose="020B0604020202020204" pitchFamily="34" charset="0"/>
              </a:defRPr>
            </a:lvl1pPr>
          </a:lstStyle>
          <a:p>
            <a:pPr>
              <a:defRPr/>
            </a:pPr>
            <a:fld id="{A56B3CE7-5166-4825-BBBC-7C13DE0D06FD}" type="datetimeFigureOut">
              <a:rPr lang="tr-TR"/>
              <a:pPr>
                <a:defRPr/>
              </a:pPr>
              <a:t>17.03.2016</a:t>
            </a:fld>
            <a:endParaRPr lang="tr-TR"/>
          </a:p>
        </p:txBody>
      </p:sp>
      <p:sp>
        <p:nvSpPr>
          <p:cNvPr id="5" name="4 Altbilgi Yer Tutucusu"/>
          <p:cNvSpPr>
            <a:spLocks noGrp="1"/>
          </p:cNvSpPr>
          <p:nvPr>
            <p:ph type="ftr" sz="quarter" idx="11"/>
          </p:nvPr>
        </p:nvSpPr>
        <p:spPr/>
        <p:txBody>
          <a:bodyPr/>
          <a:lstStyle>
            <a:lvl1pPr fontAlgn="base">
              <a:spcBef>
                <a:spcPct val="0"/>
              </a:spcBef>
              <a:spcAft>
                <a:spcPct val="0"/>
              </a:spcAft>
              <a:defRPr b="1">
                <a:latin typeface="Arial" panose="020B0604020202020204" pitchFamily="34" charset="0"/>
              </a:defRPr>
            </a:lvl1pPr>
          </a:lstStyle>
          <a:p>
            <a:pPr>
              <a:defRPr/>
            </a:pPr>
            <a:endParaRPr lang="tr-TR"/>
          </a:p>
        </p:txBody>
      </p:sp>
      <p:sp>
        <p:nvSpPr>
          <p:cNvPr id="6" name="5 Slayt Numarası Yer Tutucusu"/>
          <p:cNvSpPr>
            <a:spLocks noGrp="1"/>
          </p:cNvSpPr>
          <p:nvPr>
            <p:ph type="sldNum" sz="quarter" idx="12"/>
          </p:nvPr>
        </p:nvSpPr>
        <p:spPr/>
        <p:txBody>
          <a:bodyPr/>
          <a:lstStyle>
            <a:lvl1pPr fontAlgn="base">
              <a:spcBef>
                <a:spcPct val="0"/>
              </a:spcBef>
              <a:spcAft>
                <a:spcPct val="0"/>
              </a:spcAft>
              <a:defRPr b="1">
                <a:latin typeface="Arial" panose="020B0604020202020204" pitchFamily="34" charset="0"/>
              </a:defRPr>
            </a:lvl1pPr>
          </a:lstStyle>
          <a:p>
            <a:pPr>
              <a:defRPr/>
            </a:pPr>
            <a:fld id="{9F75933E-195E-4E38-86A7-6491E51F02DA}" type="slidenum">
              <a:rPr lang="tr-TR"/>
              <a:pPr>
                <a:defRPr/>
              </a:pPr>
              <a:t>‹#›</a:t>
            </a:fld>
            <a:endParaRPr lang="tr-TR"/>
          </a:p>
        </p:txBody>
      </p:sp>
    </p:spTree>
    <p:extLst>
      <p:ext uri="{BB962C8B-B14F-4D97-AF65-F5344CB8AC3E}">
        <p14:creationId xmlns:p14="http://schemas.microsoft.com/office/powerpoint/2010/main" val="1826466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3444903"/>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31" tIns="45716" rIns="91431" bIns="45716" anchor="t" compatLnSpc="1"/>
          <a:lstStyle/>
          <a:p>
            <a:endParaRPr kumimoji="0" lang="en-US"/>
          </a:p>
        </p:txBody>
      </p:sp>
      <p:sp>
        <p:nvSpPr>
          <p:cNvPr id="6" name="5 Metin Yer Tutucusu"/>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9" name="18 Veri Yer Tutucusu"/>
          <p:cNvSpPr>
            <a:spLocks noGrp="1"/>
          </p:cNvSpPr>
          <p:nvPr>
            <p:ph type="dt" sz="half" idx="10"/>
          </p:nvPr>
        </p:nvSpPr>
        <p:spPr/>
        <p:txBody>
          <a:bodyPr/>
          <a:lstStyle/>
          <a:p>
            <a:fld id="{785364C3-8772-4E54-9F3C-71D2652651BB}" type="datetimeFigureOut">
              <a:rPr lang="tr-TR" smtClean="0"/>
              <a:pPr/>
              <a:t>17.03.2016</a:t>
            </a:fld>
            <a:endParaRPr lang="tr-TR"/>
          </a:p>
        </p:txBody>
      </p:sp>
      <p:sp>
        <p:nvSpPr>
          <p:cNvPr id="11" name="10 Altbilgi Yer Tutucusu"/>
          <p:cNvSpPr>
            <a:spLocks noGrp="1"/>
          </p:cNvSpPr>
          <p:nvPr>
            <p:ph type="ftr" sz="quarter" idx="11"/>
          </p:nvPr>
        </p:nvSpPr>
        <p:spPr/>
        <p:txBody>
          <a:bodyPr/>
          <a:lstStyle/>
          <a:p>
            <a:endParaRPr lang="tr-TR"/>
          </a:p>
        </p:txBody>
      </p:sp>
      <p:sp>
        <p:nvSpPr>
          <p:cNvPr id="16" name="15 Slayt Numarası Yer Tutucusu"/>
          <p:cNvSpPr>
            <a:spLocks noGrp="1"/>
          </p:cNvSpPr>
          <p:nvPr>
            <p:ph type="sldNum" sz="quarter" idx="12"/>
          </p:nvPr>
        </p:nvSpPr>
        <p:spPr/>
        <p:txBody>
          <a:bodyPr/>
          <a:lstStyle/>
          <a:p>
            <a:fld id="{2EB5D0B0-CA5E-4652-B4AC-0A8FC2AC0582}" type="slidenum">
              <a:rPr lang="tr-TR" smtClean="0"/>
              <a:pPr/>
              <a:t>‹#›</a:t>
            </a:fld>
            <a:endParaRPr lang="tr-TR"/>
          </a:p>
        </p:txBody>
      </p:sp>
      <p:sp>
        <p:nvSpPr>
          <p:cNvPr id="8" name="7 Başlık"/>
          <p:cNvSpPr>
            <a:spLocks noGrp="1"/>
          </p:cNvSpPr>
          <p:nvPr>
            <p:ph type="title"/>
          </p:nvPr>
        </p:nvSpPr>
        <p:spPr>
          <a:xfrm>
            <a:off x="180476" y="2947086"/>
            <a:ext cx="8686800" cy="1184825"/>
          </a:xfrm>
        </p:spPr>
        <p:txBody>
          <a:bodyPr rtlCol="0" anchor="t"/>
          <a:lstStyle>
            <a:lvl1pPr algn="r">
              <a:defRPr/>
            </a:lvl1pPr>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1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4" name="13 İçerik Yer Tutucusu"/>
          <p:cNvSpPr>
            <a:spLocks noGrp="1"/>
          </p:cNvSpPr>
          <p:nvPr>
            <p:ph sz="half" idx="1"/>
          </p:nvPr>
        </p:nvSpPr>
        <p:spPr>
          <a:xfrm>
            <a:off x="304801"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0"/>
          </p:nvPr>
        </p:nvSpPr>
        <p:spPr/>
        <p:txBody>
          <a:bodyPr/>
          <a:lstStyle/>
          <a:p>
            <a:fld id="{785364C3-8772-4E54-9F3C-71D2652651BB}" type="datetimeFigureOut">
              <a:rPr lang="tr-TR" smtClean="0"/>
              <a:pPr/>
              <a:t>17.03.2016</a:t>
            </a:fld>
            <a:endParaRPr lang="tr-TR"/>
          </a:p>
        </p:txBody>
      </p:sp>
      <p:sp>
        <p:nvSpPr>
          <p:cNvPr id="10" name="9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2EB5D0B0-CA5E-4652-B4AC-0A8FC2AC0582}"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9" name="28 Başlık"/>
          <p:cNvSpPr>
            <a:spLocks noGrp="1"/>
          </p:cNvSpPr>
          <p:nvPr>
            <p:ph type="title"/>
          </p:nvPr>
        </p:nvSpPr>
        <p:spPr>
          <a:xfrm>
            <a:off x="304800" y="5410200"/>
            <a:ext cx="8610600" cy="882650"/>
          </a:xfrm>
        </p:spPr>
        <p:txBody>
          <a:bodyPr anchor="ctr"/>
          <a:lstStyle>
            <a:lvl1pPr>
              <a:defRPr/>
            </a:lvl1p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281445"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25" name="24 Metin Yer Tutucusu"/>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İçerik Yer Tutucusu"/>
          <p:cNvSpPr>
            <a:spLocks noGrp="1"/>
          </p:cNvSpPr>
          <p:nvPr>
            <p:ph sz="quarter" idx="2"/>
          </p:nvPr>
        </p:nvSpPr>
        <p:spPr>
          <a:xfrm>
            <a:off x="281445"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8" name="27 İçerik Yer Tutucusu"/>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0"/>
          </p:nvPr>
        </p:nvSpPr>
        <p:spPr/>
        <p:txBody>
          <a:bodyPr/>
          <a:lstStyle/>
          <a:p>
            <a:fld id="{785364C3-8772-4E54-9F3C-71D2652651BB}" type="datetimeFigureOut">
              <a:rPr lang="tr-TR" smtClean="0"/>
              <a:pPr/>
              <a:t>17.03.2016</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229601" y="6477000"/>
            <a:ext cx="762000" cy="246888"/>
          </a:xfrm>
        </p:spPr>
        <p:txBody>
          <a:bodyPr/>
          <a:lstStyle/>
          <a:p>
            <a:fld id="{2EB5D0B0-CA5E-4652-B4AC-0A8FC2AC0582}" type="slidenum">
              <a:rPr lang="tr-TR" smtClean="0"/>
              <a:pPr/>
              <a:t>‹#›</a:t>
            </a:fld>
            <a:endParaRPr lang="tr-TR"/>
          </a:p>
        </p:txBody>
      </p:sp>
      <p:sp>
        <p:nvSpPr>
          <p:cNvPr id="11" name="10 Düz Bağlayıcı"/>
          <p:cNvSpPr>
            <a:spLocks noChangeShapeType="1"/>
          </p:cNvSpPr>
          <p:nvPr/>
        </p:nvSpPr>
        <p:spPr bwMode="auto">
          <a:xfrm>
            <a:off x="514350" y="6019801"/>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31" tIns="45716" rIns="91431" bIns="45716"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2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785364C3-8772-4E54-9F3C-71D2652651BB}" type="datetimeFigureOut">
              <a:rPr lang="tr-TR" smtClean="0"/>
              <a:pPr/>
              <a:t>17.03.2016</a:t>
            </a:fld>
            <a:endParaRPr lang="tr-TR"/>
          </a:p>
        </p:txBody>
      </p:sp>
      <p:sp>
        <p:nvSpPr>
          <p:cNvPr id="21" name="20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EB5D0B0-CA5E-4652-B4AC-0A8FC2AC0582}"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785364C3-8772-4E54-9F3C-71D2652651BB}" type="datetimeFigureOut">
              <a:rPr lang="tr-TR" smtClean="0"/>
              <a:pPr/>
              <a:t>17.03.2016</a:t>
            </a:fld>
            <a:endParaRPr lang="tr-TR"/>
          </a:p>
        </p:txBody>
      </p:sp>
      <p:sp>
        <p:nvSpPr>
          <p:cNvPr id="24" name="23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EB5D0B0-CA5E-4652-B4AC-0A8FC2AC0582}"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7 Düz Bağlayıcı"/>
          <p:cNvSpPr>
            <a:spLocks noChangeShapeType="1"/>
          </p:cNvSpPr>
          <p:nvPr/>
        </p:nvSpPr>
        <p:spPr bwMode="auto">
          <a:xfrm>
            <a:off x="514350" y="584911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31" tIns="45716" rIns="91431" bIns="45716" anchor="t" compatLnSpc="1"/>
          <a:lstStyle/>
          <a:p>
            <a:endParaRPr kumimoji="0" lang="en-US"/>
          </a:p>
        </p:txBody>
      </p:sp>
      <p:sp>
        <p:nvSpPr>
          <p:cNvPr id="12" name="11 Başlık"/>
          <p:cNvSpPr>
            <a:spLocks noGrp="1"/>
          </p:cNvSpPr>
          <p:nvPr>
            <p:ph type="title"/>
          </p:nvPr>
        </p:nvSpPr>
        <p:spPr>
          <a:xfrm>
            <a:off x="457200" y="5486400"/>
            <a:ext cx="8458200" cy="520700"/>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idx="2"/>
          </p:nvPr>
        </p:nvSpPr>
        <p:spPr>
          <a:xfrm>
            <a:off x="457201"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14" name="13 İçerik Yer Tutucusu"/>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785364C3-8772-4E54-9F3C-71D2652651BB}" type="datetimeFigureOut">
              <a:rPr lang="tr-TR" smtClean="0"/>
              <a:pPr/>
              <a:t>17.03.2016</a:t>
            </a:fld>
            <a:endParaRPr lang="tr-TR"/>
          </a:p>
        </p:txBody>
      </p:sp>
      <p:sp>
        <p:nvSpPr>
          <p:cNvPr id="29" name="28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EB5D0B0-CA5E-4652-B4AC-0A8FC2AC0582}"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3" name="12 Resim Yer Tutucusu"/>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tr-TR" smtClean="0"/>
              <a:t>Resim eklemek için simgeyi tıklatın</a:t>
            </a:r>
            <a:endParaRPr kumimoji="0" lang="en-US" dirty="0"/>
          </a:p>
        </p:txBody>
      </p:sp>
      <p:sp>
        <p:nvSpPr>
          <p:cNvPr id="7" name="6 Veri Yer Tutucusu"/>
          <p:cNvSpPr>
            <a:spLocks noGrp="1"/>
          </p:cNvSpPr>
          <p:nvPr>
            <p:ph type="dt" sz="half" idx="10"/>
          </p:nvPr>
        </p:nvSpPr>
        <p:spPr/>
        <p:txBody>
          <a:bodyPr/>
          <a:lstStyle/>
          <a:p>
            <a:fld id="{785364C3-8772-4E54-9F3C-71D2652651BB}" type="datetimeFigureOut">
              <a:rPr lang="tr-TR" smtClean="0"/>
              <a:pPr/>
              <a:t>17.03.2016</a:t>
            </a:fld>
            <a:endParaRPr lang="tr-TR"/>
          </a:p>
        </p:txBody>
      </p:sp>
      <p:sp>
        <p:nvSpPr>
          <p:cNvPr id="5" name="4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2EB5D0B0-CA5E-4652-B4AC-0A8FC2AC0582}" type="slidenum">
              <a:rPr lang="tr-TR" smtClean="0"/>
              <a:pPr/>
              <a:t>‹#›</a:t>
            </a:fld>
            <a:endParaRPr lang="tr-TR"/>
          </a:p>
        </p:txBody>
      </p:sp>
      <p:sp>
        <p:nvSpPr>
          <p:cNvPr id="17" name="16 Başlık"/>
          <p:cNvSpPr>
            <a:spLocks noGrp="1"/>
          </p:cNvSpPr>
          <p:nvPr>
            <p:ph type="title"/>
          </p:nvPr>
        </p:nvSpPr>
        <p:spPr>
          <a:xfrm>
            <a:off x="381000" y="4993760"/>
            <a:ext cx="5867400" cy="522288"/>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sz="half" idx="2"/>
          </p:nvPr>
        </p:nvSpPr>
        <p:spPr>
          <a:xfrm>
            <a:off x="381000" y="5533219"/>
            <a:ext cx="5867400" cy="768350"/>
          </a:xfrm>
        </p:spPr>
        <p:txBody>
          <a:bodyPr lIns="109717"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1050899"/>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31" tIns="45716" rIns="91431" bIns="45716" anchor="t" compatLnSpc="1"/>
          <a:lstStyle/>
          <a:p>
            <a:endParaRPr kumimoji="0" lang="en-US"/>
          </a:p>
        </p:txBody>
      </p:sp>
      <p:sp>
        <p:nvSpPr>
          <p:cNvPr id="8" name="7 Metin Yer Tutucusu"/>
          <p:cNvSpPr>
            <a:spLocks noGrp="1"/>
          </p:cNvSpPr>
          <p:nvPr>
            <p:ph type="body" idx="1"/>
          </p:nvPr>
        </p:nvSpPr>
        <p:spPr>
          <a:xfrm>
            <a:off x="304801" y="1554163"/>
            <a:ext cx="8686800" cy="4525963"/>
          </a:xfrm>
          <a:prstGeom prst="rect">
            <a:avLst/>
          </a:prstGeom>
        </p:spPr>
        <p:txBody>
          <a:bodyPr vert="horz" lIns="91431" tIns="45716" rIns="91431" bIns="45716">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1" name="10 Veri Yer Tutucusu"/>
          <p:cNvSpPr>
            <a:spLocks noGrp="1"/>
          </p:cNvSpPr>
          <p:nvPr>
            <p:ph type="dt" sz="half" idx="2"/>
          </p:nvPr>
        </p:nvSpPr>
        <p:spPr>
          <a:xfrm>
            <a:off x="6477000" y="76200"/>
            <a:ext cx="2514600" cy="288925"/>
          </a:xfrm>
          <a:prstGeom prst="rect">
            <a:avLst/>
          </a:prstGeom>
        </p:spPr>
        <p:txBody>
          <a:bodyPr vert="horz" lIns="91431" tIns="45716" rIns="91431" bIns="45716"/>
          <a:lstStyle>
            <a:lvl1pPr algn="l" eaLnBrk="1" latinLnBrk="0" hangingPunct="1">
              <a:defRPr kumimoji="0" sz="1200">
                <a:solidFill>
                  <a:schemeClr val="accent1">
                    <a:shade val="75000"/>
                  </a:schemeClr>
                </a:solidFill>
              </a:defRPr>
            </a:lvl1pPr>
          </a:lstStyle>
          <a:p>
            <a:fld id="{785364C3-8772-4E54-9F3C-71D2652651BB}" type="datetimeFigureOut">
              <a:rPr lang="tr-TR" smtClean="0"/>
              <a:pPr/>
              <a:t>17.03.2016</a:t>
            </a:fld>
            <a:endParaRPr lang="tr-TR"/>
          </a:p>
        </p:txBody>
      </p:sp>
      <p:sp>
        <p:nvSpPr>
          <p:cNvPr id="28" name="27 Altbilgi Yer Tutucusu"/>
          <p:cNvSpPr>
            <a:spLocks noGrp="1"/>
          </p:cNvSpPr>
          <p:nvPr>
            <p:ph type="ftr" sz="quarter" idx="3"/>
          </p:nvPr>
        </p:nvSpPr>
        <p:spPr>
          <a:xfrm>
            <a:off x="3124200" y="76200"/>
            <a:ext cx="3352800" cy="288925"/>
          </a:xfrm>
          <a:prstGeom prst="rect">
            <a:avLst/>
          </a:prstGeom>
        </p:spPr>
        <p:txBody>
          <a:bodyPr vert="horz" lIns="91431" tIns="45716" rIns="91431" bIns="45716"/>
          <a:lstStyle>
            <a:lvl1pPr algn="r" eaLnBrk="1" latinLnBrk="0" hangingPunct="1">
              <a:defRPr kumimoji="0" sz="1200">
                <a:solidFill>
                  <a:schemeClr val="accent1">
                    <a:shade val="75000"/>
                  </a:schemeClr>
                </a:solidFill>
              </a:defRPr>
            </a:lvl1pPr>
          </a:lstStyle>
          <a:p>
            <a:endParaRPr lang="tr-TR"/>
          </a:p>
        </p:txBody>
      </p:sp>
      <p:sp>
        <p:nvSpPr>
          <p:cNvPr id="5" name="4 Slayt Numarası Yer Tutucusu"/>
          <p:cNvSpPr>
            <a:spLocks noGrp="1"/>
          </p:cNvSpPr>
          <p:nvPr>
            <p:ph type="sldNum" sz="quarter" idx="4"/>
          </p:nvPr>
        </p:nvSpPr>
        <p:spPr>
          <a:xfrm>
            <a:off x="8229601" y="6477001"/>
            <a:ext cx="762000" cy="244475"/>
          </a:xfrm>
          <a:prstGeom prst="rect">
            <a:avLst/>
          </a:prstGeom>
        </p:spPr>
        <p:txBody>
          <a:bodyPr vert="horz" lIns="91431" tIns="45716" rIns="91431" bIns="45716"/>
          <a:lstStyle>
            <a:lvl1pPr algn="r" eaLnBrk="1" latinLnBrk="0" hangingPunct="1">
              <a:defRPr kumimoji="0" sz="1200">
                <a:solidFill>
                  <a:schemeClr val="accent1">
                    <a:shade val="75000"/>
                  </a:schemeClr>
                </a:solidFill>
              </a:defRPr>
            </a:lvl1pPr>
          </a:lstStyle>
          <a:p>
            <a:fld id="{2EB5D0B0-CA5E-4652-B4AC-0A8FC2AC0582}" type="slidenum">
              <a:rPr lang="tr-TR" smtClean="0"/>
              <a:pPr/>
              <a:t>‹#›</a:t>
            </a:fld>
            <a:endParaRPr lang="tr-TR"/>
          </a:p>
        </p:txBody>
      </p:sp>
      <p:sp>
        <p:nvSpPr>
          <p:cNvPr id="10" name="9 Başlık Yer Tutucusu"/>
          <p:cNvSpPr>
            <a:spLocks noGrp="1"/>
          </p:cNvSpPr>
          <p:nvPr>
            <p:ph type="title"/>
          </p:nvPr>
        </p:nvSpPr>
        <p:spPr>
          <a:xfrm>
            <a:off x="304801" y="457200"/>
            <a:ext cx="8686800" cy="838200"/>
          </a:xfrm>
          <a:prstGeom prst="rect">
            <a:avLst/>
          </a:prstGeom>
        </p:spPr>
        <p:txBody>
          <a:bodyPr vert="horz" lIns="91431" tIns="45716" rIns="91431" bIns="45716" anchor="ctr">
            <a:normAutofit/>
          </a:bodyPr>
          <a:lstStyle/>
          <a:p>
            <a:r>
              <a:rPr kumimoji="0" lang="tr-TR" smtClean="0"/>
              <a:t>Asıl başlık stili için tıklatın</a:t>
            </a:r>
            <a:endParaRPr kumimoji="0" lang="en-US"/>
          </a:p>
        </p:txBody>
      </p:sp>
      <p:sp>
        <p:nvSpPr>
          <p:cNvPr id="9" name="8 Düz Bağlayıcı"/>
          <p:cNvSpPr>
            <a:spLocks noChangeShapeType="1"/>
          </p:cNvSpPr>
          <p:nvPr/>
        </p:nvSpPr>
        <p:spPr bwMode="auto">
          <a:xfrm>
            <a:off x="514350" y="1050899"/>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31" tIns="45716" rIns="91431" bIns="45716" anchor="t" compatLnSpc="1"/>
          <a:lstStyle/>
          <a:p>
            <a:endParaRPr kumimoji="0" lang="en-US"/>
          </a:p>
        </p:txBody>
      </p:sp>
      <p:sp>
        <p:nvSpPr>
          <p:cNvPr id="12" name="11 Düz Bağlayıcı"/>
          <p:cNvSpPr>
            <a:spLocks noChangeShapeType="1"/>
          </p:cNvSpPr>
          <p:nvPr/>
        </p:nvSpPr>
        <p:spPr bwMode="auto">
          <a:xfrm>
            <a:off x="514350" y="105798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31" tIns="45716" rIns="91431" bIns="45716"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866" indent="-342866"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876" indent="-285722"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2886" indent="-228578"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040" indent="-228578"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195" indent="-228578"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349" indent="-228578"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503" indent="-228578"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8658" indent="-228578"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5812" indent="-228578"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154" algn="l" rtl="0" eaLnBrk="1" latinLnBrk="0" hangingPunct="1">
        <a:defRPr kumimoji="0" kern="1200">
          <a:solidFill>
            <a:schemeClr val="tx1"/>
          </a:solidFill>
          <a:latin typeface="+mn-lt"/>
          <a:ea typeface="+mn-ea"/>
          <a:cs typeface="+mn-cs"/>
        </a:defRPr>
      </a:lvl2pPr>
      <a:lvl3pPr marL="914309" algn="l" rtl="0" eaLnBrk="1" latinLnBrk="0" hangingPunct="1">
        <a:defRPr kumimoji="0" kern="1200">
          <a:solidFill>
            <a:schemeClr val="tx1"/>
          </a:solidFill>
          <a:latin typeface="+mn-lt"/>
          <a:ea typeface="+mn-ea"/>
          <a:cs typeface="+mn-cs"/>
        </a:defRPr>
      </a:lvl3pPr>
      <a:lvl4pPr marL="1371463" algn="l" rtl="0" eaLnBrk="1" latinLnBrk="0" hangingPunct="1">
        <a:defRPr kumimoji="0" kern="1200">
          <a:solidFill>
            <a:schemeClr val="tx1"/>
          </a:solidFill>
          <a:latin typeface="+mn-lt"/>
          <a:ea typeface="+mn-ea"/>
          <a:cs typeface="+mn-cs"/>
        </a:defRPr>
      </a:lvl4pPr>
      <a:lvl5pPr marL="1828617" algn="l" rtl="0" eaLnBrk="1" latinLnBrk="0" hangingPunct="1">
        <a:defRPr kumimoji="0" kern="1200">
          <a:solidFill>
            <a:schemeClr val="tx1"/>
          </a:solidFill>
          <a:latin typeface="+mn-lt"/>
          <a:ea typeface="+mn-ea"/>
          <a:cs typeface="+mn-cs"/>
        </a:defRPr>
      </a:lvl5pPr>
      <a:lvl6pPr marL="2285771" algn="l" rtl="0" eaLnBrk="1" latinLnBrk="0" hangingPunct="1">
        <a:defRPr kumimoji="0" kern="1200">
          <a:solidFill>
            <a:schemeClr val="tx1"/>
          </a:solidFill>
          <a:latin typeface="+mn-lt"/>
          <a:ea typeface="+mn-ea"/>
          <a:cs typeface="+mn-cs"/>
        </a:defRPr>
      </a:lvl6pPr>
      <a:lvl7pPr marL="2742926" algn="l" rtl="0" eaLnBrk="1" latinLnBrk="0" hangingPunct="1">
        <a:defRPr kumimoji="0" kern="1200">
          <a:solidFill>
            <a:schemeClr val="tx1"/>
          </a:solidFill>
          <a:latin typeface="+mn-lt"/>
          <a:ea typeface="+mn-ea"/>
          <a:cs typeface="+mn-cs"/>
        </a:defRPr>
      </a:lvl7pPr>
      <a:lvl8pPr marL="3200080" algn="l" rtl="0" eaLnBrk="1" latinLnBrk="0" hangingPunct="1">
        <a:defRPr kumimoji="0" kern="1200">
          <a:solidFill>
            <a:schemeClr val="tx1"/>
          </a:solidFill>
          <a:latin typeface="+mn-lt"/>
          <a:ea typeface="+mn-ea"/>
          <a:cs typeface="+mn-cs"/>
        </a:defRPr>
      </a:lvl8pPr>
      <a:lvl9pPr marL="3657234"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1 Başlık Yer Tutucusu"/>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2051" name="2 Metin Yer Tutucusu"/>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b="0">
                <a:solidFill>
                  <a:prstClr val="black">
                    <a:tint val="75000"/>
                  </a:prstClr>
                </a:solidFill>
                <a:latin typeface="Calibri"/>
              </a:defRPr>
            </a:lvl1pPr>
          </a:lstStyle>
          <a:p>
            <a:pPr defTabSz="914400">
              <a:defRPr/>
            </a:pPr>
            <a:fld id="{F1E54AB6-DD60-418E-9DBC-E9D60778502A}" type="datetimeFigureOut">
              <a:rPr lang="tr-TR"/>
              <a:pPr defTabSz="914400">
                <a:defRPr/>
              </a:pPr>
              <a:t>17.03.2016</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b="0">
                <a:solidFill>
                  <a:prstClr val="black">
                    <a:tint val="75000"/>
                  </a:prstClr>
                </a:solidFill>
                <a:latin typeface="Calibri"/>
              </a:defRPr>
            </a:lvl1pPr>
          </a:lstStyle>
          <a:p>
            <a:pPr defTabSz="914400">
              <a:defRPr/>
            </a:pP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eaLnBrk="1" fontAlgn="auto" hangingPunct="1">
              <a:spcBef>
                <a:spcPts val="0"/>
              </a:spcBef>
              <a:spcAft>
                <a:spcPts val="0"/>
              </a:spcAft>
              <a:defRPr sz="1200" b="0">
                <a:solidFill>
                  <a:prstClr val="black">
                    <a:tint val="75000"/>
                  </a:prstClr>
                </a:solidFill>
                <a:latin typeface="Calibri"/>
              </a:defRPr>
            </a:lvl1pPr>
          </a:lstStyle>
          <a:p>
            <a:pPr defTabSz="914400">
              <a:defRPr/>
            </a:pPr>
            <a:fld id="{E8310557-CCED-44C2-808A-860FD175DEB3}" type="slidenum">
              <a:rPr lang="tr-TR"/>
              <a:pPr defTabSz="914400">
                <a:defRPr/>
              </a:pPr>
              <a:t>‹#›</a:t>
            </a:fld>
            <a:endParaRPr lang="tr-TR"/>
          </a:p>
        </p:txBody>
      </p:sp>
    </p:spTree>
    <p:extLst>
      <p:ext uri="{BB962C8B-B14F-4D97-AF65-F5344CB8AC3E}">
        <p14:creationId xmlns:p14="http://schemas.microsoft.com/office/powerpoint/2010/main" val="4022176314"/>
      </p:ext>
    </p:extLst>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Dikdörtgen"/>
          <p:cNvSpPr/>
          <p:nvPr/>
        </p:nvSpPr>
        <p:spPr>
          <a:xfrm>
            <a:off x="0" y="312621"/>
            <a:ext cx="9144000" cy="611845"/>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pPr algn="ctr" defTabSz="914400">
              <a:defRPr/>
            </a:pPr>
            <a:endParaRPr lang="tr-TR">
              <a:solidFill>
                <a:prstClr val="white"/>
              </a:solidFill>
            </a:endParaRPr>
          </a:p>
        </p:txBody>
      </p:sp>
      <p:sp>
        <p:nvSpPr>
          <p:cNvPr id="8" name="7 Akış Çizelgesi: Bağlayıcı"/>
          <p:cNvSpPr/>
          <p:nvPr/>
        </p:nvSpPr>
        <p:spPr>
          <a:xfrm>
            <a:off x="500063" y="71438"/>
            <a:ext cx="1079500" cy="1079500"/>
          </a:xfrm>
          <a:prstGeom prst="flowChartConnecto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a:defRPr/>
            </a:pPr>
            <a:endParaRPr lang="tr-TR">
              <a:solidFill>
                <a:prstClr val="white"/>
              </a:solidFill>
            </a:endParaRPr>
          </a:p>
        </p:txBody>
      </p:sp>
      <p:pic>
        <p:nvPicPr>
          <p:cNvPr id="24582" name="6 Resim" descr="PH02058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200" y="160338"/>
            <a:ext cx="900113" cy="900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pic>
      <p:sp>
        <p:nvSpPr>
          <p:cNvPr id="11" name="36 Başlık"/>
          <p:cNvSpPr>
            <a:spLocks noGrp="1"/>
          </p:cNvSpPr>
          <p:nvPr>
            <p:ph type="title"/>
          </p:nvPr>
        </p:nvSpPr>
        <p:spPr>
          <a:xfrm>
            <a:off x="1071563" y="325438"/>
            <a:ext cx="7643812" cy="571500"/>
          </a:xfrm>
        </p:spPr>
        <p:txBody>
          <a:bodyPr rtlCol="0">
            <a:noAutofit/>
          </a:bodyPr>
          <a:lstStyle/>
          <a:p>
            <a:pPr eaLnBrk="1" fontAlgn="auto" hangingPunct="1">
              <a:spcAft>
                <a:spcPts val="0"/>
              </a:spcAft>
              <a:defRPr/>
            </a:pPr>
            <a:r>
              <a:rPr lang="tr-TR" sz="3000" b="1" dirty="0" smtClean="0">
                <a:solidFill>
                  <a:schemeClr val="bg1"/>
                </a:solidFill>
                <a:effectLst>
                  <a:outerShdw blurRad="38100" dist="38100" dir="2700000" algn="tl">
                    <a:srgbClr val="000000">
                      <a:alpha val="43137"/>
                    </a:srgbClr>
                  </a:outerShdw>
                </a:effectLst>
              </a:rPr>
              <a:t>VERGİ DENETİM KURULU</a:t>
            </a:r>
            <a:endParaRPr lang="tr-TR" sz="3000" b="1" dirty="0">
              <a:solidFill>
                <a:schemeClr val="bg1"/>
              </a:solidFill>
              <a:effectLst>
                <a:outerShdw blurRad="38100" dist="38100" dir="2700000" algn="tl">
                  <a:srgbClr val="000000">
                    <a:alpha val="43137"/>
                  </a:srgbClr>
                </a:outerShdw>
              </a:effectLst>
            </a:endParaRPr>
          </a:p>
        </p:txBody>
      </p:sp>
      <p:sp>
        <p:nvSpPr>
          <p:cNvPr id="12" name="36 Başlık"/>
          <p:cNvSpPr txBox="1">
            <a:spLocks/>
          </p:cNvSpPr>
          <p:nvPr/>
        </p:nvSpPr>
        <p:spPr>
          <a:xfrm>
            <a:off x="179388" y="1149350"/>
            <a:ext cx="8631237" cy="5708650"/>
          </a:xfrm>
          <a:prstGeom prst="rect">
            <a:avLst/>
          </a:prstGeom>
        </p:spPr>
        <p:txBody>
          <a:bodyPr anchor="ctr"/>
          <a:lstStyle/>
          <a:p>
            <a:pPr algn="ctr">
              <a:buNone/>
            </a:pPr>
            <a:r>
              <a:rPr lang="tr-TR" sz="4000" b="1" dirty="0">
                <a:solidFill>
                  <a:srgbClr val="0070C0"/>
                </a:solidFill>
                <a:latin typeface="Book Antiqua" pitchFamily="18" charset="0"/>
              </a:rPr>
              <a:t>BAĞIMSIZ DENETİM</a:t>
            </a:r>
          </a:p>
          <a:p>
            <a:pPr algn="ctr">
              <a:buNone/>
            </a:pPr>
            <a:r>
              <a:rPr lang="tr-TR" sz="4000" b="1" dirty="0">
                <a:solidFill>
                  <a:srgbClr val="0070C0"/>
                </a:solidFill>
                <a:latin typeface="Book Antiqua" pitchFamily="18" charset="0"/>
              </a:rPr>
              <a:t>İLE</a:t>
            </a:r>
          </a:p>
          <a:p>
            <a:pPr algn="ctr">
              <a:buNone/>
            </a:pPr>
            <a:r>
              <a:rPr lang="tr-TR" sz="4000" b="1" dirty="0">
                <a:solidFill>
                  <a:srgbClr val="0070C0"/>
                </a:solidFill>
                <a:latin typeface="Book Antiqua" pitchFamily="18" charset="0"/>
              </a:rPr>
              <a:t>VERGİ DENETİMİ</a:t>
            </a:r>
          </a:p>
          <a:p>
            <a:pPr algn="ctr">
              <a:buNone/>
            </a:pPr>
            <a:r>
              <a:rPr lang="tr-TR" sz="4000" b="1" dirty="0">
                <a:solidFill>
                  <a:srgbClr val="0070C0"/>
                </a:solidFill>
                <a:latin typeface="Book Antiqua" pitchFamily="18" charset="0"/>
              </a:rPr>
              <a:t>ARASINDAKİ GEÇİŞLER</a:t>
            </a:r>
          </a:p>
          <a:p>
            <a:pPr algn="ctr" defTabSz="914400">
              <a:spcBef>
                <a:spcPct val="0"/>
              </a:spcBef>
              <a:defRPr/>
            </a:pPr>
            <a:endParaRPr lang="tr-TR" sz="4200" b="1" dirty="0">
              <a:solidFill>
                <a:prstClr val="black"/>
              </a:solidFill>
              <a:effectLst>
                <a:outerShdw blurRad="38100" dist="38100" dir="2700000" algn="tl">
                  <a:srgbClr val="000000">
                    <a:alpha val="43137"/>
                  </a:srgbClr>
                </a:outerShdw>
              </a:effectLst>
            </a:endParaRPr>
          </a:p>
          <a:p>
            <a:pPr algn="ctr" defTabSz="914400">
              <a:spcBef>
                <a:spcPct val="0"/>
              </a:spcBef>
              <a:defRPr/>
            </a:pPr>
            <a:r>
              <a:rPr lang="tr-TR" sz="4200" b="1" dirty="0">
                <a:solidFill>
                  <a:prstClr val="black"/>
                </a:solidFill>
                <a:effectLst>
                  <a:outerShdw blurRad="38100" dist="38100" dir="2700000" algn="tl">
                    <a:srgbClr val="000000">
                      <a:alpha val="43137"/>
                    </a:srgbClr>
                  </a:outerShdw>
                </a:effectLst>
              </a:rPr>
              <a:t>Mehmet Ali KAYA</a:t>
            </a:r>
          </a:p>
          <a:p>
            <a:pPr algn="ctr" defTabSz="914400">
              <a:spcBef>
                <a:spcPct val="0"/>
              </a:spcBef>
              <a:defRPr/>
            </a:pPr>
            <a:r>
              <a:rPr lang="tr-TR" sz="2800" b="1" dirty="0" smtClean="0">
                <a:solidFill>
                  <a:prstClr val="black"/>
                </a:solidFill>
                <a:effectLst>
                  <a:outerShdw blurRad="38100" dist="38100" dir="2700000" algn="tl">
                    <a:srgbClr val="000000">
                      <a:alpha val="43137"/>
                    </a:srgbClr>
                  </a:outerShdw>
                </a:effectLst>
              </a:rPr>
              <a:t>İSTANBUL </a:t>
            </a:r>
            <a:r>
              <a:rPr lang="tr-TR" sz="2800" b="1" dirty="0">
                <a:solidFill>
                  <a:prstClr val="black"/>
                </a:solidFill>
                <a:effectLst>
                  <a:outerShdw blurRad="38100" dist="38100" dir="2700000" algn="tl">
                    <a:srgbClr val="000000">
                      <a:alpha val="43137"/>
                    </a:srgbClr>
                  </a:outerShdw>
                </a:effectLst>
              </a:rPr>
              <a:t>ÖRTÜLÜ SERMAYE, TRANSFER FİYATLARDIRMASI VE YURTDIŞI KAZANÇLAR </a:t>
            </a:r>
          </a:p>
          <a:p>
            <a:pPr algn="ctr" defTabSz="914400">
              <a:spcBef>
                <a:spcPct val="0"/>
              </a:spcBef>
              <a:defRPr/>
            </a:pPr>
            <a:r>
              <a:rPr lang="tr-TR" sz="2800" b="1" dirty="0">
                <a:solidFill>
                  <a:prstClr val="black"/>
                </a:solidFill>
                <a:effectLst>
                  <a:outerShdw blurRad="38100" dist="38100" dir="2700000" algn="tl">
                    <a:srgbClr val="000000">
                      <a:alpha val="43137"/>
                    </a:srgbClr>
                  </a:outerShdw>
                </a:effectLst>
              </a:rPr>
              <a:t>GRUP BAŞKANI</a:t>
            </a:r>
          </a:p>
          <a:p>
            <a:pPr algn="ctr" defTabSz="914400">
              <a:spcBef>
                <a:spcPct val="0"/>
              </a:spcBef>
              <a:defRPr/>
            </a:pPr>
            <a:r>
              <a:rPr lang="tr-TR" sz="3000" b="1" dirty="0" smtClean="0">
                <a:solidFill>
                  <a:srgbClr val="FF0000"/>
                </a:solidFill>
                <a:effectLst>
                  <a:outerShdw blurRad="38100" dist="38100" dir="2700000" algn="tl">
                    <a:srgbClr val="000000">
                      <a:alpha val="43137"/>
                    </a:srgbClr>
                  </a:outerShdw>
                </a:effectLst>
              </a:rPr>
              <a:t>17/Mart/2016</a:t>
            </a:r>
            <a:endParaRPr lang="tr-TR" sz="30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148442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2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04801" y="332656"/>
            <a:ext cx="8686800" cy="962744"/>
          </a:xfrm>
        </p:spPr>
        <p:txBody>
          <a:bodyPr>
            <a:normAutofit/>
          </a:bodyPr>
          <a:lstStyle/>
          <a:p>
            <a:pPr algn="ctr"/>
            <a:r>
              <a:rPr lang="tr-TR" sz="3200" b="1" dirty="0" smtClean="0">
                <a:latin typeface="Book Antiqua" pitchFamily="18" charset="0"/>
              </a:rPr>
              <a:t>Tam </a:t>
            </a:r>
            <a:r>
              <a:rPr lang="tr-TR" sz="3200" b="1" dirty="0" err="1" smtClean="0">
                <a:latin typeface="Book Antiqua" pitchFamily="18" charset="0"/>
              </a:rPr>
              <a:t>tasdİK</a:t>
            </a:r>
            <a:r>
              <a:rPr lang="tr-TR" sz="3200" b="1" dirty="0" smtClean="0">
                <a:latin typeface="Book Antiqua" pitchFamily="18" charset="0"/>
              </a:rPr>
              <a:t> DENETİMİ</a:t>
            </a:r>
            <a:endParaRPr lang="tr-TR" sz="3200" b="1" dirty="0">
              <a:latin typeface="Book Antiqua" pitchFamily="18" charset="0"/>
            </a:endParaRPr>
          </a:p>
        </p:txBody>
      </p:sp>
      <p:sp>
        <p:nvSpPr>
          <p:cNvPr id="3" name="2 İçerik Yer Tutucusu"/>
          <p:cNvSpPr>
            <a:spLocks noGrp="1"/>
          </p:cNvSpPr>
          <p:nvPr>
            <p:ph idx="1"/>
          </p:nvPr>
        </p:nvSpPr>
        <p:spPr>
          <a:xfrm>
            <a:off x="304801" y="1268760"/>
            <a:ext cx="8686800" cy="5184575"/>
          </a:xfrm>
        </p:spPr>
        <p:txBody>
          <a:bodyPr>
            <a:normAutofit fontScale="62500" lnSpcReduction="20000"/>
          </a:bodyPr>
          <a:lstStyle/>
          <a:p>
            <a:pPr marL="0" indent="358775" algn="just">
              <a:buNone/>
            </a:pPr>
            <a:endParaRPr lang="tr-TR" sz="2400" dirty="0" smtClean="0">
              <a:latin typeface="Book Antiqua" pitchFamily="18" charset="0"/>
            </a:endParaRPr>
          </a:p>
          <a:p>
            <a:pPr marL="0" indent="358775" algn="just">
              <a:lnSpc>
                <a:spcPct val="145000"/>
              </a:lnSpc>
              <a:buNone/>
            </a:pPr>
            <a:r>
              <a:rPr lang="tr-TR" sz="3500" dirty="0" smtClean="0">
                <a:latin typeface="Book Antiqua" pitchFamily="18" charset="0"/>
              </a:rPr>
              <a:t>Yıllık gelir veya kurumlar vergisi beyannamesi (tasfiye, birleşme ve devir ve beyannameleri dahil) vermek durumunda bulunan mükellefler, söz konusu beyannameleri ile bunlara ekli mali tablolarını ve bildirimlerini diledikleri takdirde yeminli mali müşavirlere tasdik ettirebilirler. Bu şekilde Yeminli Mali Müşavir olarak yetkilendirilen meslek mensuplarının kamu adına yaptığı vergi denetimi, tam tasdik denetimi olarak tanımlanır.</a:t>
            </a:r>
          </a:p>
          <a:p>
            <a:pPr marL="0" indent="358775" algn="just">
              <a:lnSpc>
                <a:spcPct val="145000"/>
              </a:lnSpc>
              <a:buNone/>
            </a:pPr>
            <a:endParaRPr lang="tr-TR" sz="1000" dirty="0" smtClean="0">
              <a:latin typeface="Book Antiqua" pitchFamily="18" charset="0"/>
            </a:endParaRPr>
          </a:p>
          <a:p>
            <a:pPr marL="0" indent="358775" algn="just">
              <a:lnSpc>
                <a:spcPct val="145000"/>
              </a:lnSpc>
              <a:buNone/>
            </a:pPr>
            <a:r>
              <a:rPr lang="tr-TR" sz="3500" dirty="0" smtClean="0">
                <a:latin typeface="Book Antiqua" pitchFamily="18" charset="0"/>
              </a:rPr>
              <a:t>Kısaca, tam tasdik denetimi, işletmelerin yıllık gelir veya kurumlar vergisi matrahlarının doğru saptanabilmesi için yapılan bir denetim türü olarak tanımlanabilir.</a:t>
            </a:r>
          </a:p>
          <a:p>
            <a:pPr marL="0" indent="358775" algn="just">
              <a:lnSpc>
                <a:spcPct val="145000"/>
              </a:lnSpc>
              <a:buNone/>
            </a:pPr>
            <a:endParaRPr lang="tr-TR" sz="800" dirty="0" smtClean="0">
              <a:latin typeface="Book Antiqua" pitchFamily="18" charset="0"/>
            </a:endParaRPr>
          </a:p>
        </p:txBody>
      </p:sp>
    </p:spTree>
  </p:cSld>
  <p:clrMapOvr>
    <a:masterClrMapping/>
  </p:clrMapOvr>
  <p:transition>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04801" y="260648"/>
            <a:ext cx="8686800" cy="1034752"/>
          </a:xfrm>
        </p:spPr>
        <p:txBody>
          <a:bodyPr>
            <a:normAutofit/>
          </a:bodyPr>
          <a:lstStyle/>
          <a:p>
            <a:pPr algn="ctr"/>
            <a:r>
              <a:rPr lang="tr-TR" sz="3200" b="1" dirty="0" smtClean="0">
                <a:latin typeface="Book Antiqua" pitchFamily="18" charset="0"/>
              </a:rPr>
              <a:t>Tam </a:t>
            </a:r>
            <a:r>
              <a:rPr lang="tr-TR" sz="3200" b="1" dirty="0" err="1" smtClean="0">
                <a:latin typeface="Book Antiqua" pitchFamily="18" charset="0"/>
              </a:rPr>
              <a:t>tasdİK</a:t>
            </a:r>
            <a:r>
              <a:rPr lang="tr-TR" sz="3200" b="1" dirty="0" smtClean="0">
                <a:latin typeface="Book Antiqua" pitchFamily="18" charset="0"/>
              </a:rPr>
              <a:t> DENETİMİ</a:t>
            </a:r>
            <a:endParaRPr lang="tr-TR" sz="3200" b="1" dirty="0">
              <a:latin typeface="Book Antiqua" pitchFamily="18" charset="0"/>
            </a:endParaRPr>
          </a:p>
        </p:txBody>
      </p:sp>
      <p:sp>
        <p:nvSpPr>
          <p:cNvPr id="3" name="2 İçerik Yer Tutucusu"/>
          <p:cNvSpPr>
            <a:spLocks noGrp="1"/>
          </p:cNvSpPr>
          <p:nvPr>
            <p:ph idx="1"/>
          </p:nvPr>
        </p:nvSpPr>
        <p:spPr>
          <a:xfrm>
            <a:off x="304801" y="1268760"/>
            <a:ext cx="8686800" cy="5184575"/>
          </a:xfrm>
        </p:spPr>
        <p:txBody>
          <a:bodyPr>
            <a:normAutofit fontScale="70000" lnSpcReduction="20000"/>
          </a:bodyPr>
          <a:lstStyle/>
          <a:p>
            <a:pPr marL="0" indent="358775" algn="just">
              <a:buNone/>
            </a:pPr>
            <a:endParaRPr lang="tr-TR" sz="2400" dirty="0" smtClean="0">
              <a:latin typeface="Book Antiqua" pitchFamily="18" charset="0"/>
            </a:endParaRPr>
          </a:p>
          <a:p>
            <a:pPr marL="0" indent="358775" algn="just">
              <a:lnSpc>
                <a:spcPct val="145000"/>
              </a:lnSpc>
              <a:buNone/>
            </a:pPr>
            <a:endParaRPr lang="tr-TR" sz="800" dirty="0" smtClean="0">
              <a:latin typeface="Book Antiqua" pitchFamily="18" charset="0"/>
            </a:endParaRPr>
          </a:p>
          <a:p>
            <a:pPr marL="0" indent="358775" algn="just">
              <a:lnSpc>
                <a:spcPct val="145000"/>
              </a:lnSpc>
              <a:buNone/>
            </a:pPr>
            <a:r>
              <a:rPr lang="tr-TR" sz="3500" dirty="0" smtClean="0">
                <a:latin typeface="Book Antiqua" pitchFamily="18" charset="0"/>
              </a:rPr>
              <a:t>Yeminli malî müşavirler gerçek ve tüzelkişilerin veya bunların teşebbüs ve işletmelerinin malî tablolarının ve beyannamelerinin mevzuat hükümleri, muhasebe prensipleri ile muhasebe standartlarına uygunluğunu ve hesapların denetim standartlarına göre incelediğini tasdik ederler.</a:t>
            </a:r>
          </a:p>
          <a:p>
            <a:pPr marL="0" indent="358775" algn="just">
              <a:lnSpc>
                <a:spcPct val="145000"/>
              </a:lnSpc>
              <a:buNone/>
            </a:pPr>
            <a:endParaRPr lang="tr-TR" sz="300" dirty="0" smtClean="0">
              <a:latin typeface="Book Antiqua" pitchFamily="18" charset="0"/>
            </a:endParaRPr>
          </a:p>
          <a:p>
            <a:pPr marL="0" indent="358775" algn="just">
              <a:lnSpc>
                <a:spcPct val="145000"/>
              </a:lnSpc>
              <a:buNone/>
            </a:pPr>
            <a:r>
              <a:rPr lang="tr-TR" sz="3500" dirty="0" smtClean="0">
                <a:latin typeface="Book Antiqua" pitchFamily="18" charset="0"/>
              </a:rPr>
              <a:t>Tam tasdik işlemi yaptırmak, zorunlu olmayıp, mükelleflerin tercihine bırakılmıştır.</a:t>
            </a:r>
          </a:p>
          <a:p>
            <a:pPr marL="0" indent="358775" algn="just">
              <a:lnSpc>
                <a:spcPct val="145000"/>
              </a:lnSpc>
              <a:buNone/>
            </a:pPr>
            <a:r>
              <a:rPr lang="tr-TR" sz="2500" dirty="0" smtClean="0">
                <a:latin typeface="Book Antiqua" pitchFamily="18" charset="0"/>
              </a:rPr>
              <a:t> </a:t>
            </a:r>
            <a:endParaRPr lang="tr-TR" sz="2400" dirty="0">
              <a:latin typeface="Book Antiqua" pitchFamily="18" charset="0"/>
            </a:endParaRPr>
          </a:p>
        </p:txBody>
      </p:sp>
    </p:spTree>
    <p:extLst>
      <p:ext uri="{BB962C8B-B14F-4D97-AF65-F5344CB8AC3E}">
        <p14:creationId xmlns:p14="http://schemas.microsoft.com/office/powerpoint/2010/main" val="1194025765"/>
      </p:ext>
    </p:extLst>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b="1" dirty="0" smtClean="0">
                <a:latin typeface="Book Antiqua" pitchFamily="18" charset="0"/>
              </a:rPr>
              <a:t>TAM TASDİK DENETİMİN AMACI</a:t>
            </a:r>
            <a:endParaRPr lang="tr-TR" sz="3200" b="1" dirty="0">
              <a:latin typeface="Book Antiqua" pitchFamily="18" charset="0"/>
            </a:endParaRPr>
          </a:p>
        </p:txBody>
      </p:sp>
      <p:sp>
        <p:nvSpPr>
          <p:cNvPr id="3" name="2 İçerik Yer Tutucusu"/>
          <p:cNvSpPr>
            <a:spLocks noGrp="1"/>
          </p:cNvSpPr>
          <p:nvPr>
            <p:ph idx="1"/>
          </p:nvPr>
        </p:nvSpPr>
        <p:spPr/>
        <p:txBody>
          <a:bodyPr>
            <a:normAutofit fontScale="92500" lnSpcReduction="10000"/>
          </a:bodyPr>
          <a:lstStyle/>
          <a:p>
            <a:pPr marL="0" indent="358775">
              <a:buNone/>
            </a:pPr>
            <a:endParaRPr lang="tr-TR" sz="2800" dirty="0" smtClean="0">
              <a:latin typeface="Book Antiqua" pitchFamily="18" charset="0"/>
            </a:endParaRPr>
          </a:p>
          <a:p>
            <a:pPr marL="0" indent="358775" algn="just">
              <a:lnSpc>
                <a:spcPct val="150000"/>
              </a:lnSpc>
              <a:buNone/>
            </a:pPr>
            <a:r>
              <a:rPr lang="tr-TR" sz="2400" dirty="0" smtClean="0">
                <a:latin typeface="Book Antiqua" pitchFamily="18" charset="0"/>
              </a:rPr>
              <a:t>Yeminli mali müşavirlerin yapacağı beyanname tasdikinin amacı, </a:t>
            </a:r>
            <a:r>
              <a:rPr lang="tr-TR" sz="2400" dirty="0" err="1" smtClean="0">
                <a:latin typeface="Book Antiqua" pitchFamily="18" charset="0"/>
              </a:rPr>
              <a:t>VUK’un</a:t>
            </a:r>
            <a:r>
              <a:rPr lang="tr-TR" sz="2400" dirty="0" smtClean="0">
                <a:latin typeface="Book Antiqua" pitchFamily="18" charset="0"/>
              </a:rPr>
              <a:t> 134’üncü maddesine paralel olarak, ödenmesi gereken gelir ya da kurumlar vergisinin doğruluğunu araştırmak, tespit etmek ve sağlamaktır. </a:t>
            </a:r>
          </a:p>
          <a:p>
            <a:pPr marL="0" indent="358775" algn="just">
              <a:lnSpc>
                <a:spcPct val="150000"/>
              </a:lnSpc>
              <a:buNone/>
            </a:pPr>
            <a:endParaRPr lang="tr-TR" sz="2000" dirty="0" smtClean="0">
              <a:latin typeface="Book Antiqua" pitchFamily="18" charset="0"/>
            </a:endParaRPr>
          </a:p>
          <a:p>
            <a:pPr marL="0" indent="358775" algn="just">
              <a:lnSpc>
                <a:spcPct val="150000"/>
              </a:lnSpc>
              <a:buNone/>
            </a:pPr>
            <a:r>
              <a:rPr lang="tr-TR" sz="2400" dirty="0" smtClean="0">
                <a:latin typeface="Book Antiqua" pitchFamily="18" charset="0"/>
              </a:rPr>
              <a:t>Bu nedenle, yeminli mali müşavirler, gerçek durumu tespit etmek için her türlü belgeden yararlanmak ve her türlü inceleme tekniğini kullanmak zorundadırlar.</a:t>
            </a:r>
            <a:endParaRPr lang="tr-TR" sz="2400" dirty="0">
              <a:latin typeface="Book Antiqua" pitchFamily="18" charset="0"/>
            </a:endParaRPr>
          </a:p>
        </p:txBody>
      </p:sp>
    </p:spTree>
  </p:cSld>
  <p:clrMapOvr>
    <a:masterClrMapping/>
  </p:clrMapOvr>
  <p:transition>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b="1" dirty="0" smtClean="0">
                <a:latin typeface="Book Antiqua" pitchFamily="18" charset="0"/>
              </a:rPr>
              <a:t>TAM TASDİK </a:t>
            </a:r>
            <a:r>
              <a:rPr lang="tr-TR" sz="3200" b="1" dirty="0" err="1" smtClean="0">
                <a:latin typeface="Book Antiqua" pitchFamily="18" charset="0"/>
              </a:rPr>
              <a:t>DENETİMİNİn</a:t>
            </a:r>
            <a:r>
              <a:rPr lang="tr-TR" sz="3200" b="1" dirty="0" smtClean="0">
                <a:latin typeface="Book Antiqua" pitchFamily="18" charset="0"/>
              </a:rPr>
              <a:t> NİTELİĞİ</a:t>
            </a:r>
            <a:endParaRPr lang="tr-TR" sz="3200" b="1" dirty="0">
              <a:latin typeface="Book Antiqua" pitchFamily="18" charset="0"/>
            </a:endParaRPr>
          </a:p>
        </p:txBody>
      </p:sp>
      <p:sp>
        <p:nvSpPr>
          <p:cNvPr id="3" name="2 İçerik Yer Tutucusu"/>
          <p:cNvSpPr>
            <a:spLocks noGrp="1"/>
          </p:cNvSpPr>
          <p:nvPr>
            <p:ph idx="1"/>
          </p:nvPr>
        </p:nvSpPr>
        <p:spPr>
          <a:xfrm>
            <a:off x="304801" y="1340769"/>
            <a:ext cx="8686800" cy="4739358"/>
          </a:xfrm>
        </p:spPr>
        <p:txBody>
          <a:bodyPr>
            <a:noAutofit/>
          </a:bodyPr>
          <a:lstStyle/>
          <a:p>
            <a:pPr marL="0" indent="358775" algn="just">
              <a:buNone/>
            </a:pPr>
            <a:endParaRPr lang="tr-TR" sz="2000" dirty="0" smtClean="0">
              <a:latin typeface="Book Antiqua" pitchFamily="18" charset="0"/>
            </a:endParaRPr>
          </a:p>
          <a:p>
            <a:pPr marL="0" indent="358775" algn="just">
              <a:buNone/>
            </a:pPr>
            <a:r>
              <a:rPr lang="tr-TR" sz="2000" dirty="0" smtClean="0">
                <a:latin typeface="Book Antiqua" pitchFamily="18" charset="0"/>
              </a:rPr>
              <a:t>Yeminli mali müşavirler, sözleşme imzaladıkları mükelleflerin vergiye müteallik bütün işlemlerini sürekli olarak denetleyeceklerdir. Yeminli mali müşavirlerce tasdik edilecek yıllık gelir ya da kurumlar vergisi beyannamesi ile ilgili defter ve belgeler üzerinde yapılacak denetim, </a:t>
            </a:r>
            <a:r>
              <a:rPr lang="tr-TR" sz="2000" b="1" dirty="0" smtClean="0">
                <a:latin typeface="Book Antiqua" pitchFamily="18" charset="0"/>
              </a:rPr>
              <a:t>cari denetim</a:t>
            </a:r>
            <a:r>
              <a:rPr lang="tr-TR" sz="2000" dirty="0" smtClean="0">
                <a:latin typeface="Book Antiqua" pitchFamily="18" charset="0"/>
              </a:rPr>
              <a:t> şeklinde olacaktır. </a:t>
            </a:r>
          </a:p>
          <a:p>
            <a:pPr marL="0" indent="358775" algn="just">
              <a:buNone/>
            </a:pPr>
            <a:endParaRPr lang="tr-TR" sz="2000" dirty="0" smtClean="0">
              <a:latin typeface="Book Antiqua" pitchFamily="18" charset="0"/>
            </a:endParaRPr>
          </a:p>
          <a:p>
            <a:pPr marL="0" indent="358775" algn="just">
              <a:buNone/>
            </a:pPr>
            <a:r>
              <a:rPr lang="tr-TR" sz="2000" dirty="0" smtClean="0">
                <a:latin typeface="Book Antiqua" pitchFamily="18" charset="0"/>
              </a:rPr>
              <a:t>Yıl içinde yapılacak bu denetimlerde mükellef tarafından yapılan hataların </a:t>
            </a:r>
            <a:r>
              <a:rPr lang="tr-TR" sz="2000" u="sng" dirty="0" smtClean="0">
                <a:latin typeface="Book Antiqua" pitchFamily="18" charset="0"/>
              </a:rPr>
              <a:t>anında</a:t>
            </a:r>
            <a:r>
              <a:rPr lang="tr-TR" sz="2000" dirty="0" smtClean="0">
                <a:latin typeface="Book Antiqua" pitchFamily="18" charset="0"/>
              </a:rPr>
              <a:t> düzeltilmesi esastır. Vergi mevzuatına aykırı hususların mükellef tarafından düzeltilmemesi halinde, bu aykırılıklar ve karşıt inceleme sırasında nezdinde karşıt inceleme yapılan mükellefle ilgili olarak tespit edilen vergi mevzuatına aykırı hususlar, yeminli mali müşavirler tarafından tasdik raporlarında belirtilecektir.</a:t>
            </a:r>
            <a:endParaRPr lang="tr-TR" sz="2000" dirty="0">
              <a:latin typeface="Book Antiqua" pitchFamily="18" charset="0"/>
            </a:endParaRPr>
          </a:p>
        </p:txBody>
      </p:sp>
    </p:spTree>
  </p:cSld>
  <p:clrMapOvr>
    <a:masterClrMapping/>
  </p:clrMapOvr>
  <p:transition>
    <p:wedg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260648"/>
            <a:ext cx="8686800" cy="838200"/>
          </a:xfrm>
        </p:spPr>
        <p:txBody>
          <a:bodyPr>
            <a:noAutofit/>
          </a:bodyPr>
          <a:lstStyle/>
          <a:p>
            <a:pPr algn="ctr"/>
            <a:r>
              <a:rPr lang="tr-TR" sz="3200" b="1" dirty="0" err="1" smtClean="0">
                <a:latin typeface="Book Antiqua" pitchFamily="18" charset="0"/>
              </a:rPr>
              <a:t>Vergİ</a:t>
            </a:r>
            <a:r>
              <a:rPr lang="tr-TR" sz="3200" b="1" dirty="0" smtClean="0">
                <a:latin typeface="Book Antiqua" pitchFamily="18" charset="0"/>
              </a:rPr>
              <a:t> DENETİMİ-BAĞIMSIZ DENETİM</a:t>
            </a:r>
            <a:endParaRPr lang="tr-TR" sz="3200" b="1" dirty="0">
              <a:latin typeface="Book Antiqua" pitchFamily="18" charset="0"/>
            </a:endParaRPr>
          </a:p>
        </p:txBody>
      </p:sp>
      <p:sp>
        <p:nvSpPr>
          <p:cNvPr id="3" name="2 İçerik Yer Tutucusu"/>
          <p:cNvSpPr>
            <a:spLocks noGrp="1"/>
          </p:cNvSpPr>
          <p:nvPr>
            <p:ph idx="1"/>
          </p:nvPr>
        </p:nvSpPr>
        <p:spPr>
          <a:xfrm>
            <a:off x="304801" y="1196753"/>
            <a:ext cx="8686800" cy="4883374"/>
          </a:xfrm>
        </p:spPr>
        <p:txBody>
          <a:bodyPr>
            <a:normAutofit/>
          </a:bodyPr>
          <a:lstStyle/>
          <a:p>
            <a:pPr marL="0" indent="531813" algn="ctr">
              <a:buNone/>
            </a:pPr>
            <a:r>
              <a:rPr lang="tr-TR" sz="2400" b="1" dirty="0" smtClean="0">
                <a:latin typeface="Book Antiqua" pitchFamily="18" charset="0"/>
              </a:rPr>
              <a:t>KONU BAKIMINDAN</a:t>
            </a:r>
          </a:p>
          <a:p>
            <a:pPr marL="0" indent="531813" algn="ctr">
              <a:buNone/>
            </a:pPr>
            <a:endParaRPr lang="tr-TR" sz="2400" b="1" dirty="0" smtClean="0">
              <a:latin typeface="Book Antiqua" pitchFamily="18" charset="0"/>
            </a:endParaRPr>
          </a:p>
        </p:txBody>
      </p:sp>
      <p:graphicFrame>
        <p:nvGraphicFramePr>
          <p:cNvPr id="4" name="3 Tablo"/>
          <p:cNvGraphicFramePr>
            <a:graphicFrameLocks noGrp="1"/>
          </p:cNvGraphicFramePr>
          <p:nvPr>
            <p:extLst>
              <p:ext uri="{D42A27DB-BD31-4B8C-83A1-F6EECF244321}">
                <p14:modId xmlns:p14="http://schemas.microsoft.com/office/powerpoint/2010/main" val="430203795"/>
              </p:ext>
            </p:extLst>
          </p:nvPr>
        </p:nvGraphicFramePr>
        <p:xfrm>
          <a:off x="395536" y="1772816"/>
          <a:ext cx="8424936" cy="4810871"/>
        </p:xfrm>
        <a:graphic>
          <a:graphicData uri="http://schemas.openxmlformats.org/drawingml/2006/table">
            <a:tbl>
              <a:tblPr firstRow="1" bandRow="1">
                <a:tableStyleId>{5C22544A-7EE6-4342-B048-85BDC9FD1C3A}</a:tableStyleId>
              </a:tblPr>
              <a:tblGrid>
                <a:gridCol w="2160240"/>
                <a:gridCol w="6264696"/>
              </a:tblGrid>
              <a:tr h="1402817">
                <a:tc>
                  <a:txBody>
                    <a:bodyPr/>
                    <a:lstStyle/>
                    <a:p>
                      <a:r>
                        <a:rPr lang="tr-TR" b="1" dirty="0" smtClean="0">
                          <a:latin typeface="Book Antiqua" pitchFamily="18" charset="0"/>
                        </a:rPr>
                        <a:t>Bağımsız</a:t>
                      </a:r>
                      <a:r>
                        <a:rPr lang="tr-TR" b="1" baseline="0" dirty="0" smtClean="0">
                          <a:latin typeface="Book Antiqua" pitchFamily="18" charset="0"/>
                        </a:rPr>
                        <a:t> Denetim</a:t>
                      </a:r>
                      <a:endParaRPr lang="tr-TR" b="1" dirty="0">
                        <a:latin typeface="Book Antiqua" pitchFamily="18" charset="0"/>
                      </a:endParaRPr>
                    </a:p>
                  </a:txBody>
                  <a:tcPr anchor="ctr"/>
                </a:tc>
                <a:tc>
                  <a:txBody>
                    <a:bodyPr/>
                    <a:lstStyle/>
                    <a:p>
                      <a:pPr algn="just"/>
                      <a:r>
                        <a:rPr kumimoji="0" lang="tr-TR" sz="1800" b="1" kern="1200" dirty="0" smtClean="0">
                          <a:solidFill>
                            <a:schemeClr val="lt1"/>
                          </a:solidFill>
                          <a:latin typeface="Book Antiqua" pitchFamily="18" charset="0"/>
                          <a:ea typeface="+mn-ea"/>
                          <a:cs typeface="+mn-cs"/>
                        </a:rPr>
                        <a:t>Bağımsız denetçinin asıl faaliyet konusu </a:t>
                      </a:r>
                      <a:r>
                        <a:rPr kumimoji="0" lang="tr-TR" sz="1800" b="1" kern="1200" dirty="0" smtClean="0">
                          <a:solidFill>
                            <a:srgbClr val="FF0000"/>
                          </a:solidFill>
                          <a:latin typeface="Book Antiqua" pitchFamily="18" charset="0"/>
                          <a:ea typeface="+mn-ea"/>
                          <a:cs typeface="+mn-cs"/>
                        </a:rPr>
                        <a:t>finansal</a:t>
                      </a:r>
                      <a:r>
                        <a:rPr kumimoji="0" lang="tr-TR" sz="1800" b="1" kern="1200" baseline="0" dirty="0" smtClean="0">
                          <a:solidFill>
                            <a:srgbClr val="FF0000"/>
                          </a:solidFill>
                          <a:latin typeface="Book Antiqua" pitchFamily="18" charset="0"/>
                          <a:ea typeface="+mn-ea"/>
                          <a:cs typeface="+mn-cs"/>
                        </a:rPr>
                        <a:t> tablo (</a:t>
                      </a:r>
                      <a:r>
                        <a:rPr kumimoji="0" lang="tr-TR" sz="1800" b="1" kern="1200" dirty="0" smtClean="0">
                          <a:solidFill>
                            <a:srgbClr val="FF0000"/>
                          </a:solidFill>
                          <a:latin typeface="Book Antiqua" pitchFamily="18" charset="0"/>
                          <a:ea typeface="+mn-ea"/>
                          <a:cs typeface="+mn-cs"/>
                        </a:rPr>
                        <a:t>muhasebe) </a:t>
                      </a:r>
                      <a:r>
                        <a:rPr kumimoji="0" lang="tr-TR" sz="1800" b="1" kern="1200" dirty="0" smtClean="0">
                          <a:solidFill>
                            <a:srgbClr val="FF0000"/>
                          </a:solidFill>
                          <a:latin typeface="Book Antiqua" pitchFamily="18" charset="0"/>
                          <a:ea typeface="+mn-ea"/>
                          <a:cs typeface="+mn-cs"/>
                        </a:rPr>
                        <a:t>denetimi</a:t>
                      </a:r>
                      <a:r>
                        <a:rPr kumimoji="0" lang="tr-TR" sz="1800" b="1" kern="1200" dirty="0" smtClean="0">
                          <a:solidFill>
                            <a:schemeClr val="lt1"/>
                          </a:solidFill>
                          <a:latin typeface="Book Antiqua" pitchFamily="18" charset="0"/>
                          <a:ea typeface="+mn-ea"/>
                          <a:cs typeface="+mn-cs"/>
                        </a:rPr>
                        <a:t>dir. Mali </a:t>
                      </a:r>
                      <a:r>
                        <a:rPr kumimoji="0" lang="tr-TR" sz="1800" b="1" kern="1200" dirty="0" smtClean="0">
                          <a:solidFill>
                            <a:schemeClr val="lt1"/>
                          </a:solidFill>
                          <a:latin typeface="Book Antiqua" pitchFamily="18" charset="0"/>
                          <a:ea typeface="+mn-ea"/>
                          <a:cs typeface="+mn-cs"/>
                        </a:rPr>
                        <a:t>tablolarının, finansal raporlama standartlarına uygunluğunu</a:t>
                      </a:r>
                      <a:r>
                        <a:rPr kumimoji="0" lang="tr-TR" sz="1800" b="1" kern="1200" baseline="0" dirty="0" smtClean="0">
                          <a:solidFill>
                            <a:schemeClr val="lt1"/>
                          </a:solidFill>
                          <a:latin typeface="Book Antiqua" pitchFamily="18" charset="0"/>
                          <a:ea typeface="+mn-ea"/>
                          <a:cs typeface="+mn-cs"/>
                        </a:rPr>
                        <a:t> ve </a:t>
                      </a:r>
                      <a:r>
                        <a:rPr kumimoji="0" lang="tr-TR" sz="1800" b="1" kern="1200" baseline="0" dirty="0" err="1" smtClean="0">
                          <a:solidFill>
                            <a:schemeClr val="lt1"/>
                          </a:solidFill>
                          <a:latin typeface="Book Antiqua" pitchFamily="18" charset="0"/>
                          <a:ea typeface="+mn-ea"/>
                          <a:cs typeface="+mn-cs"/>
                        </a:rPr>
                        <a:t>doğruluğunuu</a:t>
                      </a:r>
                      <a:r>
                        <a:rPr kumimoji="0" lang="tr-TR" sz="1800" b="1" kern="1200" baseline="0" dirty="0" smtClean="0">
                          <a:solidFill>
                            <a:schemeClr val="lt1"/>
                          </a:solidFill>
                          <a:latin typeface="Book Antiqua" pitchFamily="18" charset="0"/>
                          <a:ea typeface="+mn-ea"/>
                          <a:cs typeface="+mn-cs"/>
                        </a:rPr>
                        <a:t> </a:t>
                      </a:r>
                      <a:r>
                        <a:rPr kumimoji="0" lang="tr-TR" sz="1800" b="1" kern="1200" dirty="0" smtClean="0">
                          <a:solidFill>
                            <a:schemeClr val="lt1"/>
                          </a:solidFill>
                          <a:latin typeface="Book Antiqua" pitchFamily="18" charset="0"/>
                          <a:ea typeface="+mn-ea"/>
                          <a:cs typeface="+mn-cs"/>
                        </a:rPr>
                        <a:t>belirlemek </a:t>
                      </a:r>
                      <a:r>
                        <a:rPr kumimoji="0" lang="tr-TR" sz="1800" b="1" kern="1200" dirty="0" smtClean="0">
                          <a:solidFill>
                            <a:schemeClr val="lt1"/>
                          </a:solidFill>
                          <a:latin typeface="Book Antiqua" pitchFamily="18" charset="0"/>
                          <a:ea typeface="+mn-ea"/>
                          <a:cs typeface="+mn-cs"/>
                        </a:rPr>
                        <a:t>amacıyla yapılan denetimdir. </a:t>
                      </a:r>
                      <a:endParaRPr lang="tr-TR" dirty="0">
                        <a:latin typeface="Book Antiqua" pitchFamily="18" charset="0"/>
                      </a:endParaRPr>
                    </a:p>
                  </a:txBody>
                  <a:tcPr anchor="ctr"/>
                </a:tc>
              </a:tr>
              <a:tr h="1122054">
                <a:tc>
                  <a:txBody>
                    <a:bodyPr/>
                    <a:lstStyle/>
                    <a:p>
                      <a:r>
                        <a:rPr lang="tr-TR" b="1" dirty="0" smtClean="0">
                          <a:latin typeface="Book Antiqua" pitchFamily="18" charset="0"/>
                        </a:rPr>
                        <a:t>Vergi İncelemesi</a:t>
                      </a:r>
                      <a:endParaRPr lang="tr-TR" b="1" dirty="0">
                        <a:latin typeface="Book Antiqua" pitchFamily="18" charset="0"/>
                      </a:endParaRPr>
                    </a:p>
                  </a:txBody>
                  <a:tcPr anchor="ctr"/>
                </a:tc>
                <a:tc>
                  <a:txBody>
                    <a:bodyPr/>
                    <a:lstStyle/>
                    <a:p>
                      <a:pPr algn="just"/>
                      <a:r>
                        <a:rPr kumimoji="0" lang="tr-TR" sz="1800" kern="1200" dirty="0" smtClean="0">
                          <a:solidFill>
                            <a:schemeClr val="dk1"/>
                          </a:solidFill>
                          <a:latin typeface="Book Antiqua" pitchFamily="18" charset="0"/>
                          <a:ea typeface="+mn-ea"/>
                          <a:cs typeface="+mn-cs"/>
                        </a:rPr>
                        <a:t>Vergi denetim elemanlarının yaptıkları denetim, uygunluk denetimine karşılık gelmektedir. Vergi mevzuatına</a:t>
                      </a:r>
                      <a:r>
                        <a:rPr kumimoji="0" lang="tr-TR" sz="1800" kern="1200" baseline="0" dirty="0" smtClean="0">
                          <a:solidFill>
                            <a:schemeClr val="dk1"/>
                          </a:solidFill>
                          <a:latin typeface="Book Antiqua" pitchFamily="18" charset="0"/>
                          <a:ea typeface="+mn-ea"/>
                          <a:cs typeface="+mn-cs"/>
                        </a:rPr>
                        <a:t> uygunluk açısından yapılan denetimdir.</a:t>
                      </a:r>
                      <a:endParaRPr lang="tr-TR" dirty="0">
                        <a:latin typeface="Book Antiqua" pitchFamily="18" charset="0"/>
                      </a:endParaRPr>
                    </a:p>
                  </a:txBody>
                  <a:tcPr anchor="ctr"/>
                </a:tc>
              </a:tr>
              <a:tr h="1880345">
                <a:tc>
                  <a:txBody>
                    <a:bodyPr/>
                    <a:lstStyle/>
                    <a:p>
                      <a:r>
                        <a:rPr lang="tr-TR" b="1" dirty="0" smtClean="0">
                          <a:latin typeface="Book Antiqua" pitchFamily="18" charset="0"/>
                        </a:rPr>
                        <a:t>Tam Tasdik Denetimi</a:t>
                      </a:r>
                      <a:endParaRPr lang="tr-TR" b="1" dirty="0">
                        <a:latin typeface="Book Antiqua" pitchFamily="18" charset="0"/>
                      </a:endParaRPr>
                    </a:p>
                  </a:txBody>
                  <a:tcPr anchor="ctr"/>
                </a:tc>
                <a:tc>
                  <a:txBody>
                    <a:bodyPr/>
                    <a:lstStyle/>
                    <a:p>
                      <a:pPr lvl="0" algn="just"/>
                      <a:r>
                        <a:rPr kumimoji="0" lang="tr-TR" sz="1800" kern="1200" dirty="0" smtClean="0">
                          <a:solidFill>
                            <a:schemeClr val="dk1"/>
                          </a:solidFill>
                          <a:latin typeface="Book Antiqua" pitchFamily="18" charset="0"/>
                          <a:ea typeface="+mn-ea"/>
                          <a:cs typeface="+mn-cs"/>
                        </a:rPr>
                        <a:t>Kurumlar vergisi ve gelir vergisi mükelleflerinin </a:t>
                      </a:r>
                      <a:r>
                        <a:rPr kumimoji="0" lang="tr-TR" sz="1800" kern="1200" dirty="0" smtClean="0">
                          <a:solidFill>
                            <a:schemeClr val="dk1"/>
                          </a:solidFill>
                          <a:latin typeface="Book Antiqua" pitchFamily="18" charset="0"/>
                          <a:ea typeface="+mn-ea"/>
                          <a:cs typeface="+mn-cs"/>
                        </a:rPr>
                        <a:t>beyannameleri</a:t>
                      </a:r>
                      <a:r>
                        <a:rPr kumimoji="0" lang="tr-TR" sz="1800" kern="1200" baseline="0" dirty="0" smtClean="0">
                          <a:solidFill>
                            <a:schemeClr val="dk1"/>
                          </a:solidFill>
                          <a:latin typeface="Book Antiqua" pitchFamily="18" charset="0"/>
                          <a:ea typeface="+mn-ea"/>
                          <a:cs typeface="+mn-cs"/>
                        </a:rPr>
                        <a:t> ile bunlara ekli mali tablo ve bildirimlerinin </a:t>
                      </a:r>
                      <a:r>
                        <a:rPr kumimoji="0" lang="tr-TR" sz="1800" kern="1200" dirty="0" smtClean="0">
                          <a:solidFill>
                            <a:schemeClr val="dk1"/>
                          </a:solidFill>
                          <a:latin typeface="Book Antiqua" pitchFamily="18" charset="0"/>
                          <a:ea typeface="+mn-ea"/>
                          <a:cs typeface="+mn-cs"/>
                        </a:rPr>
                        <a:t>denetlenmesine </a:t>
                      </a:r>
                      <a:r>
                        <a:rPr kumimoji="0" lang="tr-TR" sz="1800" kern="1200" dirty="0" smtClean="0">
                          <a:solidFill>
                            <a:schemeClr val="dk1"/>
                          </a:solidFill>
                          <a:latin typeface="Book Antiqua" pitchFamily="18" charset="0"/>
                          <a:ea typeface="+mn-ea"/>
                          <a:cs typeface="+mn-cs"/>
                        </a:rPr>
                        <a:t>yöneliktir.</a:t>
                      </a:r>
                      <a:r>
                        <a:rPr kumimoji="0" lang="tr-TR" sz="1800" kern="1200" baseline="0" dirty="0" smtClean="0">
                          <a:solidFill>
                            <a:schemeClr val="dk1"/>
                          </a:solidFill>
                          <a:latin typeface="Book Antiqua" pitchFamily="18" charset="0"/>
                          <a:ea typeface="+mn-ea"/>
                          <a:cs typeface="+mn-cs"/>
                        </a:rPr>
                        <a:t> </a:t>
                      </a:r>
                      <a:endParaRPr kumimoji="0" lang="tr-TR" sz="1800" kern="1200" baseline="0" dirty="0" smtClean="0">
                        <a:solidFill>
                          <a:schemeClr val="dk1"/>
                        </a:solidFill>
                        <a:latin typeface="Book Antiqua" pitchFamily="18" charset="0"/>
                        <a:ea typeface="+mn-ea"/>
                        <a:cs typeface="+mn-cs"/>
                      </a:endParaRPr>
                    </a:p>
                    <a:p>
                      <a:pPr lvl="0" algn="just"/>
                      <a:r>
                        <a:rPr kumimoji="0" lang="tr-TR" sz="1800" kern="1200" dirty="0" smtClean="0">
                          <a:solidFill>
                            <a:schemeClr val="dk1"/>
                          </a:solidFill>
                          <a:latin typeface="Book Antiqua" pitchFamily="18" charset="0"/>
                          <a:ea typeface="+mn-ea"/>
                          <a:cs typeface="+mn-cs"/>
                        </a:rPr>
                        <a:t>Vergi mevzuatına</a:t>
                      </a:r>
                      <a:r>
                        <a:rPr kumimoji="0" lang="tr-TR" sz="1800" kern="1200" baseline="0" dirty="0" smtClean="0">
                          <a:solidFill>
                            <a:schemeClr val="dk1"/>
                          </a:solidFill>
                          <a:latin typeface="Book Antiqua" pitchFamily="18" charset="0"/>
                          <a:ea typeface="+mn-ea"/>
                          <a:cs typeface="+mn-cs"/>
                        </a:rPr>
                        <a:t> </a:t>
                      </a:r>
                      <a:r>
                        <a:rPr kumimoji="0" lang="tr-TR" sz="1800" kern="1200" baseline="0" dirty="0" smtClean="0">
                          <a:solidFill>
                            <a:srgbClr val="FF0000"/>
                          </a:solidFill>
                          <a:latin typeface="Book Antiqua" pitchFamily="18" charset="0"/>
                          <a:ea typeface="+mn-ea"/>
                          <a:cs typeface="+mn-cs"/>
                        </a:rPr>
                        <a:t>uygunluk</a:t>
                      </a:r>
                      <a:r>
                        <a:rPr kumimoji="0" lang="tr-TR" sz="1800" kern="1200" baseline="0" dirty="0" smtClean="0">
                          <a:solidFill>
                            <a:schemeClr val="dk1"/>
                          </a:solidFill>
                          <a:latin typeface="Book Antiqua" pitchFamily="18" charset="0"/>
                          <a:ea typeface="+mn-ea"/>
                          <a:cs typeface="+mn-cs"/>
                        </a:rPr>
                        <a:t> açısından yapılan </a:t>
                      </a:r>
                      <a:r>
                        <a:rPr kumimoji="0" lang="tr-TR" sz="1800" kern="1200" baseline="0" dirty="0" smtClean="0">
                          <a:solidFill>
                            <a:srgbClr val="FF0000"/>
                          </a:solidFill>
                          <a:latin typeface="Book Antiqua" pitchFamily="18" charset="0"/>
                          <a:ea typeface="+mn-ea"/>
                          <a:cs typeface="+mn-cs"/>
                        </a:rPr>
                        <a:t>denetimi</a:t>
                      </a:r>
                      <a:r>
                        <a:rPr kumimoji="0" lang="tr-TR" sz="1800" kern="1200" baseline="0" dirty="0" smtClean="0">
                          <a:solidFill>
                            <a:schemeClr val="dk1"/>
                          </a:solidFill>
                          <a:latin typeface="Book Antiqua" pitchFamily="18" charset="0"/>
                          <a:ea typeface="+mn-ea"/>
                          <a:cs typeface="+mn-cs"/>
                        </a:rPr>
                        <a:t>dir.</a:t>
                      </a:r>
                    </a:p>
                    <a:p>
                      <a:pPr lvl="0" algn="just"/>
                      <a:r>
                        <a:rPr kumimoji="0" lang="tr-TR" sz="1800" kern="1200" baseline="0" dirty="0" err="1" smtClean="0">
                          <a:solidFill>
                            <a:schemeClr val="dk1"/>
                          </a:solidFill>
                          <a:latin typeface="Book Antiqua" pitchFamily="18" charset="0"/>
                          <a:ea typeface="+mn-ea"/>
                          <a:cs typeface="+mn-cs"/>
                        </a:rPr>
                        <a:t>VUK’un</a:t>
                      </a:r>
                      <a:r>
                        <a:rPr kumimoji="0" lang="tr-TR" sz="1800" kern="1200" baseline="0" dirty="0" smtClean="0">
                          <a:solidFill>
                            <a:schemeClr val="dk1"/>
                          </a:solidFill>
                          <a:latin typeface="Book Antiqua" pitchFamily="18" charset="0"/>
                          <a:ea typeface="+mn-ea"/>
                          <a:cs typeface="+mn-cs"/>
                        </a:rPr>
                        <a:t> </a:t>
                      </a:r>
                      <a:r>
                        <a:rPr kumimoji="0" lang="tr-TR" sz="1800" kern="1200" baseline="0" dirty="0" smtClean="0">
                          <a:solidFill>
                            <a:schemeClr val="dk1"/>
                          </a:solidFill>
                          <a:latin typeface="Book Antiqua" pitchFamily="18" charset="0"/>
                          <a:ea typeface="+mn-ea"/>
                          <a:cs typeface="+mn-cs"/>
                        </a:rPr>
                        <a:t>134’üncü maddesine paralel olarak, meslek mensupları (YMM) tarafından kamu adına yapılan  denetimdir.</a:t>
                      </a:r>
                      <a:endParaRPr kumimoji="0" lang="tr-TR" sz="1800" kern="1200" dirty="0" smtClean="0">
                        <a:solidFill>
                          <a:schemeClr val="dk1"/>
                        </a:solidFill>
                        <a:latin typeface="Book Antiqua" pitchFamily="18" charset="0"/>
                        <a:ea typeface="+mn-ea"/>
                        <a:cs typeface="+mn-cs"/>
                      </a:endParaRPr>
                    </a:p>
                    <a:p>
                      <a:pPr algn="just"/>
                      <a:endParaRPr lang="tr-TR" dirty="0">
                        <a:latin typeface="Book Antiqua" pitchFamily="18" charset="0"/>
                      </a:endParaRPr>
                    </a:p>
                  </a:txBody>
                  <a:tcPr anchor="ctr"/>
                </a:tc>
              </a:tr>
            </a:tbl>
          </a:graphicData>
        </a:graphic>
      </p:graphicFrame>
    </p:spTree>
  </p:cSld>
  <p:clrMapOvr>
    <a:masterClrMapping/>
  </p:clrMapOvr>
  <p:transition>
    <p:wedg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dirty="0" err="1" smtClean="0">
                <a:latin typeface="Book Antiqua" pitchFamily="18" charset="0"/>
              </a:rPr>
              <a:t>Vergİ</a:t>
            </a:r>
            <a:r>
              <a:rPr lang="tr-TR" b="1" dirty="0" smtClean="0">
                <a:latin typeface="Book Antiqua" pitchFamily="18" charset="0"/>
              </a:rPr>
              <a:t> DENETİMİ-BAĞIMSIZ DENETİM</a:t>
            </a:r>
            <a:endParaRPr lang="tr-TR" dirty="0"/>
          </a:p>
        </p:txBody>
      </p:sp>
      <p:sp>
        <p:nvSpPr>
          <p:cNvPr id="3" name="2 İçerik Yer Tutucusu"/>
          <p:cNvSpPr>
            <a:spLocks noGrp="1"/>
          </p:cNvSpPr>
          <p:nvPr>
            <p:ph idx="1"/>
          </p:nvPr>
        </p:nvSpPr>
        <p:spPr>
          <a:xfrm>
            <a:off x="304801" y="1268761"/>
            <a:ext cx="8686800" cy="4811366"/>
          </a:xfrm>
        </p:spPr>
        <p:txBody>
          <a:bodyPr>
            <a:normAutofit/>
          </a:bodyPr>
          <a:lstStyle/>
          <a:p>
            <a:pPr algn="ctr">
              <a:buNone/>
            </a:pPr>
            <a:r>
              <a:rPr lang="tr-TR" sz="2400" b="1" dirty="0" smtClean="0">
                <a:latin typeface="Book Antiqua" pitchFamily="18" charset="0"/>
              </a:rPr>
              <a:t>DENETİMİ YAPANLAR BAKIMINDAN</a:t>
            </a:r>
          </a:p>
          <a:p>
            <a:pPr algn="ctr">
              <a:buNone/>
            </a:pPr>
            <a:endParaRPr lang="tr-TR" sz="2400" b="1" dirty="0">
              <a:latin typeface="Book Antiqua" pitchFamily="18" charset="0"/>
            </a:endParaRPr>
          </a:p>
        </p:txBody>
      </p:sp>
      <p:graphicFrame>
        <p:nvGraphicFramePr>
          <p:cNvPr id="5" name="4 Tablo"/>
          <p:cNvGraphicFramePr>
            <a:graphicFrameLocks noGrp="1"/>
          </p:cNvGraphicFramePr>
          <p:nvPr>
            <p:extLst>
              <p:ext uri="{D42A27DB-BD31-4B8C-83A1-F6EECF244321}">
                <p14:modId xmlns:p14="http://schemas.microsoft.com/office/powerpoint/2010/main" val="1779939289"/>
              </p:ext>
            </p:extLst>
          </p:nvPr>
        </p:nvGraphicFramePr>
        <p:xfrm>
          <a:off x="251520" y="1772816"/>
          <a:ext cx="8652457" cy="4536504"/>
        </p:xfrm>
        <a:graphic>
          <a:graphicData uri="http://schemas.openxmlformats.org/drawingml/2006/table">
            <a:tbl>
              <a:tblPr firstRow="1" bandRow="1">
                <a:tableStyleId>{5C22544A-7EE6-4342-B048-85BDC9FD1C3A}</a:tableStyleId>
              </a:tblPr>
              <a:tblGrid>
                <a:gridCol w="2538730"/>
                <a:gridCol w="6113727"/>
              </a:tblGrid>
              <a:tr h="2189754">
                <a:tc>
                  <a:txBody>
                    <a:bodyPr/>
                    <a:lstStyle/>
                    <a:p>
                      <a:r>
                        <a:rPr lang="tr-TR" b="1" dirty="0" smtClean="0">
                          <a:latin typeface="Book Antiqua" pitchFamily="18" charset="0"/>
                        </a:rPr>
                        <a:t>Bağımsız</a:t>
                      </a:r>
                      <a:r>
                        <a:rPr lang="tr-TR" b="1" baseline="0" dirty="0" smtClean="0">
                          <a:latin typeface="Book Antiqua" pitchFamily="18" charset="0"/>
                        </a:rPr>
                        <a:t> Denetim</a:t>
                      </a:r>
                      <a:endParaRPr lang="tr-TR" b="1" dirty="0">
                        <a:latin typeface="Book Antiqua" pitchFamily="18" charset="0"/>
                      </a:endParaRPr>
                    </a:p>
                  </a:txBody>
                  <a:tcPr anchor="ctr"/>
                </a:tc>
                <a:tc>
                  <a:txBody>
                    <a:bodyPr/>
                    <a:lstStyle/>
                    <a:p>
                      <a:r>
                        <a:rPr kumimoji="0" lang="tr-TR" sz="1800" b="1" kern="1200" dirty="0" smtClean="0">
                          <a:solidFill>
                            <a:schemeClr val="lt1"/>
                          </a:solidFill>
                          <a:latin typeface="Book Antiqua" pitchFamily="18" charset="0"/>
                          <a:ea typeface="+mn-ea"/>
                          <a:cs typeface="+mn-cs"/>
                        </a:rPr>
                        <a:t>Bağımsız Denetçi: Bağımsız denetim yapmak üzere, 1/6/1989 tarihli ve 3568 sayılı Serbest Muhasebeci Mali Müşavirlik ve Yeminli Mali Müşavirlik Kanununa göre yeminli mali müşavirlik ya da serbest muhasebeci mali müşavirlik ruhsatını almış meslek mensupları arasından KGK</a:t>
                      </a:r>
                      <a:r>
                        <a:rPr kumimoji="0" lang="tr-TR" sz="1800" b="1" kern="1200" baseline="0" dirty="0" smtClean="0">
                          <a:solidFill>
                            <a:schemeClr val="lt1"/>
                          </a:solidFill>
                          <a:latin typeface="Book Antiqua" pitchFamily="18" charset="0"/>
                          <a:ea typeface="+mn-ea"/>
                          <a:cs typeface="+mn-cs"/>
                        </a:rPr>
                        <a:t> </a:t>
                      </a:r>
                      <a:r>
                        <a:rPr kumimoji="0" lang="tr-TR" sz="1800" b="1" kern="1200" dirty="0" smtClean="0">
                          <a:solidFill>
                            <a:schemeClr val="lt1"/>
                          </a:solidFill>
                          <a:latin typeface="Book Antiqua" pitchFamily="18" charset="0"/>
                          <a:ea typeface="+mn-ea"/>
                          <a:cs typeface="+mn-cs"/>
                        </a:rPr>
                        <a:t>tarafından yetkilendirilen kişiler</a:t>
                      </a:r>
                      <a:endParaRPr lang="tr-TR" dirty="0">
                        <a:latin typeface="Book Antiqua" pitchFamily="18" charset="0"/>
                      </a:endParaRPr>
                    </a:p>
                  </a:txBody>
                  <a:tcPr anchor="ctr"/>
                </a:tc>
              </a:tr>
              <a:tr h="1459836">
                <a:tc>
                  <a:txBody>
                    <a:bodyPr/>
                    <a:lstStyle/>
                    <a:p>
                      <a:r>
                        <a:rPr lang="tr-TR" b="1" dirty="0" smtClean="0">
                          <a:latin typeface="Book Antiqua" pitchFamily="18" charset="0"/>
                        </a:rPr>
                        <a:t>Vergi İncelemesi</a:t>
                      </a:r>
                      <a:endParaRPr lang="tr-TR" b="1" dirty="0">
                        <a:latin typeface="Book Antiqua" pitchFamily="18" charset="0"/>
                      </a:endParaRPr>
                    </a:p>
                  </a:txBody>
                  <a:tcPr anchor="ctr"/>
                </a:tc>
                <a:tc>
                  <a:txBody>
                    <a:bodyPr/>
                    <a:lstStyle/>
                    <a:p>
                      <a:r>
                        <a:rPr kumimoji="0" lang="tr-TR" sz="1800" kern="1200" dirty="0" smtClean="0">
                          <a:solidFill>
                            <a:schemeClr val="dk1"/>
                          </a:solidFill>
                          <a:latin typeface="Book Antiqua" pitchFamily="18" charset="0"/>
                          <a:ea typeface="+mn-ea"/>
                          <a:cs typeface="+mn-cs"/>
                        </a:rPr>
                        <a:t>-</a:t>
                      </a:r>
                      <a:r>
                        <a:rPr kumimoji="0" lang="tr-TR" sz="1800" kern="1200" baseline="0" dirty="0" smtClean="0">
                          <a:solidFill>
                            <a:schemeClr val="dk1"/>
                          </a:solidFill>
                          <a:latin typeface="Book Antiqua" pitchFamily="18" charset="0"/>
                          <a:ea typeface="+mn-ea"/>
                          <a:cs typeface="+mn-cs"/>
                        </a:rPr>
                        <a:t> </a:t>
                      </a:r>
                      <a:r>
                        <a:rPr kumimoji="0" lang="tr-TR" sz="1800" kern="1200" dirty="0" smtClean="0">
                          <a:solidFill>
                            <a:schemeClr val="dk1"/>
                          </a:solidFill>
                          <a:latin typeface="Book Antiqua" pitchFamily="18" charset="0"/>
                          <a:ea typeface="+mn-ea"/>
                          <a:cs typeface="+mn-cs"/>
                        </a:rPr>
                        <a:t>Vergi Müfettişleri</a:t>
                      </a:r>
                      <a:r>
                        <a:rPr kumimoji="0" lang="tr-TR" sz="1800" kern="1200" baseline="0" dirty="0" smtClean="0">
                          <a:solidFill>
                            <a:schemeClr val="dk1"/>
                          </a:solidFill>
                          <a:latin typeface="Book Antiqua" pitchFamily="18" charset="0"/>
                          <a:ea typeface="+mn-ea"/>
                          <a:cs typeface="+mn-cs"/>
                        </a:rPr>
                        <a:t> ve</a:t>
                      </a:r>
                      <a:r>
                        <a:rPr kumimoji="0" lang="tr-TR" sz="1800" kern="1200" dirty="0" smtClean="0">
                          <a:solidFill>
                            <a:schemeClr val="dk1"/>
                          </a:solidFill>
                          <a:latin typeface="Book Antiqua" pitchFamily="18" charset="0"/>
                          <a:ea typeface="+mn-ea"/>
                          <a:cs typeface="+mn-cs"/>
                        </a:rPr>
                        <a:t> Vergi Müfettiş Yardımcıları,</a:t>
                      </a:r>
                    </a:p>
                    <a:p>
                      <a:r>
                        <a:rPr kumimoji="0" lang="tr-TR" sz="1800" kern="1200" dirty="0" smtClean="0">
                          <a:solidFill>
                            <a:schemeClr val="dk1"/>
                          </a:solidFill>
                          <a:latin typeface="Book Antiqua" pitchFamily="18" charset="0"/>
                          <a:ea typeface="+mn-ea"/>
                          <a:cs typeface="+mn-cs"/>
                        </a:rPr>
                        <a:t>- İlin en büyük mal memuru veya vergi dairesi müdürleri</a:t>
                      </a:r>
                    </a:p>
                    <a:p>
                      <a:r>
                        <a:rPr kumimoji="0" lang="tr-TR" sz="1800" kern="1200" dirty="0" smtClean="0">
                          <a:solidFill>
                            <a:schemeClr val="dk1"/>
                          </a:solidFill>
                          <a:latin typeface="Book Antiqua" pitchFamily="18" charset="0"/>
                          <a:ea typeface="+mn-ea"/>
                          <a:cs typeface="+mn-cs"/>
                        </a:rPr>
                        <a:t>-</a:t>
                      </a:r>
                      <a:r>
                        <a:rPr kumimoji="0" lang="tr-TR" sz="1800" kern="1200" baseline="0" dirty="0" smtClean="0">
                          <a:solidFill>
                            <a:schemeClr val="dk1"/>
                          </a:solidFill>
                          <a:latin typeface="Book Antiqua" pitchFamily="18" charset="0"/>
                          <a:ea typeface="+mn-ea"/>
                          <a:cs typeface="+mn-cs"/>
                        </a:rPr>
                        <a:t> Ayrıca </a:t>
                      </a:r>
                      <a:r>
                        <a:rPr kumimoji="0" lang="tr-TR" sz="1800" kern="1200" dirty="0" smtClean="0">
                          <a:solidFill>
                            <a:schemeClr val="dk1"/>
                          </a:solidFill>
                          <a:latin typeface="Book Antiqua" pitchFamily="18" charset="0"/>
                          <a:ea typeface="+mn-ea"/>
                          <a:cs typeface="+mn-cs"/>
                        </a:rPr>
                        <a:t>Gelir İdaresi Başkanlığının merkez ve taşra teşkilatında müdür kadrolarında görev yapanlar</a:t>
                      </a:r>
                      <a:endParaRPr lang="tr-TR" dirty="0">
                        <a:latin typeface="Book Antiqua" pitchFamily="18" charset="0"/>
                      </a:endParaRPr>
                    </a:p>
                  </a:txBody>
                  <a:tcPr anchor="ctr"/>
                </a:tc>
              </a:tr>
              <a:tr h="886914">
                <a:tc>
                  <a:txBody>
                    <a:bodyPr/>
                    <a:lstStyle/>
                    <a:p>
                      <a:r>
                        <a:rPr lang="tr-TR" b="1" dirty="0" smtClean="0">
                          <a:latin typeface="Book Antiqua" pitchFamily="18" charset="0"/>
                        </a:rPr>
                        <a:t>Tam Tasdik Denetimi</a:t>
                      </a:r>
                      <a:endParaRPr lang="tr-TR" b="1" dirty="0">
                        <a:latin typeface="Book Antiqua" pitchFamily="18" charset="0"/>
                      </a:endParaRPr>
                    </a:p>
                  </a:txBody>
                  <a:tcPr anchor="ctr"/>
                </a:tc>
                <a:tc>
                  <a:txBody>
                    <a:bodyPr/>
                    <a:lstStyle/>
                    <a:p>
                      <a:r>
                        <a:rPr lang="tr-TR" dirty="0" smtClean="0">
                          <a:latin typeface="Book Antiqua" pitchFamily="18" charset="0"/>
                        </a:rPr>
                        <a:t>3568 sayılı</a:t>
                      </a:r>
                      <a:r>
                        <a:rPr lang="tr-TR" baseline="0" dirty="0" smtClean="0">
                          <a:latin typeface="Book Antiqua" pitchFamily="18" charset="0"/>
                        </a:rPr>
                        <a:t> Kanun’a göre Yeminli Mali Müşavirlik yetkisine haiz meslek mensupları</a:t>
                      </a:r>
                      <a:endParaRPr lang="tr-TR" dirty="0">
                        <a:latin typeface="Book Antiqua" pitchFamily="18" charset="0"/>
                      </a:endParaRPr>
                    </a:p>
                  </a:txBody>
                  <a:tcPr anchor="ctr"/>
                </a:tc>
              </a:tr>
            </a:tbl>
          </a:graphicData>
        </a:graphic>
      </p:graphicFrame>
    </p:spTree>
  </p:cSld>
  <p:clrMapOvr>
    <a:masterClrMapping/>
  </p:clrMapOvr>
  <p:transition>
    <p:wedg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dirty="0" err="1" smtClean="0">
                <a:latin typeface="Book Antiqua" pitchFamily="18" charset="0"/>
              </a:rPr>
              <a:t>Vergİ</a:t>
            </a:r>
            <a:r>
              <a:rPr lang="tr-TR" b="1" dirty="0" smtClean="0">
                <a:latin typeface="Book Antiqua" pitchFamily="18" charset="0"/>
              </a:rPr>
              <a:t> DENETİMİ-BAĞIMSIZ DENETİM</a:t>
            </a:r>
            <a:endParaRPr lang="tr-TR" dirty="0"/>
          </a:p>
        </p:txBody>
      </p:sp>
      <p:sp>
        <p:nvSpPr>
          <p:cNvPr id="3" name="2 İçerik Yer Tutucusu"/>
          <p:cNvSpPr>
            <a:spLocks noGrp="1"/>
          </p:cNvSpPr>
          <p:nvPr>
            <p:ph idx="1"/>
          </p:nvPr>
        </p:nvSpPr>
        <p:spPr>
          <a:xfrm>
            <a:off x="304801" y="1268761"/>
            <a:ext cx="8686800" cy="4811366"/>
          </a:xfrm>
        </p:spPr>
        <p:txBody>
          <a:bodyPr>
            <a:normAutofit/>
          </a:bodyPr>
          <a:lstStyle/>
          <a:p>
            <a:pPr algn="ctr">
              <a:buNone/>
            </a:pPr>
            <a:r>
              <a:rPr lang="tr-TR" sz="2400" b="1" dirty="0" smtClean="0">
                <a:latin typeface="Book Antiqua" pitchFamily="18" charset="0"/>
              </a:rPr>
              <a:t>DENETİMİN DAYANAĞI BAKIMINDAN</a:t>
            </a:r>
          </a:p>
          <a:p>
            <a:pPr algn="ctr">
              <a:buNone/>
            </a:pPr>
            <a:endParaRPr lang="tr-TR" sz="2400" b="1" dirty="0">
              <a:latin typeface="Book Antiqua" pitchFamily="18" charset="0"/>
            </a:endParaRPr>
          </a:p>
        </p:txBody>
      </p:sp>
      <p:graphicFrame>
        <p:nvGraphicFramePr>
          <p:cNvPr id="5" name="4 Tablo"/>
          <p:cNvGraphicFramePr>
            <a:graphicFrameLocks noGrp="1"/>
          </p:cNvGraphicFramePr>
          <p:nvPr>
            <p:extLst>
              <p:ext uri="{D42A27DB-BD31-4B8C-83A1-F6EECF244321}">
                <p14:modId xmlns:p14="http://schemas.microsoft.com/office/powerpoint/2010/main" val="2752787338"/>
              </p:ext>
            </p:extLst>
          </p:nvPr>
        </p:nvGraphicFramePr>
        <p:xfrm>
          <a:off x="251520" y="1772816"/>
          <a:ext cx="8652457" cy="4154760"/>
        </p:xfrm>
        <a:graphic>
          <a:graphicData uri="http://schemas.openxmlformats.org/drawingml/2006/table">
            <a:tbl>
              <a:tblPr firstRow="1" bandRow="1">
                <a:tableStyleId>{5C22544A-7EE6-4342-B048-85BDC9FD1C3A}</a:tableStyleId>
              </a:tblPr>
              <a:tblGrid>
                <a:gridCol w="2538730"/>
                <a:gridCol w="6113727"/>
              </a:tblGrid>
              <a:tr h="1944216">
                <a:tc>
                  <a:txBody>
                    <a:bodyPr/>
                    <a:lstStyle/>
                    <a:p>
                      <a:r>
                        <a:rPr lang="tr-TR" b="1" dirty="0" smtClean="0">
                          <a:latin typeface="Book Antiqua" pitchFamily="18" charset="0"/>
                        </a:rPr>
                        <a:t>Bağımsız</a:t>
                      </a:r>
                      <a:r>
                        <a:rPr lang="tr-TR" b="1" baseline="0" dirty="0" smtClean="0">
                          <a:latin typeface="Book Antiqua" pitchFamily="18" charset="0"/>
                        </a:rPr>
                        <a:t> Denetim</a:t>
                      </a:r>
                      <a:endParaRPr lang="tr-TR" b="1" dirty="0">
                        <a:latin typeface="Book Antiqua" pitchFamily="18" charset="0"/>
                      </a:endParaRPr>
                    </a:p>
                  </a:txBody>
                  <a:tcPr anchor="ctr"/>
                </a:tc>
                <a:tc>
                  <a:txBody>
                    <a:bodyPr/>
                    <a:lstStyle/>
                    <a:p>
                      <a:pPr>
                        <a:buFontTx/>
                        <a:buChar char="-"/>
                      </a:pPr>
                      <a:r>
                        <a:rPr lang="tr-TR" dirty="0" smtClean="0">
                          <a:latin typeface="Book Antiqua" pitchFamily="18" charset="0"/>
                        </a:rPr>
                        <a:t>KGK</a:t>
                      </a:r>
                      <a:r>
                        <a:rPr lang="tr-TR" baseline="0" dirty="0" smtClean="0">
                          <a:latin typeface="Book Antiqua" pitchFamily="18" charset="0"/>
                        </a:rPr>
                        <a:t> Tarafından Yayınlanan Denetim Standartları</a:t>
                      </a:r>
                    </a:p>
                    <a:p>
                      <a:pPr>
                        <a:buFontTx/>
                        <a:buChar char="-"/>
                      </a:pPr>
                      <a:r>
                        <a:rPr lang="tr-TR" baseline="0" dirty="0" smtClean="0">
                          <a:latin typeface="Book Antiqua" pitchFamily="18" charset="0"/>
                        </a:rPr>
                        <a:t>Finansal Raporlama Muhasebe </a:t>
                      </a:r>
                      <a:r>
                        <a:rPr lang="tr-TR" baseline="0" dirty="0" smtClean="0">
                          <a:latin typeface="Book Antiqua" pitchFamily="18" charset="0"/>
                        </a:rPr>
                        <a:t>Standartları</a:t>
                      </a:r>
                    </a:p>
                    <a:p>
                      <a:pPr>
                        <a:buFontTx/>
                        <a:buChar char="-"/>
                      </a:pPr>
                      <a:r>
                        <a:rPr lang="tr-TR" baseline="0" dirty="0" smtClean="0">
                          <a:latin typeface="Book Antiqua" pitchFamily="18" charset="0"/>
                        </a:rPr>
                        <a:t>6102 sayılı TTK</a:t>
                      </a:r>
                    </a:p>
                    <a:p>
                      <a:pPr>
                        <a:buFontTx/>
                        <a:buChar char="-"/>
                      </a:pPr>
                      <a:r>
                        <a:rPr lang="tr-TR" baseline="0" dirty="0" smtClean="0">
                          <a:latin typeface="Book Antiqua" pitchFamily="18" charset="0"/>
                        </a:rPr>
                        <a:t>660 sayılı KHK</a:t>
                      </a:r>
                      <a:endParaRPr lang="tr-TR" dirty="0">
                        <a:latin typeface="Book Antiqua" pitchFamily="18" charset="0"/>
                      </a:endParaRPr>
                    </a:p>
                  </a:txBody>
                  <a:tcPr anchor="ctr"/>
                </a:tc>
              </a:tr>
              <a:tr h="1296144">
                <a:tc>
                  <a:txBody>
                    <a:bodyPr/>
                    <a:lstStyle/>
                    <a:p>
                      <a:r>
                        <a:rPr lang="tr-TR" b="1" dirty="0" smtClean="0">
                          <a:latin typeface="Book Antiqua" pitchFamily="18" charset="0"/>
                        </a:rPr>
                        <a:t>Vergi İncelemesi</a:t>
                      </a:r>
                      <a:endParaRPr lang="tr-TR" b="1" dirty="0">
                        <a:latin typeface="Book Antiqua" pitchFamily="18" charset="0"/>
                      </a:endParaRPr>
                    </a:p>
                  </a:txBody>
                  <a:tcPr anchor="ctr"/>
                </a:tc>
                <a:tc>
                  <a:txBody>
                    <a:bodyPr/>
                    <a:lstStyle/>
                    <a:p>
                      <a:r>
                        <a:rPr lang="tr-TR" dirty="0" smtClean="0">
                          <a:latin typeface="Book Antiqua" pitchFamily="18" charset="0"/>
                        </a:rPr>
                        <a:t>-Vergi Mevzuatı (Kanun</a:t>
                      </a:r>
                      <a:r>
                        <a:rPr lang="tr-TR" baseline="0" dirty="0" smtClean="0">
                          <a:latin typeface="Book Antiqua" pitchFamily="18" charset="0"/>
                        </a:rPr>
                        <a:t>, Tebliğ, Sirküler vb.)</a:t>
                      </a:r>
                      <a:endParaRPr lang="tr-TR" dirty="0">
                        <a:latin typeface="Book Antiqua" pitchFamily="18" charset="0"/>
                      </a:endParaRPr>
                    </a:p>
                  </a:txBody>
                  <a:tcPr anchor="ctr"/>
                </a:tc>
              </a:tr>
              <a:tr h="787464">
                <a:tc>
                  <a:txBody>
                    <a:bodyPr/>
                    <a:lstStyle/>
                    <a:p>
                      <a:r>
                        <a:rPr lang="tr-TR" b="1" dirty="0" smtClean="0">
                          <a:latin typeface="Book Antiqua" pitchFamily="18" charset="0"/>
                        </a:rPr>
                        <a:t>Tam Tasdik Denetimi</a:t>
                      </a:r>
                      <a:endParaRPr lang="tr-TR" b="1" dirty="0">
                        <a:latin typeface="Book Antiqua" pitchFamily="18" charset="0"/>
                      </a:endParaRPr>
                    </a:p>
                  </a:txBody>
                  <a:tcPr anchor="ctr"/>
                </a:tc>
                <a:tc>
                  <a:txBody>
                    <a:bodyPr/>
                    <a:lstStyle/>
                    <a:p>
                      <a:pPr marL="285750" indent="-285750">
                        <a:buFontTx/>
                        <a:buChar char="-"/>
                      </a:pPr>
                      <a:r>
                        <a:rPr lang="tr-TR" dirty="0" smtClean="0">
                          <a:latin typeface="Book Antiqua" pitchFamily="18" charset="0"/>
                        </a:rPr>
                        <a:t>3568 </a:t>
                      </a:r>
                      <a:r>
                        <a:rPr lang="tr-TR" dirty="0" smtClean="0">
                          <a:latin typeface="Book Antiqua" pitchFamily="18" charset="0"/>
                        </a:rPr>
                        <a:t>sayılı</a:t>
                      </a:r>
                      <a:r>
                        <a:rPr lang="tr-TR" baseline="0" dirty="0" smtClean="0">
                          <a:latin typeface="Book Antiqua" pitchFamily="18" charset="0"/>
                        </a:rPr>
                        <a:t> Kanun ve bu Kanun’a dayalı olarak yayımlanan ikincil </a:t>
                      </a:r>
                      <a:r>
                        <a:rPr lang="tr-TR" baseline="0" dirty="0" smtClean="0">
                          <a:latin typeface="Book Antiqua" pitchFamily="18" charset="0"/>
                        </a:rPr>
                        <a:t>Mevzuat</a:t>
                      </a:r>
                    </a:p>
                    <a:p>
                      <a:pPr marL="285750" marR="0" indent="-285750" algn="l" defTabSz="914400" rtl="0" eaLnBrk="1" fontAlgn="auto" latinLnBrk="0" hangingPunct="1">
                        <a:lnSpc>
                          <a:spcPct val="100000"/>
                        </a:lnSpc>
                        <a:spcBef>
                          <a:spcPts val="0"/>
                        </a:spcBef>
                        <a:spcAft>
                          <a:spcPts val="0"/>
                        </a:spcAft>
                        <a:buClrTx/>
                        <a:buSzTx/>
                        <a:buFontTx/>
                        <a:buChar char="-"/>
                        <a:tabLst/>
                        <a:defRPr/>
                      </a:pPr>
                      <a:r>
                        <a:rPr lang="tr-TR" dirty="0" smtClean="0">
                          <a:latin typeface="Book Antiqua" pitchFamily="18" charset="0"/>
                        </a:rPr>
                        <a:t>Vergi Mevzuatı (Kanun</a:t>
                      </a:r>
                      <a:r>
                        <a:rPr lang="tr-TR" baseline="0" dirty="0" smtClean="0">
                          <a:latin typeface="Book Antiqua" pitchFamily="18" charset="0"/>
                        </a:rPr>
                        <a:t>, Tebliğ, Sirküler vb.)</a:t>
                      </a:r>
                      <a:endParaRPr lang="tr-TR" dirty="0" smtClean="0">
                        <a:latin typeface="Book Antiqua" pitchFamily="18" charset="0"/>
                      </a:endParaRPr>
                    </a:p>
                  </a:txBody>
                  <a:tcPr anchor="ctr"/>
                </a:tc>
              </a:tr>
            </a:tbl>
          </a:graphicData>
        </a:graphic>
      </p:graphicFrame>
    </p:spTree>
  </p:cSld>
  <p:clrMapOvr>
    <a:masterClrMapping/>
  </p:clrMapOvr>
  <p:transition>
    <p:wedg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dirty="0" err="1" smtClean="0">
                <a:latin typeface="Book Antiqua" pitchFamily="18" charset="0"/>
              </a:rPr>
              <a:t>Vergİ</a:t>
            </a:r>
            <a:r>
              <a:rPr lang="tr-TR" b="1" dirty="0" smtClean="0">
                <a:latin typeface="Book Antiqua" pitchFamily="18" charset="0"/>
              </a:rPr>
              <a:t> DENETİMİ-BAĞIMSIZ DENETİM</a:t>
            </a:r>
            <a:endParaRPr lang="tr-TR" dirty="0"/>
          </a:p>
        </p:txBody>
      </p:sp>
      <p:sp>
        <p:nvSpPr>
          <p:cNvPr id="3" name="2 İçerik Yer Tutucusu"/>
          <p:cNvSpPr>
            <a:spLocks noGrp="1"/>
          </p:cNvSpPr>
          <p:nvPr>
            <p:ph idx="1"/>
          </p:nvPr>
        </p:nvSpPr>
        <p:spPr>
          <a:xfrm>
            <a:off x="304801" y="1268761"/>
            <a:ext cx="8686800" cy="4811366"/>
          </a:xfrm>
        </p:spPr>
        <p:txBody>
          <a:bodyPr>
            <a:normAutofit/>
          </a:bodyPr>
          <a:lstStyle/>
          <a:p>
            <a:pPr algn="ctr">
              <a:buNone/>
            </a:pPr>
            <a:r>
              <a:rPr lang="tr-TR" sz="2400" b="1" dirty="0" smtClean="0">
                <a:latin typeface="Book Antiqua" pitchFamily="18" charset="0"/>
              </a:rPr>
              <a:t>ZORUNLULUK BAKIMINDAN</a:t>
            </a:r>
          </a:p>
          <a:p>
            <a:pPr algn="ctr">
              <a:buNone/>
            </a:pPr>
            <a:endParaRPr lang="tr-TR" sz="2400" b="1" dirty="0">
              <a:latin typeface="Book Antiqua" pitchFamily="18" charset="0"/>
            </a:endParaRPr>
          </a:p>
        </p:txBody>
      </p:sp>
      <p:graphicFrame>
        <p:nvGraphicFramePr>
          <p:cNvPr id="5" name="4 Tablo"/>
          <p:cNvGraphicFramePr>
            <a:graphicFrameLocks noGrp="1"/>
          </p:cNvGraphicFramePr>
          <p:nvPr/>
        </p:nvGraphicFramePr>
        <p:xfrm>
          <a:off x="179512" y="1916832"/>
          <a:ext cx="8652457" cy="3888432"/>
        </p:xfrm>
        <a:graphic>
          <a:graphicData uri="http://schemas.openxmlformats.org/drawingml/2006/table">
            <a:tbl>
              <a:tblPr firstRow="1" bandRow="1">
                <a:tableStyleId>{5C22544A-7EE6-4342-B048-85BDC9FD1C3A}</a:tableStyleId>
              </a:tblPr>
              <a:tblGrid>
                <a:gridCol w="2538730"/>
                <a:gridCol w="6113727"/>
              </a:tblGrid>
              <a:tr h="1328508">
                <a:tc>
                  <a:txBody>
                    <a:bodyPr/>
                    <a:lstStyle/>
                    <a:p>
                      <a:r>
                        <a:rPr lang="tr-TR" b="1" dirty="0" smtClean="0">
                          <a:latin typeface="Book Antiqua" pitchFamily="18" charset="0"/>
                        </a:rPr>
                        <a:t>Bağımsız</a:t>
                      </a:r>
                      <a:r>
                        <a:rPr lang="tr-TR" b="1" baseline="0" dirty="0" smtClean="0">
                          <a:latin typeface="Book Antiqua" pitchFamily="18" charset="0"/>
                        </a:rPr>
                        <a:t> Denetim</a:t>
                      </a:r>
                      <a:endParaRPr lang="tr-TR" b="1" dirty="0">
                        <a:latin typeface="Book Antiqua" pitchFamily="18" charset="0"/>
                      </a:endParaRPr>
                    </a:p>
                  </a:txBody>
                  <a:tcPr anchor="ctr"/>
                </a:tc>
                <a:tc>
                  <a:txBody>
                    <a:bodyPr/>
                    <a:lstStyle/>
                    <a:p>
                      <a:pPr>
                        <a:buFontTx/>
                        <a:buChar char="-"/>
                      </a:pPr>
                      <a:r>
                        <a:rPr lang="tr-TR" dirty="0" smtClean="0">
                          <a:latin typeface="Book Antiqua" pitchFamily="18" charset="0"/>
                        </a:rPr>
                        <a:t> BKK</a:t>
                      </a:r>
                      <a:r>
                        <a:rPr lang="tr-TR" baseline="0" dirty="0" smtClean="0">
                          <a:latin typeface="Book Antiqua" pitchFamily="18" charset="0"/>
                        </a:rPr>
                        <a:t> kararı ile belirlenenler için zorunlu</a:t>
                      </a:r>
                      <a:endParaRPr lang="tr-TR" dirty="0" smtClean="0">
                        <a:latin typeface="Book Antiqua" pitchFamily="18" charset="0"/>
                      </a:endParaRPr>
                    </a:p>
                    <a:p>
                      <a:pPr>
                        <a:buFontTx/>
                        <a:buChar char="-"/>
                      </a:pPr>
                      <a:r>
                        <a:rPr lang="tr-TR" dirty="0" smtClean="0">
                          <a:latin typeface="Book Antiqua" pitchFamily="18" charset="0"/>
                        </a:rPr>
                        <a:t> İhtiyarilik vardır; İşletme</a:t>
                      </a:r>
                      <a:r>
                        <a:rPr lang="tr-TR" baseline="0" dirty="0" smtClean="0">
                          <a:latin typeface="Book Antiqua" pitchFamily="18" charset="0"/>
                        </a:rPr>
                        <a:t> kendisi talep edebilir.</a:t>
                      </a:r>
                      <a:endParaRPr lang="tr-TR" dirty="0">
                        <a:latin typeface="Book Antiqua" pitchFamily="18" charset="0"/>
                      </a:endParaRPr>
                    </a:p>
                  </a:txBody>
                  <a:tcPr anchor="ctr"/>
                </a:tc>
              </a:tr>
              <a:tr h="1312812">
                <a:tc>
                  <a:txBody>
                    <a:bodyPr/>
                    <a:lstStyle/>
                    <a:p>
                      <a:r>
                        <a:rPr lang="tr-TR" b="1" dirty="0" smtClean="0">
                          <a:latin typeface="Book Antiqua" pitchFamily="18" charset="0"/>
                        </a:rPr>
                        <a:t>Vergi İncelemesi</a:t>
                      </a:r>
                      <a:endParaRPr lang="tr-TR" b="1" dirty="0">
                        <a:latin typeface="Book Antiqua" pitchFamily="18" charset="0"/>
                      </a:endParaRPr>
                    </a:p>
                  </a:txBody>
                  <a:tcPr anchor="ctr"/>
                </a:tc>
                <a:tc>
                  <a:txBody>
                    <a:bodyPr/>
                    <a:lstStyle/>
                    <a:p>
                      <a:r>
                        <a:rPr lang="tr-TR" dirty="0" smtClean="0">
                          <a:latin typeface="Book Antiqua" pitchFamily="18" charset="0"/>
                        </a:rPr>
                        <a:t>- Kamu otoritesi</a:t>
                      </a:r>
                      <a:r>
                        <a:rPr lang="tr-TR" baseline="0" dirty="0" smtClean="0">
                          <a:latin typeface="Book Antiqua" pitchFamily="18" charset="0"/>
                        </a:rPr>
                        <a:t> tarafından her zaman yapılabilir.</a:t>
                      </a:r>
                      <a:endParaRPr lang="tr-TR" dirty="0" smtClean="0">
                        <a:latin typeface="Book Antiqua" pitchFamily="18" charset="0"/>
                      </a:endParaRPr>
                    </a:p>
                    <a:p>
                      <a:r>
                        <a:rPr lang="tr-TR" baseline="0" dirty="0" smtClean="0">
                          <a:latin typeface="Book Antiqua" pitchFamily="18" charset="0"/>
                        </a:rPr>
                        <a:t>- İhtiyarilik içermez.</a:t>
                      </a:r>
                      <a:endParaRPr lang="tr-TR" dirty="0">
                        <a:latin typeface="Book Antiqua" pitchFamily="18" charset="0"/>
                      </a:endParaRPr>
                    </a:p>
                  </a:txBody>
                  <a:tcPr anchor="ctr"/>
                </a:tc>
              </a:tr>
              <a:tr h="1247112">
                <a:tc>
                  <a:txBody>
                    <a:bodyPr/>
                    <a:lstStyle/>
                    <a:p>
                      <a:r>
                        <a:rPr lang="tr-TR" b="1" dirty="0" smtClean="0">
                          <a:latin typeface="Book Antiqua" pitchFamily="18" charset="0"/>
                        </a:rPr>
                        <a:t>Tam Tasdik Denetimi</a:t>
                      </a:r>
                      <a:endParaRPr lang="tr-TR" b="1" dirty="0">
                        <a:latin typeface="Book Antiqua" pitchFamily="18" charset="0"/>
                      </a:endParaRPr>
                    </a:p>
                  </a:txBody>
                  <a:tcPr anchor="ctr"/>
                </a:tc>
                <a:tc>
                  <a:txBody>
                    <a:bodyPr/>
                    <a:lstStyle/>
                    <a:p>
                      <a:pPr>
                        <a:buFontTx/>
                        <a:buChar char="-"/>
                      </a:pPr>
                      <a:r>
                        <a:rPr lang="tr-TR" dirty="0" smtClean="0">
                          <a:latin typeface="Book Antiqua" pitchFamily="18" charset="0"/>
                        </a:rPr>
                        <a:t>İhtiyarilik vardır; İşletme</a:t>
                      </a:r>
                      <a:r>
                        <a:rPr lang="tr-TR" baseline="0" dirty="0" smtClean="0">
                          <a:latin typeface="Book Antiqua" pitchFamily="18" charset="0"/>
                        </a:rPr>
                        <a:t> kendisi talep edebilir.</a:t>
                      </a:r>
                      <a:endParaRPr lang="tr-TR" dirty="0" smtClean="0">
                        <a:latin typeface="Book Antiqua" pitchFamily="18" charset="0"/>
                      </a:endParaRPr>
                    </a:p>
                  </a:txBody>
                  <a:tcPr anchor="ctr"/>
                </a:tc>
              </a:tr>
            </a:tbl>
          </a:graphicData>
        </a:graphic>
      </p:graphicFrame>
    </p:spTree>
  </p:cSld>
  <p:clrMapOvr>
    <a:masterClrMapping/>
  </p:clrMapOvr>
  <p:transition>
    <p:wedg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dirty="0" err="1" smtClean="0">
                <a:latin typeface="Book Antiqua" pitchFamily="18" charset="0"/>
              </a:rPr>
              <a:t>Vergİ</a:t>
            </a:r>
            <a:r>
              <a:rPr lang="tr-TR" b="1" dirty="0" smtClean="0">
                <a:latin typeface="Book Antiqua" pitchFamily="18" charset="0"/>
              </a:rPr>
              <a:t> DENETİMİ-BAĞIMSIZ DENETİM</a:t>
            </a:r>
            <a:endParaRPr lang="tr-TR" dirty="0"/>
          </a:p>
        </p:txBody>
      </p:sp>
      <p:sp>
        <p:nvSpPr>
          <p:cNvPr id="3" name="2 İçerik Yer Tutucusu"/>
          <p:cNvSpPr>
            <a:spLocks noGrp="1"/>
          </p:cNvSpPr>
          <p:nvPr>
            <p:ph idx="1"/>
          </p:nvPr>
        </p:nvSpPr>
        <p:spPr>
          <a:xfrm>
            <a:off x="304801" y="1268761"/>
            <a:ext cx="8686800" cy="4811366"/>
          </a:xfrm>
        </p:spPr>
        <p:txBody>
          <a:bodyPr>
            <a:normAutofit/>
          </a:bodyPr>
          <a:lstStyle/>
          <a:p>
            <a:pPr algn="ctr">
              <a:buNone/>
            </a:pPr>
            <a:r>
              <a:rPr lang="tr-TR" sz="2400" b="1" dirty="0" smtClean="0">
                <a:latin typeface="Book Antiqua" pitchFamily="18" charset="0"/>
              </a:rPr>
              <a:t>STANDARTLAR AÇISINDAN</a:t>
            </a:r>
          </a:p>
          <a:p>
            <a:pPr algn="ctr">
              <a:buNone/>
            </a:pPr>
            <a:endParaRPr lang="tr-TR" sz="2400" b="1" dirty="0">
              <a:latin typeface="Book Antiqua" pitchFamily="18" charset="0"/>
            </a:endParaRPr>
          </a:p>
        </p:txBody>
      </p:sp>
      <p:graphicFrame>
        <p:nvGraphicFramePr>
          <p:cNvPr id="5" name="4 Tablo"/>
          <p:cNvGraphicFramePr>
            <a:graphicFrameLocks noGrp="1"/>
          </p:cNvGraphicFramePr>
          <p:nvPr/>
        </p:nvGraphicFramePr>
        <p:xfrm>
          <a:off x="323528" y="1916832"/>
          <a:ext cx="8652457" cy="2639148"/>
        </p:xfrm>
        <a:graphic>
          <a:graphicData uri="http://schemas.openxmlformats.org/drawingml/2006/table">
            <a:tbl>
              <a:tblPr firstRow="1" bandRow="1">
                <a:tableStyleId>{5C22544A-7EE6-4342-B048-85BDC9FD1C3A}</a:tableStyleId>
              </a:tblPr>
              <a:tblGrid>
                <a:gridCol w="2538730"/>
                <a:gridCol w="6113727"/>
              </a:tblGrid>
              <a:tr h="1328508">
                <a:tc>
                  <a:txBody>
                    <a:bodyPr/>
                    <a:lstStyle/>
                    <a:p>
                      <a:r>
                        <a:rPr lang="tr-TR" b="1" dirty="0" smtClean="0">
                          <a:latin typeface="Book Antiqua" pitchFamily="18" charset="0"/>
                        </a:rPr>
                        <a:t>Bağımsız</a:t>
                      </a:r>
                      <a:r>
                        <a:rPr lang="tr-TR" b="1" baseline="0" dirty="0" smtClean="0">
                          <a:latin typeface="Book Antiqua" pitchFamily="18" charset="0"/>
                        </a:rPr>
                        <a:t> Denetim</a:t>
                      </a:r>
                      <a:endParaRPr lang="tr-TR" b="1" dirty="0">
                        <a:latin typeface="Book Antiqua" pitchFamily="18" charset="0"/>
                      </a:endParaRPr>
                    </a:p>
                  </a:txBody>
                  <a:tcPr anchor="ctr"/>
                </a:tc>
                <a:tc>
                  <a:txBody>
                    <a:bodyPr/>
                    <a:lstStyle/>
                    <a:p>
                      <a:pPr>
                        <a:buFontTx/>
                        <a:buChar char="-"/>
                      </a:pPr>
                      <a:r>
                        <a:rPr lang="tr-TR" smtClean="0">
                          <a:latin typeface="Book Antiqua" pitchFamily="18" charset="0"/>
                        </a:rPr>
                        <a:t> Uluslararası</a:t>
                      </a:r>
                      <a:r>
                        <a:rPr lang="tr-TR" baseline="0" smtClean="0">
                          <a:latin typeface="Book Antiqua" pitchFamily="18" charset="0"/>
                        </a:rPr>
                        <a:t> </a:t>
                      </a:r>
                      <a:r>
                        <a:rPr lang="tr-TR" baseline="0" dirty="0" smtClean="0">
                          <a:latin typeface="Book Antiqua" pitchFamily="18" charset="0"/>
                        </a:rPr>
                        <a:t>Muhasebe Standartlarına uyumlu olarak KGK tarafından yayınlanan Denetim Standartları</a:t>
                      </a:r>
                      <a:endParaRPr lang="tr-TR" dirty="0">
                        <a:latin typeface="Book Antiqua" pitchFamily="18" charset="0"/>
                      </a:endParaRPr>
                    </a:p>
                  </a:txBody>
                  <a:tcPr anchor="ctr"/>
                </a:tc>
              </a:tr>
              <a:tr h="1247112">
                <a:tc>
                  <a:txBody>
                    <a:bodyPr/>
                    <a:lstStyle/>
                    <a:p>
                      <a:r>
                        <a:rPr lang="tr-TR" b="1" dirty="0" smtClean="0">
                          <a:latin typeface="Book Antiqua" pitchFamily="18" charset="0"/>
                        </a:rPr>
                        <a:t>Tam Tasdik Denetimi</a:t>
                      </a:r>
                      <a:endParaRPr lang="tr-TR" b="1" dirty="0">
                        <a:latin typeface="Book Antiqua" pitchFamily="18" charset="0"/>
                      </a:endParaRPr>
                    </a:p>
                  </a:txBody>
                  <a:tcPr anchor="ctr"/>
                </a:tc>
                <a:tc>
                  <a:txBody>
                    <a:bodyPr/>
                    <a:lstStyle/>
                    <a:p>
                      <a:pPr>
                        <a:buFontTx/>
                        <a:buChar char="-"/>
                      </a:pPr>
                      <a:r>
                        <a:rPr kumimoji="0" lang="tr-TR" sz="2000" kern="1200" dirty="0" smtClean="0">
                          <a:solidFill>
                            <a:schemeClr val="dk1"/>
                          </a:solidFill>
                          <a:latin typeface="Book Antiqua" pitchFamily="18" charset="0"/>
                          <a:ea typeface="+mn-ea"/>
                          <a:cs typeface="+mn-cs"/>
                        </a:rPr>
                        <a:t> Serbest Muhasebeci, Serbest Muhasebeci Mali Müşavir ve Yeminli Mali Müşavirlerin Çalışma Usul ve Esasları Hakkında </a:t>
                      </a:r>
                      <a:r>
                        <a:rPr kumimoji="0" lang="tr-TR" sz="2000" kern="1200" dirty="0" err="1" smtClean="0">
                          <a:solidFill>
                            <a:schemeClr val="dk1"/>
                          </a:solidFill>
                          <a:latin typeface="Book Antiqua" pitchFamily="18" charset="0"/>
                          <a:ea typeface="+mn-ea"/>
                          <a:cs typeface="+mn-cs"/>
                        </a:rPr>
                        <a:t>Yönetmelik’te</a:t>
                      </a:r>
                      <a:r>
                        <a:rPr kumimoji="0" lang="tr-TR" sz="2000" kern="1200" baseline="0" dirty="0" smtClean="0">
                          <a:solidFill>
                            <a:schemeClr val="dk1"/>
                          </a:solidFill>
                          <a:latin typeface="Book Antiqua" pitchFamily="18" charset="0"/>
                          <a:ea typeface="+mn-ea"/>
                          <a:cs typeface="+mn-cs"/>
                        </a:rPr>
                        <a:t> düzenlenen Usul ve Esaslar</a:t>
                      </a:r>
                      <a:endParaRPr lang="tr-TR" sz="2000" dirty="0" smtClean="0">
                        <a:latin typeface="Book Antiqua" pitchFamily="18" charset="0"/>
                      </a:endParaRPr>
                    </a:p>
                  </a:txBody>
                  <a:tcPr anchor="ctr"/>
                </a:tc>
              </a:tr>
            </a:tbl>
          </a:graphicData>
        </a:graphic>
      </p:graphicFrame>
    </p:spTree>
  </p:cSld>
  <p:clrMapOvr>
    <a:masterClrMapping/>
  </p:clrMapOvr>
  <p:transition>
    <p:wedg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1" y="1052737"/>
            <a:ext cx="8686800" cy="5027390"/>
          </a:xfrm>
        </p:spPr>
        <p:txBody>
          <a:bodyPr/>
          <a:lstStyle/>
          <a:p>
            <a:pPr algn="ctr">
              <a:buNone/>
            </a:pPr>
            <a:endParaRPr lang="tr-TR" b="1" dirty="0" smtClean="0">
              <a:latin typeface="Bookman Old Style" pitchFamily="18" charset="0"/>
            </a:endParaRPr>
          </a:p>
          <a:p>
            <a:pPr algn="ctr">
              <a:buNone/>
            </a:pPr>
            <a:endParaRPr lang="tr-TR" b="1" dirty="0" smtClean="0">
              <a:latin typeface="Bookman Old Style" pitchFamily="18" charset="0"/>
            </a:endParaRPr>
          </a:p>
          <a:p>
            <a:pPr algn="ctr">
              <a:buNone/>
            </a:pPr>
            <a:endParaRPr lang="tr-TR" b="1" dirty="0" smtClean="0">
              <a:latin typeface="Bookman Old Style" pitchFamily="18" charset="0"/>
            </a:endParaRPr>
          </a:p>
          <a:p>
            <a:pPr algn="ctr">
              <a:buNone/>
            </a:pPr>
            <a:r>
              <a:rPr lang="tr-TR" b="1" dirty="0" smtClean="0">
                <a:latin typeface="Bookman Old Style" pitchFamily="18" charset="0"/>
              </a:rPr>
              <a:t>Teşekkürler…</a:t>
            </a:r>
          </a:p>
          <a:p>
            <a:pPr algn="ctr">
              <a:buNone/>
            </a:pPr>
            <a:endParaRPr lang="tr-TR" dirty="0" smtClean="0">
              <a:latin typeface="Bookman Old Style" pitchFamily="18" charset="0"/>
            </a:endParaRPr>
          </a:p>
          <a:p>
            <a:pPr algn="ctr">
              <a:buNone/>
            </a:pPr>
            <a:endParaRPr lang="tr-TR" sz="2800" i="1" dirty="0" smtClean="0">
              <a:latin typeface="Bookman Old Style" pitchFamily="18" charset="0"/>
            </a:endParaRPr>
          </a:p>
          <a:p>
            <a:pPr algn="ctr">
              <a:buNone/>
            </a:pPr>
            <a:r>
              <a:rPr lang="tr-TR" sz="2000" i="1" dirty="0" smtClean="0">
                <a:latin typeface="Bookman Old Style" pitchFamily="18" charset="0"/>
              </a:rPr>
              <a:t>Mehmet Ali KAYA</a:t>
            </a:r>
          </a:p>
          <a:p>
            <a:pPr algn="ctr">
              <a:buNone/>
            </a:pPr>
            <a:r>
              <a:rPr lang="tr-TR" sz="2000" i="1" dirty="0" smtClean="0">
                <a:latin typeface="Bookman Old Style" pitchFamily="18" charset="0"/>
              </a:rPr>
              <a:t>Grup Başkanı </a:t>
            </a:r>
            <a:endParaRPr lang="tr-TR" sz="2000" i="1" dirty="0">
              <a:latin typeface="Bookman Old Style" pitchFamily="18" charset="0"/>
            </a:endParaRPr>
          </a:p>
        </p:txBody>
      </p:sp>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sz="3200" b="1" dirty="0" smtClean="0">
                <a:latin typeface="Book Antiqua" pitchFamily="18" charset="0"/>
              </a:rPr>
              <a:t>DENETİM VE ÖZELLİKLERİ</a:t>
            </a:r>
          </a:p>
        </p:txBody>
      </p:sp>
      <p:sp>
        <p:nvSpPr>
          <p:cNvPr id="3" name="2 İçerik Yer Tutucusu"/>
          <p:cNvSpPr>
            <a:spLocks noGrp="1"/>
          </p:cNvSpPr>
          <p:nvPr>
            <p:ph idx="1"/>
          </p:nvPr>
        </p:nvSpPr>
        <p:spPr>
          <a:xfrm>
            <a:off x="304801" y="1196752"/>
            <a:ext cx="8686800" cy="5472608"/>
          </a:xfrm>
        </p:spPr>
        <p:txBody>
          <a:bodyPr>
            <a:normAutofit/>
          </a:bodyPr>
          <a:lstStyle/>
          <a:p>
            <a:pPr marL="0" indent="531813" algn="just">
              <a:buNone/>
            </a:pPr>
            <a:r>
              <a:rPr lang="tr-TR" sz="2400" b="1" dirty="0" smtClean="0">
                <a:latin typeface="Book Antiqua" pitchFamily="18" charset="0"/>
              </a:rPr>
              <a:t>Denetim: </a:t>
            </a:r>
            <a:r>
              <a:rPr lang="tr-TR" sz="2400" dirty="0" smtClean="0">
                <a:latin typeface="Book Antiqua" pitchFamily="18" charset="0"/>
              </a:rPr>
              <a:t>İktisadi faaliyet ve olaylarla ilgili iddiaların önceden saptanmış ölçütlere uygunluk derecesini araştırmak ve sonuçları ilgi duyanlara bildirmek amacıyla tarafsızca kanıt toplayan ve bu kanıtları değerleyen sistematik bir süreçtir.</a:t>
            </a:r>
          </a:p>
          <a:p>
            <a:pPr marL="0" indent="531813" algn="just">
              <a:buNone/>
            </a:pPr>
            <a:endParaRPr lang="tr-TR" sz="2400" dirty="0" smtClean="0">
              <a:latin typeface="Book Antiqua" pitchFamily="18" charset="0"/>
            </a:endParaRPr>
          </a:p>
          <a:p>
            <a:pPr marL="0" indent="531813" algn="just">
              <a:buNone/>
            </a:pPr>
            <a:r>
              <a:rPr lang="tr-TR" sz="2400" b="1" u="sng" dirty="0" smtClean="0">
                <a:latin typeface="Book Antiqua" pitchFamily="18" charset="0"/>
              </a:rPr>
              <a:t>Özellikleri:</a:t>
            </a:r>
          </a:p>
          <a:p>
            <a:pPr marL="0" indent="531813" algn="just">
              <a:buNone/>
            </a:pPr>
            <a:r>
              <a:rPr lang="tr-TR" sz="2400" dirty="0" smtClean="0">
                <a:latin typeface="Book Antiqua" pitchFamily="18" charset="0"/>
              </a:rPr>
              <a:t>- Faaliyeti belli evreler halinde gerçekleştirilen sistematik bir süreçtir.</a:t>
            </a:r>
          </a:p>
          <a:p>
            <a:pPr marL="0" indent="531813" algn="just">
              <a:buNone/>
            </a:pPr>
            <a:r>
              <a:rPr lang="tr-TR" sz="2400" dirty="0" smtClean="0">
                <a:latin typeface="Book Antiqua" pitchFamily="18" charset="0"/>
              </a:rPr>
              <a:t>- İktisadi faaliyet ve olaylarla ilgili iddiaları araştırır.</a:t>
            </a:r>
          </a:p>
          <a:p>
            <a:pPr marL="0" indent="531813" algn="just">
              <a:buNone/>
            </a:pPr>
            <a:r>
              <a:rPr lang="tr-TR" sz="2400" dirty="0" smtClean="0">
                <a:latin typeface="Book Antiqua" pitchFamily="18" charset="0"/>
              </a:rPr>
              <a:t>- Önceden belirlenmiş kriterlere uygunluğu test eder.</a:t>
            </a:r>
          </a:p>
          <a:p>
            <a:pPr marL="0" indent="531813" algn="just">
              <a:buNone/>
            </a:pPr>
            <a:r>
              <a:rPr lang="tr-TR" sz="2400" dirty="0" smtClean="0">
                <a:latin typeface="Book Antiqua" pitchFamily="18" charset="0"/>
              </a:rPr>
              <a:t>- Uygunluk derecesini tespit eder.</a:t>
            </a:r>
          </a:p>
          <a:p>
            <a:pPr marL="0" indent="531813" algn="just">
              <a:buNone/>
            </a:pPr>
            <a:r>
              <a:rPr lang="tr-TR" sz="2400" dirty="0" smtClean="0">
                <a:latin typeface="Book Antiqua" pitchFamily="18" charset="0"/>
              </a:rPr>
              <a:t>- Tarafsızca kanıt toplar ve kanıtları değerler.</a:t>
            </a:r>
          </a:p>
          <a:p>
            <a:pPr marL="0" indent="531813" algn="just">
              <a:buNone/>
            </a:pPr>
            <a:r>
              <a:rPr lang="tr-TR" sz="2400" dirty="0" smtClean="0">
                <a:latin typeface="Book Antiqua" pitchFamily="18" charset="0"/>
              </a:rPr>
              <a:t>- Sonuçları ilgi duyanlara (bilgi kullanıcılarına) bildirir.</a:t>
            </a:r>
          </a:p>
        </p:txBody>
      </p:sp>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b="1" dirty="0" smtClean="0">
                <a:latin typeface="Book Antiqua" pitchFamily="18" charset="0"/>
              </a:rPr>
              <a:t>DENETİM TÜRLERİ</a:t>
            </a:r>
            <a:endParaRPr lang="tr-TR" sz="3200" b="1" dirty="0">
              <a:latin typeface="Book Antiqua" pitchFamily="18" charset="0"/>
            </a:endParaRPr>
          </a:p>
        </p:txBody>
      </p:sp>
      <p:sp>
        <p:nvSpPr>
          <p:cNvPr id="3" name="2 İçerik Yer Tutucusu"/>
          <p:cNvSpPr>
            <a:spLocks noGrp="1"/>
          </p:cNvSpPr>
          <p:nvPr>
            <p:ph idx="1"/>
          </p:nvPr>
        </p:nvSpPr>
        <p:spPr>
          <a:xfrm>
            <a:off x="304801" y="1196752"/>
            <a:ext cx="8686800" cy="5256583"/>
          </a:xfrm>
        </p:spPr>
        <p:txBody>
          <a:bodyPr>
            <a:noAutofit/>
          </a:bodyPr>
          <a:lstStyle/>
          <a:p>
            <a:pPr marL="0" lvl="1" indent="531813" algn="ctr">
              <a:buNone/>
            </a:pPr>
            <a:r>
              <a:rPr lang="tr-TR" sz="2000" b="1" dirty="0" smtClean="0">
                <a:latin typeface="Book Antiqua" pitchFamily="18" charset="0"/>
              </a:rPr>
              <a:t>Denetimin Konusuna ve Amacına Göre Denetim Türleri</a:t>
            </a:r>
          </a:p>
          <a:p>
            <a:pPr marL="0" lvl="1" indent="531813" algn="just">
              <a:buNone/>
            </a:pPr>
            <a:r>
              <a:rPr lang="tr-TR" sz="2000" dirty="0" smtClean="0">
                <a:latin typeface="Book Antiqua" pitchFamily="18" charset="0"/>
              </a:rPr>
              <a:t>- Muhasebe Denetimi (Finansal Denetim - Mali Tabloların Denetimi)</a:t>
            </a:r>
          </a:p>
          <a:p>
            <a:pPr marL="0" lvl="1" indent="531813" algn="just">
              <a:buNone/>
            </a:pPr>
            <a:r>
              <a:rPr lang="tr-TR" sz="2000" dirty="0" smtClean="0">
                <a:latin typeface="Book Antiqua" pitchFamily="18" charset="0"/>
              </a:rPr>
              <a:t>- Uygunluk Denetimi (Usul Denetimi)</a:t>
            </a:r>
          </a:p>
          <a:p>
            <a:pPr marL="0" lvl="1" indent="531813" algn="just">
              <a:buNone/>
            </a:pPr>
            <a:r>
              <a:rPr lang="tr-TR" sz="2000" dirty="0" smtClean="0">
                <a:latin typeface="Book Antiqua" pitchFamily="18" charset="0"/>
              </a:rPr>
              <a:t>- Faaliyet Denetimi (Performans Denetimi)</a:t>
            </a:r>
          </a:p>
          <a:p>
            <a:pPr marL="0" lvl="1" indent="531813" algn="just">
              <a:buNone/>
            </a:pPr>
            <a:endParaRPr lang="tr-TR" sz="1200" dirty="0" smtClean="0">
              <a:latin typeface="Book Antiqua" pitchFamily="18" charset="0"/>
            </a:endParaRPr>
          </a:p>
        </p:txBody>
      </p:sp>
      <p:graphicFrame>
        <p:nvGraphicFramePr>
          <p:cNvPr id="5" name="4 Tablo"/>
          <p:cNvGraphicFramePr>
            <a:graphicFrameLocks noGrp="1"/>
          </p:cNvGraphicFramePr>
          <p:nvPr>
            <p:extLst>
              <p:ext uri="{D42A27DB-BD31-4B8C-83A1-F6EECF244321}">
                <p14:modId xmlns:p14="http://schemas.microsoft.com/office/powerpoint/2010/main" val="758286704"/>
              </p:ext>
            </p:extLst>
          </p:nvPr>
        </p:nvGraphicFramePr>
        <p:xfrm>
          <a:off x="323528" y="2924944"/>
          <a:ext cx="8352928" cy="3139440"/>
        </p:xfrm>
        <a:graphic>
          <a:graphicData uri="http://schemas.openxmlformats.org/drawingml/2006/table">
            <a:tbl>
              <a:tblPr firstRow="1" bandRow="1">
                <a:tableStyleId>{5C22544A-7EE6-4342-B048-85BDC9FD1C3A}</a:tableStyleId>
              </a:tblPr>
              <a:tblGrid>
                <a:gridCol w="1524000"/>
                <a:gridCol w="2940496"/>
                <a:gridCol w="1944216"/>
                <a:gridCol w="1944216"/>
              </a:tblGrid>
              <a:tr h="332775">
                <a:tc>
                  <a:txBody>
                    <a:bodyPr/>
                    <a:lstStyle/>
                    <a:p>
                      <a:pPr algn="ctr"/>
                      <a:r>
                        <a:rPr lang="tr-TR" sz="1400" dirty="0" smtClean="0">
                          <a:latin typeface="Book Antiqua" pitchFamily="18" charset="0"/>
                        </a:rPr>
                        <a:t>Amacına Göre Denetim Türü</a:t>
                      </a:r>
                      <a:endParaRPr lang="tr-TR" sz="1400" dirty="0">
                        <a:latin typeface="Book Antiqua" pitchFamily="18" charset="0"/>
                      </a:endParaRPr>
                    </a:p>
                  </a:txBody>
                  <a:tcPr/>
                </a:tc>
                <a:tc>
                  <a:txBody>
                    <a:bodyPr/>
                    <a:lstStyle/>
                    <a:p>
                      <a:pPr algn="ctr"/>
                      <a:r>
                        <a:rPr lang="tr-TR" sz="1400" dirty="0" smtClean="0">
                          <a:latin typeface="Book Antiqua" pitchFamily="18" charset="0"/>
                        </a:rPr>
                        <a:t>Bağımlı Bulunan Ölçüt</a:t>
                      </a:r>
                      <a:endParaRPr lang="tr-TR" sz="1400" dirty="0">
                        <a:latin typeface="Book Antiqua" pitchFamily="18" charset="0"/>
                      </a:endParaRPr>
                    </a:p>
                  </a:txBody>
                  <a:tcPr/>
                </a:tc>
                <a:tc>
                  <a:txBody>
                    <a:bodyPr/>
                    <a:lstStyle/>
                    <a:p>
                      <a:pPr algn="ctr"/>
                      <a:r>
                        <a:rPr lang="tr-TR" sz="1400" dirty="0" smtClean="0">
                          <a:latin typeface="Book Antiqua" pitchFamily="18" charset="0"/>
                        </a:rPr>
                        <a:t>Denetim Konusu</a:t>
                      </a:r>
                      <a:endParaRPr lang="tr-TR" sz="1400" dirty="0">
                        <a:latin typeface="Book Antiqua" pitchFamily="18" charset="0"/>
                      </a:endParaRPr>
                    </a:p>
                  </a:txBody>
                  <a:tcPr/>
                </a:tc>
                <a:tc>
                  <a:txBody>
                    <a:bodyPr/>
                    <a:lstStyle/>
                    <a:p>
                      <a:pPr algn="ctr"/>
                      <a:r>
                        <a:rPr lang="tr-TR" sz="1400" dirty="0" smtClean="0">
                          <a:latin typeface="Book Antiqua" pitchFamily="18" charset="0"/>
                        </a:rPr>
                        <a:t>Denetçinin Statüsü</a:t>
                      </a:r>
                      <a:endParaRPr lang="tr-TR" sz="1400" dirty="0">
                        <a:latin typeface="Book Antiqua" pitchFamily="18" charset="0"/>
                      </a:endParaRPr>
                    </a:p>
                  </a:txBody>
                  <a:tcPr/>
                </a:tc>
              </a:tr>
              <a:tr h="332775">
                <a:tc>
                  <a:txBody>
                    <a:bodyPr/>
                    <a:lstStyle/>
                    <a:p>
                      <a:pPr algn="ctr"/>
                      <a:r>
                        <a:rPr lang="tr-TR" sz="1400" dirty="0" smtClean="0">
                          <a:latin typeface="Book Antiqua" pitchFamily="18" charset="0"/>
                        </a:rPr>
                        <a:t>Muhasebe Denetimi</a:t>
                      </a:r>
                      <a:endParaRPr lang="tr-TR" sz="1400" dirty="0">
                        <a:latin typeface="Book Antiqua" pitchFamily="18" charset="0"/>
                      </a:endParaRPr>
                    </a:p>
                  </a:txBody>
                  <a:tcPr/>
                </a:tc>
                <a:tc>
                  <a:txBody>
                    <a:bodyPr/>
                    <a:lstStyle/>
                    <a:p>
                      <a:pPr algn="ctr"/>
                      <a:r>
                        <a:rPr lang="tr-TR" sz="1400" dirty="0" smtClean="0">
                          <a:latin typeface="Book Antiqua" pitchFamily="18" charset="0"/>
                        </a:rPr>
                        <a:t>Genel Kabul</a:t>
                      </a:r>
                      <a:r>
                        <a:rPr lang="tr-TR" sz="1400" baseline="0" dirty="0" smtClean="0">
                          <a:latin typeface="Book Antiqua" pitchFamily="18" charset="0"/>
                        </a:rPr>
                        <a:t> Görmüş Muhasebe İlkeleri</a:t>
                      </a:r>
                      <a:endParaRPr lang="tr-TR" sz="1400" dirty="0">
                        <a:latin typeface="Book Antiqua" pitchFamily="18" charset="0"/>
                      </a:endParaRPr>
                    </a:p>
                  </a:txBody>
                  <a:tcPr/>
                </a:tc>
                <a:tc>
                  <a:txBody>
                    <a:bodyPr/>
                    <a:lstStyle/>
                    <a:p>
                      <a:pPr algn="ctr"/>
                      <a:r>
                        <a:rPr lang="tr-TR" sz="1400" dirty="0" smtClean="0">
                          <a:latin typeface="Book Antiqua" pitchFamily="18" charset="0"/>
                        </a:rPr>
                        <a:t>Finansal Tablolar</a:t>
                      </a:r>
                      <a:endParaRPr lang="tr-TR" sz="1400" dirty="0">
                        <a:latin typeface="Book Antiqua" pitchFamily="18" charset="0"/>
                      </a:endParaRPr>
                    </a:p>
                  </a:txBody>
                  <a:tcPr/>
                </a:tc>
                <a:tc>
                  <a:txBody>
                    <a:bodyPr/>
                    <a:lstStyle/>
                    <a:p>
                      <a:pPr algn="ctr"/>
                      <a:r>
                        <a:rPr lang="tr-TR" sz="1400" dirty="0" smtClean="0">
                          <a:latin typeface="Book Antiqua" pitchFamily="18" charset="0"/>
                        </a:rPr>
                        <a:t>Bağımsız Denetçi, Kamu Denetçisi</a:t>
                      </a:r>
                      <a:endParaRPr lang="tr-TR" sz="1400" dirty="0">
                        <a:latin typeface="Book Antiqua" pitchFamily="18" charset="0"/>
                      </a:endParaRPr>
                    </a:p>
                  </a:txBody>
                  <a:tcPr/>
                </a:tc>
              </a:tr>
              <a:tr h="606825">
                <a:tc>
                  <a:txBody>
                    <a:bodyPr/>
                    <a:lstStyle/>
                    <a:p>
                      <a:pPr algn="ctr"/>
                      <a:r>
                        <a:rPr lang="tr-TR" sz="1400" dirty="0" smtClean="0">
                          <a:latin typeface="Book Antiqua" pitchFamily="18" charset="0"/>
                        </a:rPr>
                        <a:t>Uygunluk</a:t>
                      </a:r>
                      <a:r>
                        <a:rPr lang="tr-TR" sz="1400" baseline="0" dirty="0" smtClean="0">
                          <a:latin typeface="Book Antiqua" pitchFamily="18" charset="0"/>
                        </a:rPr>
                        <a:t> Denetimi</a:t>
                      </a:r>
                      <a:endParaRPr lang="tr-TR" sz="1400" dirty="0">
                        <a:latin typeface="Book Antiqua" pitchFamily="18" charset="0"/>
                      </a:endParaRPr>
                    </a:p>
                  </a:txBody>
                  <a:tcPr/>
                </a:tc>
                <a:tc>
                  <a:txBody>
                    <a:bodyPr/>
                    <a:lstStyle/>
                    <a:p>
                      <a:pPr algn="ctr"/>
                      <a:r>
                        <a:rPr lang="tr-TR" sz="1400" dirty="0" smtClean="0">
                          <a:latin typeface="Book Antiqua" pitchFamily="18" charset="0"/>
                        </a:rPr>
                        <a:t>İlgili Kanun,</a:t>
                      </a:r>
                      <a:r>
                        <a:rPr lang="tr-TR" sz="1400" baseline="0" dirty="0" smtClean="0">
                          <a:latin typeface="Book Antiqua" pitchFamily="18" charset="0"/>
                        </a:rPr>
                        <a:t> Yönetmelik, Tebliğ, İşletme Politikaları</a:t>
                      </a:r>
                      <a:endParaRPr lang="tr-TR" sz="1400" dirty="0">
                        <a:latin typeface="Book Antiqua" pitchFamily="18" charset="0"/>
                      </a:endParaRPr>
                    </a:p>
                  </a:txBody>
                  <a:tcPr/>
                </a:tc>
                <a:tc>
                  <a:txBody>
                    <a:bodyPr/>
                    <a:lstStyle/>
                    <a:p>
                      <a:pPr algn="ctr"/>
                      <a:r>
                        <a:rPr lang="tr-TR" sz="1400" dirty="0" smtClean="0">
                          <a:latin typeface="Book Antiqua" pitchFamily="18" charset="0"/>
                        </a:rPr>
                        <a:t>İşletmenin Finansal İşlemleri</a:t>
                      </a:r>
                      <a:r>
                        <a:rPr lang="tr-TR" sz="1400" baseline="0" dirty="0" smtClean="0">
                          <a:latin typeface="Book Antiqua" pitchFamily="18" charset="0"/>
                        </a:rPr>
                        <a:t> ve Faaliyetleri</a:t>
                      </a:r>
                      <a:endParaRPr lang="tr-TR" sz="1400" dirty="0">
                        <a:latin typeface="Book Antiqua"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dirty="0" smtClean="0">
                          <a:latin typeface="Book Antiqua" pitchFamily="18" charset="0"/>
                        </a:rPr>
                        <a:t>İç Denetçi, Bağımsız Denetçi, Kamu Denetçisi</a:t>
                      </a:r>
                    </a:p>
                    <a:p>
                      <a:pPr algn="ctr"/>
                      <a:endParaRPr lang="tr-TR" sz="1400" dirty="0">
                        <a:latin typeface="Book Antiqua" pitchFamily="18" charset="0"/>
                      </a:endParaRPr>
                    </a:p>
                  </a:txBody>
                  <a:tcPr/>
                </a:tc>
              </a:tr>
              <a:tr h="743850">
                <a:tc>
                  <a:txBody>
                    <a:bodyPr/>
                    <a:lstStyle/>
                    <a:p>
                      <a:pPr algn="ctr"/>
                      <a:r>
                        <a:rPr lang="tr-TR" sz="1400" dirty="0" smtClean="0">
                          <a:latin typeface="Book Antiqua" pitchFamily="18" charset="0"/>
                        </a:rPr>
                        <a:t>Faaliyet Denetimi</a:t>
                      </a:r>
                      <a:endParaRPr lang="tr-TR" sz="1400" dirty="0">
                        <a:latin typeface="Book Antiqua" pitchFamily="18" charset="0"/>
                      </a:endParaRPr>
                    </a:p>
                  </a:txBody>
                  <a:tcPr/>
                </a:tc>
                <a:tc>
                  <a:txBody>
                    <a:bodyPr/>
                    <a:lstStyle/>
                    <a:p>
                      <a:pPr algn="ctr"/>
                      <a:r>
                        <a:rPr lang="tr-TR" sz="1400" dirty="0" smtClean="0">
                          <a:latin typeface="Book Antiqua" pitchFamily="18" charset="0"/>
                        </a:rPr>
                        <a:t>Yönetim</a:t>
                      </a:r>
                      <a:r>
                        <a:rPr lang="tr-TR" sz="1400" baseline="0" dirty="0" smtClean="0">
                          <a:latin typeface="Book Antiqua" pitchFamily="18" charset="0"/>
                        </a:rPr>
                        <a:t> Tarafından Hazırlanmış Bütçeler ve/veya </a:t>
                      </a:r>
                      <a:r>
                        <a:rPr lang="tr-TR" sz="1400" baseline="0" dirty="0" smtClean="0">
                          <a:latin typeface="Book Antiqua" pitchFamily="18" charset="0"/>
                        </a:rPr>
                        <a:t>Diğer </a:t>
                      </a:r>
                      <a:r>
                        <a:rPr lang="tr-TR" sz="1400" baseline="0" dirty="0" smtClean="0">
                          <a:latin typeface="Book Antiqua" pitchFamily="18" charset="0"/>
                        </a:rPr>
                        <a:t>Başarı Ölçütleri</a:t>
                      </a:r>
                      <a:endParaRPr lang="tr-TR" sz="1400" dirty="0">
                        <a:latin typeface="Book Antiqua"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400" dirty="0" smtClean="0">
                          <a:latin typeface="Book Antiqua" pitchFamily="18" charset="0"/>
                        </a:rPr>
                        <a:t>İşletmenin Finansal veya Finansal Olmayan İşlemleri</a:t>
                      </a:r>
                      <a:r>
                        <a:rPr lang="tr-TR" sz="1400" baseline="0" dirty="0" smtClean="0">
                          <a:latin typeface="Book Antiqua" pitchFamily="18" charset="0"/>
                        </a:rPr>
                        <a:t> ve Faaliyetleri</a:t>
                      </a:r>
                      <a:endParaRPr lang="tr-TR" sz="1400" dirty="0" smtClean="0">
                        <a:latin typeface="Book Antiqua" pitchFamily="18" charset="0"/>
                      </a:endParaRPr>
                    </a:p>
                    <a:p>
                      <a:pPr algn="ctr"/>
                      <a:endParaRPr lang="tr-TR" sz="1400" dirty="0">
                        <a:latin typeface="Book Antiqua" pitchFamily="18" charset="0"/>
                      </a:endParaRPr>
                    </a:p>
                  </a:txBody>
                  <a:tcPr/>
                </a:tc>
                <a:tc>
                  <a:txBody>
                    <a:bodyPr/>
                    <a:lstStyle/>
                    <a:p>
                      <a:pPr algn="ctr"/>
                      <a:r>
                        <a:rPr lang="tr-TR" sz="1400" dirty="0" smtClean="0">
                          <a:latin typeface="Book Antiqua" pitchFamily="18" charset="0"/>
                        </a:rPr>
                        <a:t>İç Denetçi, Bağımsız Denetçi</a:t>
                      </a:r>
                      <a:endParaRPr lang="tr-TR" sz="1400" dirty="0">
                        <a:latin typeface="Book Antiqua" pitchFamily="18" charset="0"/>
                      </a:endParaRPr>
                    </a:p>
                  </a:txBody>
                  <a:tcPr/>
                </a:tc>
              </a:tr>
            </a:tbl>
          </a:graphicData>
        </a:graphic>
      </p:graphicFrame>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04801" y="188640"/>
            <a:ext cx="8686800" cy="1106760"/>
          </a:xfrm>
        </p:spPr>
        <p:txBody>
          <a:bodyPr>
            <a:noAutofit/>
          </a:bodyPr>
          <a:lstStyle/>
          <a:p>
            <a:pPr algn="ctr"/>
            <a:r>
              <a:rPr lang="tr-TR" sz="3200" b="1" dirty="0" smtClean="0">
                <a:latin typeface="Book Antiqua" pitchFamily="18" charset="0"/>
              </a:rPr>
              <a:t>BAĞIMSIZ DENETİM</a:t>
            </a:r>
            <a:endParaRPr lang="tr-TR" sz="3200" b="1" dirty="0">
              <a:latin typeface="Book Antiqua" pitchFamily="18" charset="0"/>
            </a:endParaRPr>
          </a:p>
        </p:txBody>
      </p:sp>
      <p:sp>
        <p:nvSpPr>
          <p:cNvPr id="3" name="2 İçerik Yer Tutucusu"/>
          <p:cNvSpPr>
            <a:spLocks noGrp="1"/>
          </p:cNvSpPr>
          <p:nvPr>
            <p:ph idx="1"/>
          </p:nvPr>
        </p:nvSpPr>
        <p:spPr>
          <a:xfrm>
            <a:off x="107504" y="1196753"/>
            <a:ext cx="8884097" cy="4883374"/>
          </a:xfrm>
        </p:spPr>
        <p:txBody>
          <a:bodyPr>
            <a:normAutofit/>
          </a:bodyPr>
          <a:lstStyle/>
          <a:p>
            <a:pPr marL="0" indent="531813" algn="just">
              <a:buNone/>
            </a:pPr>
            <a:endParaRPr lang="tr-TR" sz="1000" dirty="0" smtClean="0">
              <a:latin typeface="Book Antiqua" pitchFamily="18" charset="0"/>
            </a:endParaRPr>
          </a:p>
          <a:p>
            <a:pPr marL="0" indent="531813" algn="just">
              <a:buNone/>
            </a:pPr>
            <a:r>
              <a:rPr lang="tr-TR" sz="2400" dirty="0" smtClean="0">
                <a:solidFill>
                  <a:srgbClr val="0070C0"/>
                </a:solidFill>
                <a:latin typeface="Book Antiqua" pitchFamily="18" charset="0"/>
              </a:rPr>
              <a:t>Finansal tablo ve diğer finansal bilgilerin, </a:t>
            </a:r>
          </a:p>
          <a:p>
            <a:pPr marL="0" indent="531813" algn="just">
              <a:buNone/>
            </a:pPr>
            <a:r>
              <a:rPr lang="tr-TR" sz="2400" dirty="0" smtClean="0">
                <a:solidFill>
                  <a:srgbClr val="FF0000"/>
                </a:solidFill>
                <a:latin typeface="Book Antiqua" pitchFamily="18" charset="0"/>
              </a:rPr>
              <a:t>finansal raporlama standartlarına</a:t>
            </a:r>
            <a:r>
              <a:rPr lang="tr-TR" sz="2400" dirty="0" smtClean="0">
                <a:latin typeface="Book Antiqua" pitchFamily="18" charset="0"/>
              </a:rPr>
              <a:t> uygunluğu ve doğruluğu hususunda, </a:t>
            </a:r>
          </a:p>
          <a:p>
            <a:pPr marL="0" indent="531813" algn="just">
              <a:buNone/>
            </a:pPr>
            <a:r>
              <a:rPr lang="tr-TR" sz="2400" dirty="0" smtClean="0">
                <a:solidFill>
                  <a:srgbClr val="0070C0"/>
                </a:solidFill>
                <a:latin typeface="Book Antiqua" pitchFamily="18" charset="0"/>
              </a:rPr>
              <a:t>makul güvence sağlayacak </a:t>
            </a:r>
            <a:r>
              <a:rPr lang="tr-TR" sz="2400" dirty="0" smtClean="0">
                <a:latin typeface="Book Antiqua" pitchFamily="18" charset="0"/>
              </a:rPr>
              <a:t>yeterli ve uygun bağımsız denetim kanıtlarının elde edilmesi amacıyla, </a:t>
            </a:r>
          </a:p>
          <a:p>
            <a:pPr marL="0" indent="531813" algn="just">
              <a:buNone/>
            </a:pPr>
            <a:r>
              <a:rPr lang="tr-TR" sz="2400" dirty="0" smtClean="0">
                <a:solidFill>
                  <a:srgbClr val="FF0000"/>
                </a:solidFill>
                <a:latin typeface="Book Antiqua" pitchFamily="18" charset="0"/>
              </a:rPr>
              <a:t>denetim standartlarında</a:t>
            </a:r>
            <a:r>
              <a:rPr lang="tr-TR" sz="2400" dirty="0" smtClean="0">
                <a:solidFill>
                  <a:srgbClr val="0070C0"/>
                </a:solidFill>
                <a:latin typeface="Book Antiqua" pitchFamily="18" charset="0"/>
              </a:rPr>
              <a:t> </a:t>
            </a:r>
            <a:r>
              <a:rPr lang="tr-TR" sz="2400" dirty="0" smtClean="0">
                <a:solidFill>
                  <a:schemeClr val="tx1"/>
                </a:solidFill>
                <a:latin typeface="Book Antiqua" pitchFamily="18" charset="0"/>
              </a:rPr>
              <a:t>öngörülen gerekli bağımsız </a:t>
            </a:r>
            <a:r>
              <a:rPr lang="tr-TR" sz="2400" dirty="0" smtClean="0">
                <a:latin typeface="Book Antiqua" pitchFamily="18" charset="0"/>
              </a:rPr>
              <a:t>denetim tekniklerinin uygulanarak </a:t>
            </a:r>
          </a:p>
          <a:p>
            <a:pPr marL="0" indent="531813" algn="just">
              <a:buNone/>
            </a:pPr>
            <a:r>
              <a:rPr lang="tr-TR" sz="2400" dirty="0" smtClean="0">
                <a:latin typeface="Book Antiqua" pitchFamily="18" charset="0"/>
              </a:rPr>
              <a:t>defter, kayıt ve belgeler üzerinden </a:t>
            </a:r>
          </a:p>
          <a:p>
            <a:pPr marL="0" indent="531813" algn="just">
              <a:buNone/>
            </a:pPr>
            <a:r>
              <a:rPr lang="tr-TR" sz="2400" dirty="0" smtClean="0">
                <a:latin typeface="Book Antiqua" pitchFamily="18" charset="0"/>
              </a:rPr>
              <a:t>denetlenmesi ve değerlendirilerek rapora bağlanmasını ifade etmektedir. (</a:t>
            </a:r>
            <a:r>
              <a:rPr lang="tr-TR" sz="2400" i="1" dirty="0" smtClean="0">
                <a:latin typeface="Book Antiqua" pitchFamily="18" charset="0"/>
              </a:rPr>
              <a:t>660 </a:t>
            </a:r>
            <a:r>
              <a:rPr lang="tr-TR" sz="2400" i="1" dirty="0" err="1" smtClean="0">
                <a:latin typeface="Book Antiqua" pitchFamily="18" charset="0"/>
              </a:rPr>
              <a:t>sy</a:t>
            </a:r>
            <a:r>
              <a:rPr lang="tr-TR" sz="2400" i="1" dirty="0" smtClean="0">
                <a:latin typeface="Book Antiqua" pitchFamily="18" charset="0"/>
              </a:rPr>
              <a:t>. KHK</a:t>
            </a:r>
            <a:r>
              <a:rPr lang="tr-TR" sz="2400" dirty="0" smtClean="0">
                <a:latin typeface="Book Antiqua" pitchFamily="18" charset="0"/>
              </a:rPr>
              <a:t>)</a:t>
            </a:r>
          </a:p>
        </p:txBody>
      </p:sp>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188640"/>
            <a:ext cx="8686800" cy="1008112"/>
          </a:xfrm>
        </p:spPr>
        <p:txBody>
          <a:bodyPr>
            <a:noAutofit/>
          </a:bodyPr>
          <a:lstStyle/>
          <a:p>
            <a:pPr algn="ctr"/>
            <a:r>
              <a:rPr lang="tr-TR" sz="3200" b="1" dirty="0" smtClean="0">
                <a:latin typeface="Book Antiqua" pitchFamily="18" charset="0"/>
              </a:rPr>
              <a:t>BAĞIMSIZ DENETİMİN AMACI</a:t>
            </a:r>
            <a:endParaRPr lang="tr-TR" sz="3200" b="1" dirty="0">
              <a:latin typeface="Book Antiqua" pitchFamily="18" charset="0"/>
            </a:endParaRPr>
          </a:p>
        </p:txBody>
      </p:sp>
      <p:sp>
        <p:nvSpPr>
          <p:cNvPr id="3" name="2 İçerik Yer Tutucusu"/>
          <p:cNvSpPr>
            <a:spLocks noGrp="1"/>
          </p:cNvSpPr>
          <p:nvPr>
            <p:ph idx="1"/>
          </p:nvPr>
        </p:nvSpPr>
        <p:spPr>
          <a:xfrm>
            <a:off x="179512" y="1124744"/>
            <a:ext cx="8686800" cy="5544616"/>
          </a:xfrm>
        </p:spPr>
        <p:txBody>
          <a:bodyPr>
            <a:normAutofit/>
          </a:bodyPr>
          <a:lstStyle/>
          <a:p>
            <a:pPr marL="0" indent="531813" algn="just">
              <a:buNone/>
            </a:pPr>
            <a:endParaRPr lang="tr-TR" sz="1100" dirty="0" smtClean="0"/>
          </a:p>
          <a:p>
            <a:pPr marL="0" indent="531813" algn="just">
              <a:buNone/>
            </a:pPr>
            <a:endParaRPr lang="tr-TR" sz="2400" dirty="0" smtClean="0">
              <a:latin typeface="Book Antiqua" pitchFamily="18" charset="0"/>
            </a:endParaRPr>
          </a:p>
          <a:p>
            <a:pPr marL="0" indent="531813" algn="just">
              <a:lnSpc>
                <a:spcPct val="150000"/>
              </a:lnSpc>
              <a:buNone/>
            </a:pPr>
            <a:r>
              <a:rPr lang="tr-TR" sz="2400" dirty="0" smtClean="0">
                <a:latin typeface="Book Antiqua" pitchFamily="18" charset="0"/>
              </a:rPr>
              <a:t>Finansal tabloların, finansal raporlama standartları doğrultusunda bir işletmenin finansal durumunu ve faaliyet sonuçlarını tüm önemli yönleriyle gerçeğe uygun ve doğru bir biçimde gösterip göstermediği konusunda bağımsız denetçinin görüş bildirmesini sağlamaktır.</a:t>
            </a:r>
          </a:p>
        </p:txBody>
      </p: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188640"/>
            <a:ext cx="8686800" cy="838200"/>
          </a:xfrm>
        </p:spPr>
        <p:txBody>
          <a:bodyPr>
            <a:noAutofit/>
          </a:bodyPr>
          <a:lstStyle/>
          <a:p>
            <a:pPr algn="ctr"/>
            <a:r>
              <a:rPr lang="tr-TR" sz="3200" b="1" dirty="0" smtClean="0">
                <a:latin typeface="Book Antiqua" pitchFamily="18" charset="0"/>
              </a:rPr>
              <a:t> BAĞIMSIZ DENETİMİN HUKUKİ ALTYAPISI</a:t>
            </a:r>
            <a:endParaRPr lang="tr-TR" sz="3200" b="1" dirty="0">
              <a:latin typeface="Book Antiqua" pitchFamily="18" charset="0"/>
            </a:endParaRPr>
          </a:p>
        </p:txBody>
      </p:sp>
      <p:sp>
        <p:nvSpPr>
          <p:cNvPr id="3" name="2 İçerik Yer Tutucusu"/>
          <p:cNvSpPr>
            <a:spLocks noGrp="1"/>
          </p:cNvSpPr>
          <p:nvPr>
            <p:ph idx="1"/>
          </p:nvPr>
        </p:nvSpPr>
        <p:spPr>
          <a:xfrm>
            <a:off x="304801" y="1196752"/>
            <a:ext cx="8686800" cy="5400599"/>
          </a:xfrm>
        </p:spPr>
        <p:txBody>
          <a:bodyPr>
            <a:normAutofit/>
          </a:bodyPr>
          <a:lstStyle/>
          <a:p>
            <a:pPr marL="0" indent="531813" algn="just">
              <a:buNone/>
            </a:pPr>
            <a:r>
              <a:rPr lang="tr-TR" sz="2400" b="1" dirty="0" smtClean="0">
                <a:latin typeface="Book Antiqua" pitchFamily="18" charset="0"/>
              </a:rPr>
              <a:t>- 	6102 sayılı Türk Ticaret Kanunu</a:t>
            </a:r>
          </a:p>
          <a:p>
            <a:pPr marL="0" indent="531813" algn="just">
              <a:buNone/>
            </a:pPr>
            <a:r>
              <a:rPr lang="tr-TR" sz="2400" b="1" dirty="0" smtClean="0">
                <a:latin typeface="Book Antiqua" pitchFamily="18" charset="0"/>
              </a:rPr>
              <a:t>-	3568 Sayılı Serbest Muhasebeci Mali Müşavirlik ve Yeminli Mali Müşavirlik Kanunu</a:t>
            </a:r>
          </a:p>
          <a:p>
            <a:pPr marL="0" indent="531813" algn="just">
              <a:buNone/>
            </a:pPr>
            <a:r>
              <a:rPr lang="tr-TR" sz="2400" b="1" dirty="0" smtClean="0">
                <a:latin typeface="Book Antiqua" pitchFamily="18" charset="0"/>
              </a:rPr>
              <a:t>-	660 Sayılı Kamu Gözetimi, Muhasebe ve Denetim Standartları Kurumunun Teşkilat ve Görevleri Hakkında Kanun Hükmünde Kararname</a:t>
            </a:r>
          </a:p>
          <a:p>
            <a:pPr marL="0" indent="531813" algn="just">
              <a:buNone/>
            </a:pPr>
            <a:r>
              <a:rPr lang="tr-TR" sz="2400" b="1" dirty="0" smtClean="0">
                <a:latin typeface="Book Antiqua" pitchFamily="18" charset="0"/>
              </a:rPr>
              <a:t>-	Bağımsız Denetime Tabi Olacak Şirketlerin Belirlenmesine Dair Bakanlar Kurulu Kararı</a:t>
            </a:r>
          </a:p>
          <a:p>
            <a:pPr marL="0" indent="531813" algn="just">
              <a:buNone/>
            </a:pPr>
            <a:r>
              <a:rPr lang="tr-TR" sz="2400" b="1" dirty="0" smtClean="0">
                <a:latin typeface="Book Antiqua" pitchFamily="18" charset="0"/>
              </a:rPr>
              <a:t>-	Bağımsız Denetim Yönetmeliği</a:t>
            </a:r>
          </a:p>
          <a:p>
            <a:pPr marL="0" indent="531813" algn="just">
              <a:buNone/>
            </a:pPr>
            <a:r>
              <a:rPr lang="tr-TR" sz="2400" b="1" dirty="0" smtClean="0">
                <a:latin typeface="Book Antiqua" pitchFamily="18" charset="0"/>
              </a:rPr>
              <a:t>-	Kamu Gözetimi, Muhasebe ve Denetim Standartları Kurumunun Teşkilat ve Görevleri Hakkında Yönetmelik</a:t>
            </a:r>
          </a:p>
        </p:txBody>
      </p:sp>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76672"/>
            <a:ext cx="8686800" cy="504056"/>
          </a:xfrm>
        </p:spPr>
        <p:txBody>
          <a:bodyPr>
            <a:noAutofit/>
          </a:bodyPr>
          <a:lstStyle/>
          <a:p>
            <a:pPr algn="ctr"/>
            <a:r>
              <a:rPr lang="tr-TR" sz="3200" b="1" dirty="0" smtClean="0">
                <a:latin typeface="Book Antiqua" pitchFamily="18" charset="0"/>
              </a:rPr>
              <a:t>BAĞIMSIZ DENETİME TABİ OLANLAR</a:t>
            </a:r>
            <a:endParaRPr lang="tr-TR" sz="3200" b="1" dirty="0">
              <a:latin typeface="Book Antiqua" pitchFamily="18" charset="0"/>
            </a:endParaRPr>
          </a:p>
        </p:txBody>
      </p:sp>
      <p:sp>
        <p:nvSpPr>
          <p:cNvPr id="3" name="2 İçerik Yer Tutucusu"/>
          <p:cNvSpPr>
            <a:spLocks noGrp="1"/>
          </p:cNvSpPr>
          <p:nvPr>
            <p:ph idx="1"/>
          </p:nvPr>
        </p:nvSpPr>
        <p:spPr>
          <a:xfrm>
            <a:off x="304801" y="1196752"/>
            <a:ext cx="8686800" cy="5256584"/>
          </a:xfrm>
        </p:spPr>
        <p:txBody>
          <a:bodyPr>
            <a:normAutofit fontScale="25000" lnSpcReduction="20000"/>
          </a:bodyPr>
          <a:lstStyle/>
          <a:p>
            <a:pPr marL="0" indent="531813" algn="just">
              <a:buNone/>
            </a:pPr>
            <a:endParaRPr lang="tr-TR" sz="2400" dirty="0" smtClean="0">
              <a:latin typeface="Book Antiqua" pitchFamily="18" charset="0"/>
            </a:endParaRPr>
          </a:p>
          <a:p>
            <a:pPr marL="0" indent="531813" algn="just">
              <a:lnSpc>
                <a:spcPct val="145000"/>
              </a:lnSpc>
              <a:buNone/>
            </a:pPr>
            <a:r>
              <a:rPr lang="tr-TR" sz="7200" dirty="0" smtClean="0">
                <a:latin typeface="Book Antiqua" pitchFamily="18" charset="0"/>
              </a:rPr>
              <a:t>6102 sayılı Yeni </a:t>
            </a:r>
            <a:r>
              <a:rPr lang="tr-TR" sz="7200" dirty="0" err="1" smtClean="0">
                <a:latin typeface="Book Antiqua" pitchFamily="18" charset="0"/>
              </a:rPr>
              <a:t>TTK’nın</a:t>
            </a:r>
            <a:r>
              <a:rPr lang="tr-TR" sz="7200" dirty="0" smtClean="0">
                <a:latin typeface="Book Antiqua" pitchFamily="18" charset="0"/>
              </a:rPr>
              <a:t> 397/4. maddesi bağımsız denetime tabi olacak şirketleri belirleme konusunda Bakanlar Kuruluna yetki vermiştir.</a:t>
            </a:r>
          </a:p>
          <a:p>
            <a:pPr marL="0" indent="531813" algn="just">
              <a:lnSpc>
                <a:spcPct val="145000"/>
              </a:lnSpc>
              <a:buNone/>
            </a:pPr>
            <a:r>
              <a:rPr lang="tr-TR" sz="7200" dirty="0" smtClean="0">
                <a:latin typeface="Book Antiqua" pitchFamily="18" charset="0"/>
              </a:rPr>
              <a:t>Bu yetkiye istinaden çıkarılan 2012/4213 sayılı BKK ile 1 Ocak 2013 tarihinden itibaren Yeni TTK ve 660 sayılı KHK çerçevesinde bağımsız denetime tabi olacak şirketlere ilişkin usul ve esaslar belirlenmiştir. </a:t>
            </a:r>
            <a:r>
              <a:rPr lang="tr-TR" sz="7200" i="1" dirty="0" smtClean="0">
                <a:latin typeface="Book Antiqua" pitchFamily="18" charset="0"/>
              </a:rPr>
              <a:t>(Güncel liste, 2014/7149 sayılı BKK ile belirlenmiştir.)</a:t>
            </a:r>
          </a:p>
          <a:p>
            <a:pPr marL="0" indent="531813" algn="just">
              <a:lnSpc>
                <a:spcPct val="145000"/>
              </a:lnSpc>
              <a:buNone/>
            </a:pPr>
            <a:endParaRPr lang="tr-TR" dirty="0" smtClean="0">
              <a:latin typeface="Book Antiqua" pitchFamily="18" charset="0"/>
            </a:endParaRPr>
          </a:p>
          <a:p>
            <a:pPr marL="0" indent="531813" algn="just">
              <a:lnSpc>
                <a:spcPct val="145000"/>
              </a:lnSpc>
              <a:buNone/>
            </a:pPr>
            <a:r>
              <a:rPr lang="tr-TR" sz="7200" dirty="0" smtClean="0">
                <a:latin typeface="Book Antiqua" pitchFamily="18" charset="0"/>
              </a:rPr>
              <a:t>Söz konusu Karar’a baktığımızda, Kararın 3’üncü maddesinde belli kriterler dikkate alınarak bağımsız denetim yapılacak şirketlerin üç farklı gruba ayrıldığı görülmektedir.</a:t>
            </a:r>
          </a:p>
          <a:p>
            <a:pPr algn="just">
              <a:lnSpc>
                <a:spcPct val="145000"/>
              </a:lnSpc>
              <a:buNone/>
            </a:pPr>
            <a:r>
              <a:rPr lang="tr-TR" sz="7200" dirty="0" smtClean="0">
                <a:latin typeface="Book Antiqua" pitchFamily="18" charset="0"/>
              </a:rPr>
              <a:t>	1- Genel Kriterler ile Bağımsız Denetime Tabi Olacak Şirketler,</a:t>
            </a:r>
          </a:p>
          <a:p>
            <a:pPr algn="just">
              <a:lnSpc>
                <a:spcPct val="145000"/>
              </a:lnSpc>
              <a:buNone/>
            </a:pPr>
            <a:r>
              <a:rPr lang="tr-TR" sz="7200" dirty="0" smtClean="0">
                <a:latin typeface="Book Antiqua" pitchFamily="18" charset="0"/>
              </a:rPr>
              <a:t>	2- Herhangi Bir Kritere Bağlı Olmaksızın Bağımsız Denetime Tabi Olacak Şirketler,</a:t>
            </a:r>
          </a:p>
          <a:p>
            <a:pPr algn="just">
              <a:lnSpc>
                <a:spcPct val="145000"/>
              </a:lnSpc>
              <a:buNone/>
            </a:pPr>
            <a:r>
              <a:rPr lang="tr-TR" sz="7200" dirty="0" smtClean="0">
                <a:latin typeface="Book Antiqua" pitchFamily="18" charset="0"/>
              </a:rPr>
              <a:t>	3- Özel Kriterler ile Bağımsız Denetime Tabi Olacak Şirketler,</a:t>
            </a:r>
          </a:p>
          <a:p>
            <a:pPr marL="0" indent="531813" algn="just">
              <a:buNone/>
            </a:pPr>
            <a:endParaRPr lang="tr-TR" sz="2400" dirty="0">
              <a:latin typeface="Book Antiqua" pitchFamily="18" charset="0"/>
            </a:endParaRPr>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16632"/>
            <a:ext cx="8686800" cy="936104"/>
          </a:xfrm>
        </p:spPr>
        <p:txBody>
          <a:bodyPr>
            <a:noAutofit/>
          </a:bodyPr>
          <a:lstStyle/>
          <a:p>
            <a:pPr algn="ctr"/>
            <a:r>
              <a:rPr lang="tr-TR" sz="3200" b="1" dirty="0" smtClean="0">
                <a:latin typeface="Book Antiqua" pitchFamily="18" charset="0"/>
              </a:rPr>
              <a:t>BAĞIMSIZ DENETİM STANDARTLARI</a:t>
            </a:r>
            <a:br>
              <a:rPr lang="tr-TR" sz="3200" b="1" dirty="0" smtClean="0">
                <a:latin typeface="Book Antiqua" pitchFamily="18" charset="0"/>
              </a:rPr>
            </a:br>
            <a:r>
              <a:rPr lang="tr-TR" sz="2000" b="1" dirty="0" smtClean="0">
                <a:latin typeface="Book Antiqua" pitchFamily="18" charset="0"/>
              </a:rPr>
              <a:t>(KGK TARAFINDAN YAYINLANAN)</a:t>
            </a:r>
            <a:endParaRPr lang="tr-TR" sz="3200" b="1" dirty="0">
              <a:latin typeface="Book Antiqua" pitchFamily="18" charset="0"/>
            </a:endParaRPr>
          </a:p>
        </p:txBody>
      </p:sp>
      <p:sp>
        <p:nvSpPr>
          <p:cNvPr id="3" name="2 İçerik Yer Tutucusu"/>
          <p:cNvSpPr>
            <a:spLocks noGrp="1"/>
          </p:cNvSpPr>
          <p:nvPr>
            <p:ph idx="1"/>
          </p:nvPr>
        </p:nvSpPr>
        <p:spPr>
          <a:xfrm>
            <a:off x="304801" y="1196752"/>
            <a:ext cx="8686800" cy="5544615"/>
          </a:xfrm>
        </p:spPr>
        <p:txBody>
          <a:bodyPr>
            <a:normAutofit/>
          </a:bodyPr>
          <a:lstStyle/>
          <a:p>
            <a:pPr marL="0" indent="358775" algn="just">
              <a:lnSpc>
                <a:spcPct val="150000"/>
              </a:lnSpc>
              <a:buNone/>
            </a:pPr>
            <a:r>
              <a:rPr lang="tr-TR" sz="2400" b="1" dirty="0" smtClean="0">
                <a:latin typeface="Book Antiqua" pitchFamily="18" charset="0"/>
              </a:rPr>
              <a:t>1.	Genel İlke ve Sorumluluklar (8 Adet)</a:t>
            </a:r>
          </a:p>
          <a:p>
            <a:pPr marL="0" indent="358775" algn="just">
              <a:lnSpc>
                <a:spcPct val="150000"/>
              </a:lnSpc>
              <a:buNone/>
            </a:pPr>
            <a:r>
              <a:rPr lang="tr-TR" sz="2400" b="1" dirty="0" smtClean="0">
                <a:latin typeface="Book Antiqua" pitchFamily="18" charset="0"/>
              </a:rPr>
              <a:t>2.	Risk Değerlendirmesi ve Değerlendirilmiş Risklere Verilecek Karşılıklar (6 Adet)</a:t>
            </a:r>
          </a:p>
          <a:p>
            <a:pPr marL="0" indent="358775" algn="just">
              <a:lnSpc>
                <a:spcPct val="150000"/>
              </a:lnSpc>
              <a:buNone/>
            </a:pPr>
            <a:r>
              <a:rPr lang="tr-TR" sz="2400" b="1" dirty="0" smtClean="0">
                <a:latin typeface="Book Antiqua" pitchFamily="18" charset="0"/>
              </a:rPr>
              <a:t>3.	Bağımsız Denetim Kanıtları (11 Adet)</a:t>
            </a:r>
          </a:p>
          <a:p>
            <a:pPr marL="0" indent="358775" algn="just">
              <a:lnSpc>
                <a:spcPct val="150000"/>
              </a:lnSpc>
              <a:buNone/>
            </a:pPr>
            <a:r>
              <a:rPr lang="tr-TR" sz="2400" b="1" dirty="0" smtClean="0">
                <a:latin typeface="Book Antiqua" pitchFamily="18" charset="0"/>
              </a:rPr>
              <a:t>4.	Başkalarının Çalışmalarının Kullanılması (3 Adet)</a:t>
            </a:r>
          </a:p>
          <a:p>
            <a:pPr marL="0" indent="358775" algn="just">
              <a:lnSpc>
                <a:spcPct val="150000"/>
              </a:lnSpc>
              <a:buNone/>
            </a:pPr>
            <a:r>
              <a:rPr lang="tr-TR" sz="2400" b="1" dirty="0" smtClean="0">
                <a:latin typeface="Book Antiqua" pitchFamily="18" charset="0"/>
              </a:rPr>
              <a:t>5.	Bağımsız Denetimin Sonuçları ve Raporlama (5 Adet)</a:t>
            </a:r>
          </a:p>
          <a:p>
            <a:pPr marL="0" indent="358775" algn="just">
              <a:lnSpc>
                <a:spcPct val="150000"/>
              </a:lnSpc>
              <a:buNone/>
            </a:pPr>
            <a:r>
              <a:rPr lang="tr-TR" sz="2400" b="1" dirty="0" smtClean="0">
                <a:latin typeface="Book Antiqua" pitchFamily="18" charset="0"/>
              </a:rPr>
              <a:t>6.	Özel Alanlar (3 Adet)</a:t>
            </a:r>
          </a:p>
          <a:p>
            <a:pPr marL="514350" indent="-514350">
              <a:buAutoNum type="arabicPeriod"/>
            </a:pPr>
            <a:endParaRPr lang="tr-TR" sz="2800" b="1" dirty="0" smtClean="0">
              <a:latin typeface="Book Antiqua" pitchFamily="18" charset="0"/>
            </a:endParaRPr>
          </a:p>
          <a:p>
            <a:pPr marL="514350" indent="-514350">
              <a:buAutoNum type="arabicPeriod"/>
            </a:pPr>
            <a:endParaRPr lang="tr-TR" sz="2800" dirty="0" smtClean="0">
              <a:latin typeface="Book Antiqua" pitchFamily="18" charset="0"/>
            </a:endParaRPr>
          </a:p>
          <a:p>
            <a:pPr marL="0" indent="531813" algn="just">
              <a:lnSpc>
                <a:spcPct val="134000"/>
              </a:lnSpc>
              <a:buNone/>
            </a:pPr>
            <a:endParaRPr lang="tr-TR" sz="6800" dirty="0">
              <a:latin typeface="Book Antiqua" pitchFamily="18" charset="0"/>
            </a:endParaRPr>
          </a:p>
        </p:txBody>
      </p:sp>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76672"/>
            <a:ext cx="8686800" cy="838200"/>
          </a:xfrm>
        </p:spPr>
        <p:txBody>
          <a:bodyPr>
            <a:noAutofit/>
          </a:bodyPr>
          <a:lstStyle/>
          <a:p>
            <a:pPr algn="ctr"/>
            <a:r>
              <a:rPr lang="tr-TR" sz="3200" b="1" dirty="0" smtClean="0">
                <a:latin typeface="Book Antiqua" pitchFamily="18" charset="0"/>
              </a:rPr>
              <a:t>VERGİ DENETİMİ</a:t>
            </a:r>
            <a:endParaRPr lang="tr-TR" sz="3200" b="1" dirty="0">
              <a:latin typeface="Book Antiqua" pitchFamily="18" charset="0"/>
            </a:endParaRPr>
          </a:p>
        </p:txBody>
      </p:sp>
      <p:sp>
        <p:nvSpPr>
          <p:cNvPr id="3" name="2 İçerik Yer Tutucusu"/>
          <p:cNvSpPr>
            <a:spLocks noGrp="1"/>
          </p:cNvSpPr>
          <p:nvPr>
            <p:ph idx="1"/>
          </p:nvPr>
        </p:nvSpPr>
        <p:spPr>
          <a:xfrm>
            <a:off x="304801" y="1196753"/>
            <a:ext cx="8686800" cy="4883374"/>
          </a:xfrm>
        </p:spPr>
        <p:txBody>
          <a:bodyPr>
            <a:normAutofit/>
          </a:bodyPr>
          <a:lstStyle/>
          <a:p>
            <a:pPr marL="0" indent="531813" algn="just">
              <a:buNone/>
            </a:pPr>
            <a:endParaRPr lang="tr-TR" sz="2400" dirty="0" smtClean="0">
              <a:latin typeface="Book Antiqua" pitchFamily="18" charset="0"/>
            </a:endParaRPr>
          </a:p>
          <a:p>
            <a:pPr marL="0" indent="531813" algn="just">
              <a:buNone/>
            </a:pPr>
            <a:endParaRPr lang="tr-TR" sz="2400" dirty="0" smtClean="0">
              <a:latin typeface="Book Antiqua" pitchFamily="18" charset="0"/>
            </a:endParaRPr>
          </a:p>
          <a:p>
            <a:pPr marL="0" indent="531813" algn="just">
              <a:buNone/>
            </a:pPr>
            <a:r>
              <a:rPr lang="tr-TR" sz="2400" dirty="0" smtClean="0">
                <a:latin typeface="Book Antiqua" pitchFamily="18" charset="0"/>
              </a:rPr>
              <a:t>-	</a:t>
            </a:r>
            <a:r>
              <a:rPr lang="tr-TR" sz="2400" b="1" dirty="0" smtClean="0">
                <a:latin typeface="Book Antiqua" pitchFamily="18" charset="0"/>
              </a:rPr>
              <a:t>Vergi İncelemesi (VUK 134)</a:t>
            </a:r>
          </a:p>
          <a:p>
            <a:pPr marL="0" indent="531813" algn="just">
              <a:buNone/>
            </a:pPr>
            <a:endParaRPr lang="tr-TR" sz="2400" b="1" dirty="0" smtClean="0">
              <a:latin typeface="Book Antiqua" pitchFamily="18" charset="0"/>
            </a:endParaRPr>
          </a:p>
          <a:p>
            <a:pPr marL="0" indent="531813" algn="just">
              <a:buNone/>
            </a:pPr>
            <a:r>
              <a:rPr lang="tr-TR" sz="2400" b="1" dirty="0" smtClean="0">
                <a:latin typeface="Book Antiqua" pitchFamily="18" charset="0"/>
              </a:rPr>
              <a:t>-	Tam Tasdik Denetimi (3568 Sayılı Kanun)</a:t>
            </a:r>
          </a:p>
        </p:txBody>
      </p:sp>
    </p:spTree>
  </p:cSld>
  <p:clrMapOvr>
    <a:masterClrMapping/>
  </p:clrMapOvr>
  <p:transition>
    <p:wedg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Gezinti">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Gezinti">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ezinti">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1_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22225">
          <a:solidFill>
            <a:srgbClr val="002060"/>
          </a:solidFill>
          <a:tailEnd type="none"/>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Trek</Template>
  <TotalTime>1751</TotalTime>
  <Words>1049</Words>
  <Application>Microsoft Office PowerPoint</Application>
  <PresentationFormat>Ekran Gösterisi (4:3)</PresentationFormat>
  <Paragraphs>161</Paragraphs>
  <Slides>19</Slides>
  <Notes>0</Notes>
  <HiddenSlides>0</HiddenSlides>
  <MMClips>0</MMClips>
  <ScaleCrop>false</ScaleCrop>
  <HeadingPairs>
    <vt:vector size="6" baseType="variant">
      <vt:variant>
        <vt:lpstr>Kullanılan Yazı Tipleri</vt:lpstr>
      </vt:variant>
      <vt:variant>
        <vt:i4>7</vt:i4>
      </vt:variant>
      <vt:variant>
        <vt:lpstr>Tema</vt:lpstr>
      </vt:variant>
      <vt:variant>
        <vt:i4>2</vt:i4>
      </vt:variant>
      <vt:variant>
        <vt:lpstr>Slayt Başlıkları</vt:lpstr>
      </vt:variant>
      <vt:variant>
        <vt:i4>19</vt:i4>
      </vt:variant>
    </vt:vector>
  </HeadingPairs>
  <TitlesOfParts>
    <vt:vector size="28" baseType="lpstr">
      <vt:lpstr>Arial</vt:lpstr>
      <vt:lpstr>Book Antiqua</vt:lpstr>
      <vt:lpstr>Bookman Old Style</vt:lpstr>
      <vt:lpstr>Calibri</vt:lpstr>
      <vt:lpstr>Franklin Gothic Book</vt:lpstr>
      <vt:lpstr>Franklin Gothic Medium</vt:lpstr>
      <vt:lpstr>Wingdings 2</vt:lpstr>
      <vt:lpstr>Gezinti</vt:lpstr>
      <vt:lpstr>1_Ofis Teması</vt:lpstr>
      <vt:lpstr>VERGİ DENETİM KURULU</vt:lpstr>
      <vt:lpstr>DENETİM VE ÖZELLİKLERİ</vt:lpstr>
      <vt:lpstr>DENETİM TÜRLERİ</vt:lpstr>
      <vt:lpstr>BAĞIMSIZ DENETİM</vt:lpstr>
      <vt:lpstr>BAĞIMSIZ DENETİMİN AMACI</vt:lpstr>
      <vt:lpstr> BAĞIMSIZ DENETİMİN HUKUKİ ALTYAPISI</vt:lpstr>
      <vt:lpstr>BAĞIMSIZ DENETİME TABİ OLANLAR</vt:lpstr>
      <vt:lpstr>BAĞIMSIZ DENETİM STANDARTLARI (KGK TARAFINDAN YAYINLANAN)</vt:lpstr>
      <vt:lpstr>VERGİ DENETİMİ</vt:lpstr>
      <vt:lpstr>Tam tasdİK DENETİMİ</vt:lpstr>
      <vt:lpstr>Tam tasdİK DENETİMİ</vt:lpstr>
      <vt:lpstr>TAM TASDİK DENETİMİN AMACI</vt:lpstr>
      <vt:lpstr>TAM TASDİK DENETİMİNİn NİTELİĞİ</vt:lpstr>
      <vt:lpstr>Vergİ DENETİMİ-BAĞIMSIZ DENETİM</vt:lpstr>
      <vt:lpstr>Vergİ DENETİMİ-BAĞIMSIZ DENETİM</vt:lpstr>
      <vt:lpstr>Vergİ DENETİMİ-BAĞIMSIZ DENETİM</vt:lpstr>
      <vt:lpstr>Vergİ DENETİMİ-BAĞIMSIZ DENETİM</vt:lpstr>
      <vt:lpstr>Vergİ DENETİMİ-BAĞIMSIZ DENETİM</vt:lpstr>
      <vt:lpstr>PowerPoint Sunusu</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saadettin.yilmaz</dc:creator>
  <cp:lastModifiedBy>Mehmet Ali KAYA (Grup Başkanı)</cp:lastModifiedBy>
  <cp:revision>164</cp:revision>
  <dcterms:created xsi:type="dcterms:W3CDTF">2015-07-31T07:07:21Z</dcterms:created>
  <dcterms:modified xsi:type="dcterms:W3CDTF">2016-03-17T14:01:09Z</dcterms:modified>
</cp:coreProperties>
</file>