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23"/>
  </p:notesMasterIdLst>
  <p:sldIdLst>
    <p:sldId id="256" r:id="rId2"/>
    <p:sldId id="257" r:id="rId3"/>
    <p:sldId id="258" r:id="rId4"/>
    <p:sldId id="259" r:id="rId5"/>
    <p:sldId id="274" r:id="rId6"/>
    <p:sldId id="260" r:id="rId7"/>
    <p:sldId id="275" r:id="rId8"/>
    <p:sldId id="261" r:id="rId9"/>
    <p:sldId id="262" r:id="rId10"/>
    <p:sldId id="263" r:id="rId11"/>
    <p:sldId id="264" r:id="rId12"/>
    <p:sldId id="265" r:id="rId13"/>
    <p:sldId id="276"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0" autoAdjust="0"/>
  </p:normalViewPr>
  <p:slideViewPr>
    <p:cSldViewPr>
      <p:cViewPr>
        <p:scale>
          <a:sx n="100" d="100"/>
          <a:sy n="100" d="100"/>
        </p:scale>
        <p:origin x="-1104" y="21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91179-89C4-41AC-BD41-283E8211EAFE}" type="datetimeFigureOut">
              <a:rPr lang="tr-TR" smtClean="0"/>
              <a:t>16.03.2016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9A197-92B6-40EF-92C8-3540445FA928}" type="slidenum">
              <a:rPr lang="tr-TR" smtClean="0"/>
              <a:t>‹#›</a:t>
            </a:fld>
            <a:endParaRPr lang="tr-TR"/>
          </a:p>
        </p:txBody>
      </p:sp>
    </p:spTree>
    <p:extLst>
      <p:ext uri="{BB962C8B-B14F-4D97-AF65-F5344CB8AC3E}">
        <p14:creationId xmlns:p14="http://schemas.microsoft.com/office/powerpoint/2010/main" val="262872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D71F016-CC1F-49D0-A2D4-80E0E99BB40B}" type="datetime1">
              <a:rPr lang="tr-TR" smtClean="0"/>
              <a:t>16.03.2016</a:t>
            </a:fld>
            <a:endParaRPr lang="tr-T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04EAC47-7F62-4DE8-B132-788B448FD2E0}" type="slidenum">
              <a:rPr lang="tr-TR" smtClean="0"/>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r>
              <a:rPr lang="tr-TR" smtClean="0"/>
              <a:t>Ömer Faruk TOKGÖZ - SMMM</a:t>
            </a:r>
            <a:endParaRPr lang="tr-T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7DDFBFC-048F-4544-B89B-2C581D035881}" type="datetime1">
              <a:rPr lang="tr-TR" smtClean="0"/>
              <a:t>16.03.2016</a:t>
            </a:fld>
            <a:endParaRPr lang="tr-TR"/>
          </a:p>
        </p:txBody>
      </p:sp>
      <p:sp>
        <p:nvSpPr>
          <p:cNvPr id="5" name="Footer Placeholder 4"/>
          <p:cNvSpPr>
            <a:spLocks noGrp="1"/>
          </p:cNvSpPr>
          <p:nvPr>
            <p:ph type="ftr" sz="quarter" idx="11"/>
          </p:nvPr>
        </p:nvSpPr>
        <p:spPr/>
        <p:txBody>
          <a:bodyPr/>
          <a:lstStyle/>
          <a:p>
            <a:r>
              <a:rPr lang="tr-TR" smtClean="0"/>
              <a:t>Ömer Faruk TOKGÖZ - SMMM</a:t>
            </a:r>
            <a:endParaRPr lang="tr-TR"/>
          </a:p>
        </p:txBody>
      </p:sp>
      <p:sp>
        <p:nvSpPr>
          <p:cNvPr id="6" name="Slide Number Placeholder 5"/>
          <p:cNvSpPr>
            <a:spLocks noGrp="1"/>
          </p:cNvSpPr>
          <p:nvPr>
            <p:ph type="sldNum" sz="quarter" idx="12"/>
          </p:nvPr>
        </p:nvSpPr>
        <p:spPr/>
        <p:txBody>
          <a:bodyPr/>
          <a:lstStyle/>
          <a:p>
            <a:fld id="{204EAC47-7F62-4DE8-B132-788B448FD2E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354A900-F1A0-424B-845E-2ADFFA500010}" type="datetime1">
              <a:rPr lang="tr-TR" smtClean="0"/>
              <a:t>16.03.2016</a:t>
            </a:fld>
            <a:endParaRPr lang="tr-TR"/>
          </a:p>
        </p:txBody>
      </p:sp>
      <p:sp>
        <p:nvSpPr>
          <p:cNvPr id="5" name="Footer Placeholder 4"/>
          <p:cNvSpPr>
            <a:spLocks noGrp="1"/>
          </p:cNvSpPr>
          <p:nvPr>
            <p:ph type="ftr" sz="quarter" idx="11"/>
          </p:nvPr>
        </p:nvSpPr>
        <p:spPr/>
        <p:txBody>
          <a:bodyPr/>
          <a:lstStyle/>
          <a:p>
            <a:r>
              <a:rPr lang="tr-TR" smtClean="0"/>
              <a:t>Ömer Faruk TOKGÖZ - SMMM</a:t>
            </a:r>
            <a:endParaRPr lang="tr-T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04EAC47-7F62-4DE8-B132-788B448FD2E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B8AAF3-6BD3-4D5B-B08B-7A85BE119993}" type="datetime1">
              <a:rPr lang="tr-TR" smtClean="0"/>
              <a:t>16.03.2016</a:t>
            </a:fld>
            <a:endParaRPr lang="tr-TR"/>
          </a:p>
        </p:txBody>
      </p:sp>
      <p:sp>
        <p:nvSpPr>
          <p:cNvPr id="5" name="Footer Placeholder 4"/>
          <p:cNvSpPr>
            <a:spLocks noGrp="1"/>
          </p:cNvSpPr>
          <p:nvPr>
            <p:ph type="ftr" sz="quarter" idx="11"/>
          </p:nvPr>
        </p:nvSpPr>
        <p:spPr/>
        <p:txBody>
          <a:bodyPr/>
          <a:lstStyle/>
          <a:p>
            <a:r>
              <a:rPr lang="tr-TR" smtClean="0"/>
              <a:t>Ömer Faruk TOKGÖZ - SMMM</a:t>
            </a:r>
            <a:endParaRPr lang="tr-TR"/>
          </a:p>
        </p:txBody>
      </p:sp>
      <p:sp>
        <p:nvSpPr>
          <p:cNvPr id="6" name="Slide Number Placeholder 5"/>
          <p:cNvSpPr>
            <a:spLocks noGrp="1"/>
          </p:cNvSpPr>
          <p:nvPr>
            <p:ph type="sldNum" sz="quarter" idx="12"/>
          </p:nvPr>
        </p:nvSpPr>
        <p:spPr/>
        <p:txBody>
          <a:bodyPr/>
          <a:lstStyle/>
          <a:p>
            <a:fld id="{204EAC47-7F62-4DE8-B132-788B448FD2E0}"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B4B0BD12-CA8D-4561-8B84-3EE09528DE74}" type="datetime1">
              <a:rPr lang="tr-TR" smtClean="0"/>
              <a:t>16.03.2016</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04EAC47-7F62-4DE8-B132-788B448FD2E0}" type="slidenum">
              <a:rPr lang="tr-TR" smtClean="0"/>
              <a:t>‹#›</a:t>
            </a:fld>
            <a:endParaRPr lang="tr-T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tr-TR" smtClean="0"/>
              <a:t>Ömer Faruk TOKGÖZ - SMMM</a:t>
            </a:r>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0DC1E47-B896-4996-83A4-CB7EEABF718B}" type="datetime1">
              <a:rPr lang="tr-TR" smtClean="0"/>
              <a:t>16.03.2016</a:t>
            </a:fld>
            <a:endParaRPr lang="tr-TR"/>
          </a:p>
        </p:txBody>
      </p:sp>
      <p:sp>
        <p:nvSpPr>
          <p:cNvPr id="6" name="Footer Placeholder 5"/>
          <p:cNvSpPr>
            <a:spLocks noGrp="1"/>
          </p:cNvSpPr>
          <p:nvPr>
            <p:ph type="ftr" sz="quarter" idx="11"/>
          </p:nvPr>
        </p:nvSpPr>
        <p:spPr/>
        <p:txBody>
          <a:bodyPr/>
          <a:lstStyle/>
          <a:p>
            <a:r>
              <a:rPr lang="tr-TR" smtClean="0"/>
              <a:t>Ömer Faruk TOKGÖZ - SMMM</a:t>
            </a:r>
            <a:endParaRPr lang="tr-TR"/>
          </a:p>
        </p:txBody>
      </p:sp>
      <p:sp>
        <p:nvSpPr>
          <p:cNvPr id="7" name="Slide Number Placeholder 6"/>
          <p:cNvSpPr>
            <a:spLocks noGrp="1"/>
          </p:cNvSpPr>
          <p:nvPr>
            <p:ph type="sldNum" sz="quarter" idx="12"/>
          </p:nvPr>
        </p:nvSpPr>
        <p:spPr/>
        <p:txBody>
          <a:bodyPr/>
          <a:lstStyle/>
          <a:p>
            <a:fld id="{204EAC47-7F62-4DE8-B132-788B448FD2E0}"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3A966D4-122F-4FDF-9016-1EC93F6A5869}" type="datetime1">
              <a:rPr lang="tr-TR" smtClean="0"/>
              <a:t>16.03.2016</a:t>
            </a:fld>
            <a:endParaRPr lang="tr-TR"/>
          </a:p>
        </p:txBody>
      </p:sp>
      <p:sp>
        <p:nvSpPr>
          <p:cNvPr id="8" name="Footer Placeholder 7"/>
          <p:cNvSpPr>
            <a:spLocks noGrp="1"/>
          </p:cNvSpPr>
          <p:nvPr>
            <p:ph type="ftr" sz="quarter" idx="11"/>
          </p:nvPr>
        </p:nvSpPr>
        <p:spPr/>
        <p:txBody>
          <a:bodyPr/>
          <a:lstStyle/>
          <a:p>
            <a:r>
              <a:rPr lang="tr-TR" smtClean="0"/>
              <a:t>Ömer Faruk TOKGÖZ - SMMM</a:t>
            </a:r>
            <a:endParaRPr lang="tr-TR"/>
          </a:p>
        </p:txBody>
      </p:sp>
      <p:sp>
        <p:nvSpPr>
          <p:cNvPr id="9" name="Slide Number Placeholder 8"/>
          <p:cNvSpPr>
            <a:spLocks noGrp="1"/>
          </p:cNvSpPr>
          <p:nvPr>
            <p:ph type="sldNum" sz="quarter" idx="12"/>
          </p:nvPr>
        </p:nvSpPr>
        <p:spPr/>
        <p:txBody>
          <a:bodyPr/>
          <a:lstStyle/>
          <a:p>
            <a:fld id="{204EAC47-7F62-4DE8-B132-788B448FD2E0}"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728A8-CDCF-459C-8E9D-338A565141F7}" type="datetime1">
              <a:rPr lang="tr-TR" smtClean="0"/>
              <a:t>16.03.2016</a:t>
            </a:fld>
            <a:endParaRPr lang="tr-TR"/>
          </a:p>
        </p:txBody>
      </p:sp>
      <p:sp>
        <p:nvSpPr>
          <p:cNvPr id="4" name="Footer Placeholder 3"/>
          <p:cNvSpPr>
            <a:spLocks noGrp="1"/>
          </p:cNvSpPr>
          <p:nvPr>
            <p:ph type="ftr" sz="quarter" idx="11"/>
          </p:nvPr>
        </p:nvSpPr>
        <p:spPr/>
        <p:txBody>
          <a:bodyPr/>
          <a:lstStyle/>
          <a:p>
            <a:r>
              <a:rPr lang="tr-TR" smtClean="0"/>
              <a:t>Ömer Faruk TOKGÖZ - SMMM</a:t>
            </a:r>
            <a:endParaRPr lang="tr-TR"/>
          </a:p>
        </p:txBody>
      </p:sp>
      <p:sp>
        <p:nvSpPr>
          <p:cNvPr id="5" name="Slide Number Placeholder 4"/>
          <p:cNvSpPr>
            <a:spLocks noGrp="1"/>
          </p:cNvSpPr>
          <p:nvPr>
            <p:ph type="sldNum" sz="quarter" idx="12"/>
          </p:nvPr>
        </p:nvSpPr>
        <p:spPr/>
        <p:txBody>
          <a:bodyPr/>
          <a:lstStyle/>
          <a:p>
            <a:fld id="{204EAC47-7F62-4DE8-B132-788B448FD2E0}"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EA0204F-8B47-4530-BB7B-1C3B729637BD}" type="datetime1">
              <a:rPr lang="tr-TR" smtClean="0"/>
              <a:t>16.03.2016</a:t>
            </a:fld>
            <a:endParaRPr lang="tr-TR"/>
          </a:p>
        </p:txBody>
      </p:sp>
      <p:sp>
        <p:nvSpPr>
          <p:cNvPr id="3" name="Footer Placeholder 2"/>
          <p:cNvSpPr>
            <a:spLocks noGrp="1"/>
          </p:cNvSpPr>
          <p:nvPr>
            <p:ph type="ftr" sz="quarter" idx="11"/>
          </p:nvPr>
        </p:nvSpPr>
        <p:spPr/>
        <p:txBody>
          <a:bodyPr/>
          <a:lstStyle/>
          <a:p>
            <a:r>
              <a:rPr lang="tr-TR" smtClean="0"/>
              <a:t>Ömer Faruk TOKGÖZ - SMMM</a:t>
            </a:r>
            <a:endParaRPr lang="tr-TR"/>
          </a:p>
        </p:txBody>
      </p:sp>
      <p:sp>
        <p:nvSpPr>
          <p:cNvPr id="4" name="Slide Number Placeholder 3"/>
          <p:cNvSpPr>
            <a:spLocks noGrp="1"/>
          </p:cNvSpPr>
          <p:nvPr>
            <p:ph type="sldNum" sz="quarter" idx="12"/>
          </p:nvPr>
        </p:nvSpPr>
        <p:spPr/>
        <p:txBody>
          <a:bodyPr/>
          <a:lstStyle/>
          <a:p>
            <a:fld id="{204EAC47-7F62-4DE8-B132-788B448FD2E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FD1A6D6-8600-4CBA-9BA5-697E022D0844}" type="datetime1">
              <a:rPr lang="tr-TR" smtClean="0"/>
              <a:t>16.03.2016</a:t>
            </a:fld>
            <a:endParaRPr lang="tr-TR"/>
          </a:p>
        </p:txBody>
      </p:sp>
      <p:sp>
        <p:nvSpPr>
          <p:cNvPr id="6" name="Footer Placeholder 5"/>
          <p:cNvSpPr>
            <a:spLocks noGrp="1"/>
          </p:cNvSpPr>
          <p:nvPr>
            <p:ph type="ftr" sz="quarter" idx="11"/>
          </p:nvPr>
        </p:nvSpPr>
        <p:spPr/>
        <p:txBody>
          <a:bodyPr/>
          <a:lstStyle/>
          <a:p>
            <a:r>
              <a:rPr lang="tr-TR" smtClean="0"/>
              <a:t>Ömer Faruk TOKGÖZ - SMMM</a:t>
            </a:r>
            <a:endParaRPr lang="tr-T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04EAC47-7F62-4DE8-B132-788B448FD2E0}" type="slidenum">
              <a:rPr lang="tr-TR" smtClean="0"/>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E9DA964-22F0-422C-BCDA-ABAF1BEBC7F0}" type="datetime1">
              <a:rPr lang="tr-TR" smtClean="0"/>
              <a:t>16.03.2016</a:t>
            </a:fld>
            <a:endParaRPr lang="tr-TR"/>
          </a:p>
        </p:txBody>
      </p:sp>
      <p:sp>
        <p:nvSpPr>
          <p:cNvPr id="6" name="Footer Placeholder 5"/>
          <p:cNvSpPr>
            <a:spLocks noGrp="1"/>
          </p:cNvSpPr>
          <p:nvPr>
            <p:ph type="ftr" sz="quarter" idx="11"/>
          </p:nvPr>
        </p:nvSpPr>
        <p:spPr/>
        <p:txBody>
          <a:bodyPr/>
          <a:lstStyle/>
          <a:p>
            <a:r>
              <a:rPr lang="tr-TR" smtClean="0"/>
              <a:t>Ömer Faruk TOKGÖZ - SMMM</a:t>
            </a:r>
            <a:endParaRPr lang="tr-TR"/>
          </a:p>
        </p:txBody>
      </p:sp>
      <p:sp>
        <p:nvSpPr>
          <p:cNvPr id="7" name="Slide Number Placeholder 6"/>
          <p:cNvSpPr>
            <a:spLocks noGrp="1"/>
          </p:cNvSpPr>
          <p:nvPr>
            <p:ph type="sldNum" sz="quarter" idx="12"/>
          </p:nvPr>
        </p:nvSpPr>
        <p:spPr/>
        <p:txBody>
          <a:bodyPr/>
          <a:lstStyle/>
          <a:p>
            <a:fld id="{204EAC47-7F62-4DE8-B132-788B448FD2E0}" type="slidenum">
              <a:rPr lang="tr-TR" smtClean="0"/>
              <a:t>‹#›</a:t>
            </a:fld>
            <a:endParaRPr lang="tr-T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B12C29D-CCE8-49D4-8F87-979190B1B9D1}" type="datetime1">
              <a:rPr lang="tr-TR" smtClean="0"/>
              <a:t>16.03.2016</a:t>
            </a:fld>
            <a:endParaRPr lang="tr-T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tr-TR" smtClean="0"/>
              <a:t>Ömer Faruk TOKGÖZ - SMMM</a:t>
            </a:r>
            <a:endParaRPr lang="tr-T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04EAC47-7F62-4DE8-B132-788B448FD2E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Ömer Faruk TOKGÖZ</a:t>
            </a:r>
          </a:p>
          <a:p>
            <a:r>
              <a:rPr lang="tr-TR" dirty="0" smtClean="0"/>
              <a:t>SMMM</a:t>
            </a:r>
            <a:endParaRPr lang="tr-TR" dirty="0"/>
          </a:p>
        </p:txBody>
      </p:sp>
      <p:sp>
        <p:nvSpPr>
          <p:cNvPr id="2" name="Başlık 1"/>
          <p:cNvSpPr>
            <a:spLocks noGrp="1"/>
          </p:cNvSpPr>
          <p:nvPr>
            <p:ph type="title"/>
          </p:nvPr>
        </p:nvSpPr>
        <p:spPr/>
        <p:txBody>
          <a:bodyPr>
            <a:normAutofit fontScale="90000"/>
          </a:bodyPr>
          <a:lstStyle/>
          <a:p>
            <a:r>
              <a:rPr lang="tr-TR" dirty="0">
                <a:effectLst/>
                <a:latin typeface="Arial" panose="020B0604020202020204" pitchFamily="34" charset="0"/>
                <a:cs typeface="Arial" panose="020B0604020202020204" pitchFamily="34" charset="0"/>
              </a:rPr>
              <a:t>Serbest </a:t>
            </a:r>
            <a:r>
              <a:rPr lang="tr-TR" dirty="0" err="1" smtClean="0">
                <a:effectLst/>
                <a:latin typeface="Arial" panose="020B0604020202020204" pitchFamily="34" charset="0"/>
                <a:cs typeface="Arial" panose="020B0604020202020204" pitchFamily="34" charset="0"/>
              </a:rPr>
              <a:t>Muhasebecİ</a:t>
            </a:r>
            <a:r>
              <a:rPr lang="tr-TR" dirty="0" smtClean="0">
                <a:effectLst/>
                <a:latin typeface="Arial" panose="020B0604020202020204" pitchFamily="34" charset="0"/>
                <a:cs typeface="Arial" panose="020B0604020202020204" pitchFamily="34" charset="0"/>
              </a:rPr>
              <a:t> </a:t>
            </a:r>
            <a:r>
              <a:rPr lang="tr-TR" dirty="0" err="1" smtClean="0">
                <a:effectLst/>
                <a:latin typeface="Arial" panose="020B0604020202020204" pitchFamily="34" charset="0"/>
                <a:cs typeface="Arial" panose="020B0604020202020204" pitchFamily="34" charset="0"/>
              </a:rPr>
              <a:t>Malİ</a:t>
            </a:r>
            <a:r>
              <a:rPr lang="tr-TR" dirty="0" smtClean="0">
                <a:effectLst/>
                <a:latin typeface="Arial" panose="020B0604020202020204" pitchFamily="34" charset="0"/>
                <a:cs typeface="Arial" panose="020B0604020202020204" pitchFamily="34" charset="0"/>
              </a:rPr>
              <a:t> </a:t>
            </a:r>
            <a:r>
              <a:rPr lang="tr-TR" dirty="0" err="1" smtClean="0">
                <a:effectLst/>
                <a:latin typeface="Arial" panose="020B0604020202020204" pitchFamily="34" charset="0"/>
                <a:cs typeface="Arial" panose="020B0604020202020204" pitchFamily="34" charset="0"/>
              </a:rPr>
              <a:t>Müşavİrlerİn</a:t>
            </a:r>
            <a:r>
              <a:rPr lang="tr-TR" dirty="0" smtClean="0">
                <a:effectLst/>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İş </a:t>
            </a:r>
            <a:r>
              <a:rPr lang="tr-TR" dirty="0" err="1" smtClean="0">
                <a:effectLst/>
                <a:latin typeface="Arial" panose="020B0604020202020204" pitchFamily="34" charset="0"/>
                <a:cs typeface="Arial" panose="020B0604020202020204" pitchFamily="34" charset="0"/>
              </a:rPr>
              <a:t>HayatInda</a:t>
            </a:r>
            <a:r>
              <a:rPr lang="tr-TR" dirty="0" smtClean="0">
                <a:effectLst/>
                <a:latin typeface="Arial" panose="020B0604020202020204" pitchFamily="34" charset="0"/>
                <a:cs typeface="Arial" panose="020B0604020202020204" pitchFamily="34" charset="0"/>
              </a:rPr>
              <a:t> </a:t>
            </a:r>
            <a:r>
              <a:rPr lang="tr-TR" dirty="0" err="1" smtClean="0">
                <a:effectLst/>
                <a:latin typeface="Arial" panose="020B0604020202020204" pitchFamily="34" charset="0"/>
                <a:cs typeface="Arial" panose="020B0604020202020204" pitchFamily="34" charset="0"/>
              </a:rPr>
              <a:t>YarattIğI</a:t>
            </a:r>
            <a:r>
              <a:rPr lang="tr-TR" dirty="0" smtClean="0">
                <a:effectLst/>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Katma Değer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02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752" y="1628800"/>
            <a:ext cx="8503920" cy="4680520"/>
          </a:xfrm>
        </p:spPr>
        <p:txBody>
          <a:bodyPr>
            <a:normAutofit fontScale="92500"/>
          </a:bodyPr>
          <a:lstStyle/>
          <a:p>
            <a:pPr marL="0" lvl="0" indent="0">
              <a:buNone/>
            </a:pPr>
            <a:r>
              <a:rPr lang="tr-TR" sz="2400" b="1" dirty="0" smtClean="0"/>
              <a:t>A-Ülke </a:t>
            </a:r>
            <a:r>
              <a:rPr lang="tr-TR" sz="2400" b="1" dirty="0"/>
              <a:t>ekonomisine yansıyan makro düzeydeki katma </a:t>
            </a:r>
            <a:r>
              <a:rPr lang="tr-TR" sz="2400" b="1" dirty="0" smtClean="0"/>
              <a:t>değer</a:t>
            </a:r>
          </a:p>
          <a:p>
            <a:pPr marL="0" lvl="0" indent="0">
              <a:buNone/>
            </a:pPr>
            <a:endParaRPr lang="tr-TR" sz="2400" dirty="0"/>
          </a:p>
          <a:p>
            <a:r>
              <a:rPr lang="tr-TR" sz="2400" dirty="0"/>
              <a:t>SMMM faaliyetleri sonucunda yaratılan katma değerin makro düzeyde ülke ekonomisine etkileri şunlardır.</a:t>
            </a:r>
          </a:p>
          <a:p>
            <a:pPr lvl="0"/>
            <a:r>
              <a:rPr lang="tr-TR" sz="2400" dirty="0"/>
              <a:t>Kaynakların korunması, para piyasası ile sermaye piyasasının gelişmesi</a:t>
            </a:r>
          </a:p>
          <a:p>
            <a:pPr lvl="0"/>
            <a:r>
              <a:rPr lang="tr-TR" sz="2400" dirty="0"/>
              <a:t>Milli gelirin hesaplanması</a:t>
            </a:r>
          </a:p>
          <a:p>
            <a:pPr lvl="0"/>
            <a:r>
              <a:rPr lang="tr-TR" sz="2400" dirty="0"/>
              <a:t>Enflasyonunu izlenmesi (enflasyon muhasebesi)</a:t>
            </a:r>
          </a:p>
          <a:p>
            <a:pPr lvl="0"/>
            <a:r>
              <a:rPr lang="tr-TR" sz="2400" dirty="0"/>
              <a:t>Vergi kayıplarının önlenmesi ve azaltılması (vergi güvenlik önlemleri ile vergi beyannamelerinin imzalanması sürecinde yapılan ön denetim-sınırlı uygunluk denetimi)</a:t>
            </a:r>
          </a:p>
          <a:p>
            <a:pPr lvl="0"/>
            <a:r>
              <a:rPr lang="tr-TR" sz="2400" dirty="0"/>
              <a:t>Tüketicinin korunması (fiyatlandırma ve kalite maliyetleri</a:t>
            </a:r>
            <a:r>
              <a:rPr lang="tr-TR" sz="2400" dirty="0" smtClean="0"/>
              <a:t>)</a:t>
            </a:r>
            <a:endParaRPr lang="tr-TR" sz="24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10</a:t>
            </a:fld>
            <a:endParaRPr lang="tr-TR"/>
          </a:p>
        </p:txBody>
      </p:sp>
    </p:spTree>
    <p:extLst>
      <p:ext uri="{BB962C8B-B14F-4D97-AF65-F5344CB8AC3E}">
        <p14:creationId xmlns:p14="http://schemas.microsoft.com/office/powerpoint/2010/main" val="328621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lvl="0" indent="0">
              <a:buNone/>
            </a:pPr>
            <a:r>
              <a:rPr lang="tr-TR" sz="2400" b="1" dirty="0" smtClean="0"/>
              <a:t>B-İşletmelerden </a:t>
            </a:r>
            <a:r>
              <a:rPr lang="tr-TR" sz="2400" b="1" dirty="0"/>
              <a:t>çıkar bekleyen paydaşlar için mikro düzeydeki katma </a:t>
            </a:r>
            <a:r>
              <a:rPr lang="tr-TR" sz="2400" b="1" dirty="0" smtClean="0"/>
              <a:t>değer</a:t>
            </a:r>
          </a:p>
          <a:p>
            <a:pPr marL="0" lvl="0" indent="0">
              <a:buNone/>
            </a:pPr>
            <a:endParaRPr lang="tr-TR" sz="2400" dirty="0" smtClean="0"/>
          </a:p>
          <a:p>
            <a:pPr marL="514350" lvl="0" indent="-514350">
              <a:buFont typeface="+mj-lt"/>
              <a:buAutoNum type="arabicPeriod"/>
            </a:pPr>
            <a:r>
              <a:rPr lang="tr-TR" sz="2400" dirty="0" smtClean="0"/>
              <a:t>Mali </a:t>
            </a:r>
            <a:r>
              <a:rPr lang="tr-TR" sz="2400" dirty="0"/>
              <a:t>müşavirlik mesleğinin temel amacı tam zamanlı belge akışına paralel olarak oluşturulan muhasebe kayıtları neticesinde, iç kontrol ve sınırlı uygunluk denetimi yaparak, işletmenin rotalarını, kurumsal bir altyapı ışığında günümüz ihtiyaçlarına uygun olarak hazırlamaktır.</a:t>
            </a:r>
          </a:p>
          <a:p>
            <a:pPr marL="0" indent="0">
              <a:buNone/>
            </a:pPr>
            <a:endParaRPr lang="tr-TR" sz="24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11</a:t>
            </a:fld>
            <a:endParaRPr lang="tr-TR"/>
          </a:p>
        </p:txBody>
      </p:sp>
      <p:pic>
        <p:nvPicPr>
          <p:cNvPr id="4099" name="Picture 3" descr="C:\Users\Melih\Pictures\web_imaj\buyute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013176"/>
            <a:ext cx="2017416" cy="148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83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719070"/>
            <a:ext cx="8407893" cy="4590249"/>
          </a:xfrm>
        </p:spPr>
        <p:txBody>
          <a:bodyPr>
            <a:normAutofit/>
          </a:bodyPr>
          <a:lstStyle/>
          <a:p>
            <a:pPr marL="514350" lvl="0" indent="-514350">
              <a:buFont typeface="+mj-lt"/>
              <a:buAutoNum type="arabicPeriod" startAt="2"/>
            </a:pPr>
            <a:r>
              <a:rPr lang="tr-TR" sz="2800" dirty="0"/>
              <a:t>Meslek mensupları, görevlerini kanunlar çerçevesinde ifa ederken, aynı zamanda firma yöneticilerine ve çalışanlarına, işletme kültürünün aşılanmasında önemli bir rol üstlenmektedirler</a:t>
            </a:r>
            <a:r>
              <a:rPr lang="tr-TR" sz="2800" dirty="0" smtClean="0"/>
              <a:t>.</a:t>
            </a:r>
            <a:endParaRPr lang="tr-TR" sz="2800" dirty="0" smtClean="0"/>
          </a:p>
          <a:p>
            <a:pPr marL="0" lvl="0" indent="0">
              <a:buNone/>
            </a:pPr>
            <a:endParaRPr lang="tr-TR" sz="2600" dirty="0" smtClean="0"/>
          </a:p>
          <a:p>
            <a:pPr marL="514350" lvl="0" indent="-514350">
              <a:buFont typeface="+mj-lt"/>
              <a:buAutoNum type="arabicPeriod" startAt="2"/>
            </a:pPr>
            <a:endParaRPr lang="tr-TR" sz="2600" dirty="0"/>
          </a:p>
          <a:p>
            <a:endParaRPr lang="tr-TR" sz="26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12</a:t>
            </a:fld>
            <a:endParaRPr lang="tr-TR"/>
          </a:p>
        </p:txBody>
      </p:sp>
    </p:spTree>
    <p:extLst>
      <p:ext uri="{BB962C8B-B14F-4D97-AF65-F5344CB8AC3E}">
        <p14:creationId xmlns:p14="http://schemas.microsoft.com/office/powerpoint/2010/main" val="410175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800" dirty="0"/>
              <a:t>İşletmeler özünde maksimum kar etme amacıyla kurulurken; meslek mensuplarının da işletmelerin sürekliliği açısından hayati önem arz eden, iş hacimlerinin genişletilerek öz kaynakların büyümesi anlamında, etkin bir biçimde çalışarak, işletme sahiplerine vergisel ve finansal anlamda hatırı sayılır bir farkındalık yaratmaktadırlar</a:t>
            </a:r>
          </a:p>
        </p:txBody>
      </p:sp>
      <p:sp>
        <p:nvSpPr>
          <p:cNvPr id="3" name="Altbilgi Yer Tutucusu 2"/>
          <p:cNvSpPr>
            <a:spLocks noGrp="1"/>
          </p:cNvSpPr>
          <p:nvPr>
            <p:ph type="ftr" sz="quarter" idx="11"/>
          </p:nvPr>
        </p:nvSpPr>
        <p:spPr/>
        <p:txBody>
          <a:bodyPr/>
          <a:lstStyle/>
          <a:p>
            <a:r>
              <a:rPr lang="tr-TR" smtClean="0"/>
              <a:t>Ömer Faruk TOKGÖZ - SMMM</a:t>
            </a:r>
            <a:endParaRPr lang="tr-TR"/>
          </a:p>
        </p:txBody>
      </p:sp>
      <p:sp>
        <p:nvSpPr>
          <p:cNvPr id="4" name="Slayt Numarası Yer Tutucusu 3"/>
          <p:cNvSpPr>
            <a:spLocks noGrp="1"/>
          </p:cNvSpPr>
          <p:nvPr>
            <p:ph type="sldNum" sz="quarter" idx="12"/>
          </p:nvPr>
        </p:nvSpPr>
        <p:spPr/>
        <p:txBody>
          <a:bodyPr/>
          <a:lstStyle/>
          <a:p>
            <a:fld id="{204EAC47-7F62-4DE8-B132-788B448FD2E0}" type="slidenum">
              <a:rPr lang="tr-TR" smtClean="0"/>
              <a:t>13</a:t>
            </a:fld>
            <a:endParaRPr lang="tr-TR"/>
          </a:p>
        </p:txBody>
      </p:sp>
      <p:sp>
        <p:nvSpPr>
          <p:cNvPr id="6" name="Başlık 1"/>
          <p:cNvSpPr>
            <a:spLocks noGrp="1"/>
          </p:cNvSpPr>
          <p:nvPr>
            <p:ph type="title"/>
          </p:nvPr>
        </p:nvSpPr>
        <p:spPr>
          <a:xfrm>
            <a:off x="381000" y="355847"/>
            <a:ext cx="8381260" cy="1054394"/>
          </a:xfrm>
        </p:spPr>
        <p:txBody>
          <a:bodyPr>
            <a:normAutofit/>
          </a:bodyPr>
          <a:lstStyle/>
          <a:p>
            <a:r>
              <a:rPr lang="tr-TR" sz="2800" dirty="0" smtClean="0"/>
              <a:t>2-SMMM </a:t>
            </a:r>
            <a:r>
              <a:rPr lang="tr-TR" sz="2800" dirty="0"/>
              <a:t>FAALİYETLERİNİN KATMA DEĞERİ</a:t>
            </a:r>
          </a:p>
        </p:txBody>
      </p:sp>
    </p:spTree>
    <p:extLst>
      <p:ext uri="{BB962C8B-B14F-4D97-AF65-F5344CB8AC3E}">
        <p14:creationId xmlns:p14="http://schemas.microsoft.com/office/powerpoint/2010/main" val="32704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lvl="0" indent="-514350">
              <a:buFont typeface="+mj-lt"/>
              <a:buAutoNum type="arabicPeriod" startAt="4"/>
            </a:pPr>
            <a:r>
              <a:rPr lang="tr-TR" sz="2400" dirty="0"/>
              <a:t>Günümüz iş dünyasında yaşanan gelişmeler ile işletmelerin tipik aile işletmesi anlayışından sıyrılarak sermaye işletmeleri haline dönüşümünde de yer alan mali müşavir meslek mensupları, işletmelerin gelecekleri ile ilgili stratejik kararlarını doğru alabilmelerini sağlayabilmek için iyi eğitimli deneyimli muhasebe kadrolarının istihdam edilerek, muhasebe departmanların da görev alan arkadaşlar ile sürekli iletişimle, onların da çözümün bir parçası olmalarını sağlamaktadırlar</a:t>
            </a:r>
            <a:r>
              <a:rPr lang="tr-TR" sz="2400" dirty="0" smtClean="0"/>
              <a:t>.</a:t>
            </a:r>
            <a:endParaRPr lang="tr-TR" sz="24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14</a:t>
            </a:fld>
            <a:endParaRPr lang="tr-TR"/>
          </a:p>
        </p:txBody>
      </p:sp>
    </p:spTree>
    <p:extLst>
      <p:ext uri="{BB962C8B-B14F-4D97-AF65-F5344CB8AC3E}">
        <p14:creationId xmlns:p14="http://schemas.microsoft.com/office/powerpoint/2010/main" val="273932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lvl="0" indent="-514350">
              <a:buFont typeface="+mj-lt"/>
              <a:buAutoNum type="arabicPeriod" startAt="5"/>
            </a:pPr>
            <a:r>
              <a:rPr lang="tr-TR" sz="2400" dirty="0"/>
              <a:t>İşletmelerde güncel bilgi akışı ile dinamik işleyen bir muhasebe sisteminin kurulması, sosyal ve teknolojik alt yapı ile sürdürülebilmesinde biz meslek mensuplarının tecrübeleri, iş dünyasında olumlu bir biçimde kabul görmekle beraber mesleğe düşen görev ve sorumlulukları da beraberinde getirmektedir. Bu görev ve sorumluluklar ise işletmelerin geleceklerinin de doğrudan etkilenmesine neden olabilecektir. </a:t>
            </a:r>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15</a:t>
            </a:fld>
            <a:endParaRPr lang="tr-TR"/>
          </a:p>
        </p:txBody>
      </p:sp>
    </p:spTree>
    <p:extLst>
      <p:ext uri="{BB962C8B-B14F-4D97-AF65-F5344CB8AC3E}">
        <p14:creationId xmlns:p14="http://schemas.microsoft.com/office/powerpoint/2010/main" val="2059877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514350" lvl="0" indent="-514350">
              <a:buFont typeface="+mj-lt"/>
              <a:buAutoNum type="arabicPeriod" startAt="6"/>
            </a:pPr>
            <a:r>
              <a:rPr lang="tr-TR" sz="2400" dirty="0"/>
              <a:t>Muhasebe bilgi sistemi işletmelerin mali durumları ve faaliyet sonuçları hakkında üçüncü kişi ve kurumlara bilgi veren bir sistemdir. Muhasebe standartlarına göre; doğru, güvenilir ve şeffaf temele dayalı hazırlanmış raporlar; işletmenin dili olarak işletme sahipleri tarafından yorumlanarak işletmelerde yarattıkları etkiler nedeniyle, alacakları kararları da doğrudan belirlemektedir. Etkin kurumsal modele sahip işletmeler de maliyetler düşürülerek, performans ve karlılıklarını artırarak, yatırımcılar açısından tercih edilebilir olacaklardır. İşletmelerin gelişimlere ayak uydurarak yönetilebilmeleri, ancak etkin bir muhasebe sistemine sahip olmaları ile gerçekleşebilecektir</a:t>
            </a:r>
            <a:r>
              <a:rPr lang="tr-TR" sz="2400" dirty="0" smtClean="0"/>
              <a:t>.</a:t>
            </a:r>
            <a:endParaRPr lang="tr-TR" sz="24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16</a:t>
            </a:fld>
            <a:endParaRPr lang="tr-TR"/>
          </a:p>
        </p:txBody>
      </p:sp>
    </p:spTree>
    <p:extLst>
      <p:ext uri="{BB962C8B-B14F-4D97-AF65-F5344CB8AC3E}">
        <p14:creationId xmlns:p14="http://schemas.microsoft.com/office/powerpoint/2010/main" val="359881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752" y="1556792"/>
            <a:ext cx="8503920" cy="4824536"/>
          </a:xfrm>
        </p:spPr>
        <p:txBody>
          <a:bodyPr>
            <a:normAutofit/>
          </a:bodyPr>
          <a:lstStyle/>
          <a:p>
            <a:pPr marL="514350" lvl="0" indent="-514350">
              <a:buFont typeface="+mj-lt"/>
              <a:buAutoNum type="arabicPeriod" startAt="7"/>
            </a:pPr>
            <a:r>
              <a:rPr lang="tr-TR" sz="2400" dirty="0"/>
              <a:t>Bu bağlamda sadece vergi kanunlarının değil yeni </a:t>
            </a:r>
            <a:r>
              <a:rPr lang="tr-TR" sz="2400" dirty="0" err="1"/>
              <a:t>TTK’nun</a:t>
            </a:r>
            <a:r>
              <a:rPr lang="tr-TR" sz="2400" dirty="0"/>
              <a:t> da muhasebe meslek mensuplarına yüklediği sorumluluklar da bulunmaktadır. Önceden işletmelerin mali durumları sadece ortaklarını ilgilendirirken, günümüzde üçüncü kişileri de doğrudan veya dolaylı olarak ilgilendirmektedir. Hesap verilebilirlik sadece işletme ortaklarıyla sınırlı kalmayıp diğer kesimlerin de sonuçları yorumlama ihtiyacına sebep olmuştur. </a:t>
            </a:r>
            <a:endParaRPr lang="tr-TR" sz="2400" dirty="0" smtClean="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17</a:t>
            </a:fld>
            <a:endParaRPr lang="tr-TR"/>
          </a:p>
        </p:txBody>
      </p:sp>
    </p:spTree>
    <p:extLst>
      <p:ext uri="{BB962C8B-B14F-4D97-AF65-F5344CB8AC3E}">
        <p14:creationId xmlns:p14="http://schemas.microsoft.com/office/powerpoint/2010/main" val="2569765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8"/>
            </a:pPr>
            <a:r>
              <a:rPr lang="tr-TR" sz="2400" dirty="0"/>
              <a:t>Bu noktada biz meslek mensuplarının iş dünyasına katkıları hissedilir oranda artmıştır, Muhasebe bilgi sistemlerinden üretilen doğru anlaşılır sağlıklı bilgilerin, meslek mensupları ve çalışma arkadaşlarındaki eğitim ve iş tecrübesinin olumlu etkilerinden kaynaklanmaktadır.</a:t>
            </a:r>
          </a:p>
          <a:p>
            <a:pPr marL="0" indent="0">
              <a:buNone/>
            </a:pPr>
            <a:endParaRPr lang="tr-TR"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dirty="0" smtClean="0"/>
              <a:t>Ömer Faruk TOKGÖZ - SMMM</a:t>
            </a:r>
            <a:endParaRPr lang="tr-TR" dirty="0"/>
          </a:p>
        </p:txBody>
      </p:sp>
      <p:sp>
        <p:nvSpPr>
          <p:cNvPr id="5" name="Slayt Numarası Yer Tutucusu 4"/>
          <p:cNvSpPr>
            <a:spLocks noGrp="1"/>
          </p:cNvSpPr>
          <p:nvPr>
            <p:ph type="sldNum" sz="quarter" idx="12"/>
          </p:nvPr>
        </p:nvSpPr>
        <p:spPr/>
        <p:txBody>
          <a:bodyPr/>
          <a:lstStyle/>
          <a:p>
            <a:fld id="{204EAC47-7F62-4DE8-B132-788B448FD2E0}" type="slidenum">
              <a:rPr lang="tr-TR" smtClean="0"/>
              <a:t>18</a:t>
            </a:fld>
            <a:endParaRPr lang="tr-TR"/>
          </a:p>
        </p:txBody>
      </p:sp>
      <p:pic>
        <p:nvPicPr>
          <p:cNvPr id="6" name="Picture 10" descr="C:\Users\Melih\Pictures\web_imaj\giphy.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221088"/>
            <a:ext cx="3301710" cy="18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5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9"/>
            </a:pPr>
            <a:r>
              <a:rPr lang="tr-TR" sz="2400" dirty="0"/>
              <a:t>Yeni Türk Ticaret Kanunu ve Muhasebe standartlarının uygulamaya geçmesi ile birlikte işletmelerin daha gerçekçi hareket etmeleri ile muhasebe dışındaki departmanlarının da fonksiyonel biçimde gelişmesine katkıda bulunmaktadır.</a:t>
            </a:r>
          </a:p>
          <a:p>
            <a:pPr marL="0" indent="0">
              <a:buNone/>
            </a:pPr>
            <a:endParaRPr lang="tr-TR"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19</a:t>
            </a:fld>
            <a:endParaRPr lang="tr-TR"/>
          </a:p>
        </p:txBody>
      </p:sp>
    </p:spTree>
    <p:extLst>
      <p:ext uri="{BB962C8B-B14F-4D97-AF65-F5344CB8AC3E}">
        <p14:creationId xmlns:p14="http://schemas.microsoft.com/office/powerpoint/2010/main" val="146439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114300" indent="0">
              <a:buNone/>
            </a:pPr>
            <a:r>
              <a:rPr lang="tr-TR" dirty="0" smtClean="0"/>
              <a:t>Bilindiği </a:t>
            </a:r>
            <a:r>
              <a:rPr lang="tr-TR" dirty="0"/>
              <a:t>gibi ülkemizde muhasebe mesleği 01.06.1989 tarih ve 3568 sayılı yasa ile “Serbest Muhasebeci Mali Müşavirlik” (SMMM</a:t>
            </a:r>
            <a:r>
              <a:rPr lang="tr-TR" dirty="0" smtClean="0"/>
              <a:t>) </a:t>
            </a:r>
            <a:r>
              <a:rPr lang="tr-TR" dirty="0"/>
              <a:t>ve “Yeminli Mali Müşavirlik” (YMM) unvanları altında yapılandırılmıştır. Bu bildirinin hedefi </a:t>
            </a:r>
            <a:r>
              <a:rPr lang="tr-TR" dirty="0" err="1" smtClean="0"/>
              <a:t>SMMM’lerin</a:t>
            </a:r>
            <a:r>
              <a:rPr lang="tr-TR" dirty="0" smtClean="0"/>
              <a:t> </a:t>
            </a:r>
            <a:r>
              <a:rPr lang="tr-TR" dirty="0"/>
              <a:t>iş hayatına kattığı katma değeri; </a:t>
            </a:r>
            <a:r>
              <a:rPr lang="tr-TR" dirty="0" smtClean="0"/>
              <a:t>kârlılık</a:t>
            </a:r>
            <a:r>
              <a:rPr lang="tr-TR" dirty="0"/>
              <a:t>, güvenlik ve sürdürülebilirlik açısından irdelemektir. </a:t>
            </a:r>
          </a:p>
          <a:p>
            <a:endParaRPr lang="tr-TR" dirty="0"/>
          </a:p>
          <a:p>
            <a:pPr marL="114300" indent="0">
              <a:buNone/>
            </a:pPr>
            <a:r>
              <a:rPr lang="tr-TR" dirty="0"/>
              <a:t>Bu amaçla önce SMMM faaliyetleri ve bu faaliyetlerin amacı irdelenecektir. Daha sonra bu faaliyetlerin yarattığı katma değer incelenecektir.</a:t>
            </a:r>
          </a:p>
        </p:txBody>
      </p:sp>
      <p:sp>
        <p:nvSpPr>
          <p:cNvPr id="3" name="Başlık 2"/>
          <p:cNvSpPr>
            <a:spLocks noGrp="1"/>
          </p:cNvSpPr>
          <p:nvPr>
            <p:ph type="title"/>
          </p:nvPr>
        </p:nvSpPr>
        <p:spPr/>
        <p:txBody>
          <a:bodyPr/>
          <a:lstStyle/>
          <a:p>
            <a:r>
              <a:rPr lang="tr-TR" dirty="0"/>
              <a:t>GİRİŞ</a:t>
            </a:r>
          </a:p>
        </p:txBody>
      </p:sp>
      <p:sp>
        <p:nvSpPr>
          <p:cNvPr id="4" name="Altbilgi Yer Tutucusu 3"/>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2</a:t>
            </a:fld>
            <a:endParaRPr lang="tr-TR"/>
          </a:p>
        </p:txBody>
      </p:sp>
      <p:pic>
        <p:nvPicPr>
          <p:cNvPr id="1026" name="Picture 2" descr="C:\Users\Melih\Pictures\web_imaj\SORU_İSAR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3455"/>
            <a:ext cx="1944216" cy="145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90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10"/>
            </a:pPr>
            <a:r>
              <a:rPr lang="tr-TR" sz="2400" dirty="0" smtClean="0"/>
              <a:t>İşletmelerden </a:t>
            </a:r>
            <a:r>
              <a:rPr lang="tr-TR" sz="2400" dirty="0"/>
              <a:t>çıkar bekleyen tüm gruplar ihtiyaç duydukları bilgileri </a:t>
            </a:r>
            <a:r>
              <a:rPr lang="tr-TR" sz="2400" dirty="0" err="1" smtClean="0"/>
              <a:t>SMMM’ler</a:t>
            </a:r>
            <a:r>
              <a:rPr lang="tr-TR" sz="2400" dirty="0" smtClean="0"/>
              <a:t> </a:t>
            </a:r>
            <a:r>
              <a:rPr lang="tr-TR" sz="2400" dirty="0"/>
              <a:t>tarafından hazırlanan finansal raporlardan elde etmektedirler. Bu nedenle bu finansal raporların güvenilir, sağlıklı ve gerçeği göstermeleri gerekir. BU ihtiyaç </a:t>
            </a:r>
            <a:r>
              <a:rPr lang="tr-TR" sz="2400" dirty="0" err="1" smtClean="0"/>
              <a:t>SMMM’lerin</a:t>
            </a:r>
            <a:r>
              <a:rPr lang="tr-TR" sz="2400" dirty="0" smtClean="0"/>
              <a:t> </a:t>
            </a:r>
            <a:r>
              <a:rPr lang="tr-TR" sz="2400" dirty="0"/>
              <a:t>denetim faaliyetleri ile karşılanmaktadır. </a:t>
            </a:r>
          </a:p>
          <a:p>
            <a:pPr marL="0" indent="0">
              <a:buNone/>
            </a:pPr>
            <a:endParaRPr lang="tr-TR"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20</a:t>
            </a:fld>
            <a:endParaRPr lang="tr-TR"/>
          </a:p>
        </p:txBody>
      </p:sp>
      <p:pic>
        <p:nvPicPr>
          <p:cNvPr id="6146" name="Picture 2" descr="C:\Users\Melih\Pictures\web_imaj\load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6723" y="4145565"/>
            <a:ext cx="2135882" cy="220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51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719070"/>
            <a:ext cx="8407893" cy="4662257"/>
          </a:xfrm>
        </p:spPr>
        <p:txBody>
          <a:bodyPr>
            <a:normAutofit lnSpcReduction="10000"/>
          </a:bodyPr>
          <a:lstStyle/>
          <a:p>
            <a:pPr marL="0" indent="0">
              <a:buNone/>
            </a:pPr>
            <a:r>
              <a:rPr lang="tr-TR" sz="2400" dirty="0"/>
              <a:t>Mali Müşavirlik mesleği; sürekli gelişen, değişen ve karmaşık bir bilgi yapısını barındıran, uygulamada karşılaşılan sorunların çözümünde mesleki bilgi birikiminin ve tecrübenin kullanıldığı, ihtiyaç sahiplerinin yararına hizmet eden bir meslek grubu olarak işletmelere ve dolayısı ile ekonomiye önemli katkılar getirmek için sürekli kendilerini yenilemekte ve hayat boyu eğitim görmektedirler. Meslek mensupları muhasebenin temel kavramları ve ilkelerini temel alarak, meslek etiği çerçevesinde tarafsızlık, sır saklama ve kamu yararı gibi kavramlarla, gelişen ve değişen çağın gereklerine uygun çözümler üreterek iş dünyasına önemli katkılar sağlamaktadırlar</a:t>
            </a:r>
          </a:p>
        </p:txBody>
      </p:sp>
      <p:sp>
        <p:nvSpPr>
          <p:cNvPr id="2" name="Başlık 1"/>
          <p:cNvSpPr>
            <a:spLocks noGrp="1"/>
          </p:cNvSpPr>
          <p:nvPr>
            <p:ph type="title"/>
          </p:nvPr>
        </p:nvSpPr>
        <p:spPr/>
        <p:txBody>
          <a:bodyPr/>
          <a:lstStyle/>
          <a:p>
            <a:r>
              <a:rPr lang="tr-TR" dirty="0" smtClean="0"/>
              <a:t>SONUÇ</a:t>
            </a:r>
            <a:endParaRPr lang="tr-TR" dirty="0"/>
          </a:p>
        </p:txBody>
      </p:sp>
      <p:sp>
        <p:nvSpPr>
          <p:cNvPr id="4" name="Altbilgi Yer Tutucusu 3"/>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21</a:t>
            </a:fld>
            <a:endParaRPr lang="tr-TR"/>
          </a:p>
        </p:txBody>
      </p:sp>
    </p:spTree>
    <p:extLst>
      <p:ext uri="{BB962C8B-B14F-4D97-AF65-F5344CB8AC3E}">
        <p14:creationId xmlns:p14="http://schemas.microsoft.com/office/powerpoint/2010/main" val="197334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719070"/>
            <a:ext cx="8407893" cy="4662257"/>
          </a:xfrm>
        </p:spPr>
        <p:txBody>
          <a:bodyPr>
            <a:normAutofit fontScale="92500"/>
          </a:bodyPr>
          <a:lstStyle/>
          <a:p>
            <a:pPr marL="114300" indent="0">
              <a:buNone/>
            </a:pPr>
            <a:r>
              <a:rPr lang="tr-TR" sz="2800" dirty="0" smtClean="0"/>
              <a:t>SMMM </a:t>
            </a:r>
            <a:r>
              <a:rPr lang="tr-TR" sz="2800" dirty="0"/>
              <a:t>faaliyetleri, </a:t>
            </a:r>
            <a:r>
              <a:rPr lang="tr-TR" sz="2800" dirty="0" err="1" smtClean="0"/>
              <a:t>SMMM’lerin</a:t>
            </a:r>
            <a:r>
              <a:rPr lang="tr-TR" sz="2800" dirty="0" smtClean="0"/>
              <a:t> </a:t>
            </a:r>
            <a:r>
              <a:rPr lang="tr-TR" sz="2800" dirty="0"/>
              <a:t>sunduğu hizmetlerden oluşmaktadır. SMMM hizmetlerinin amacı, bir mal veya hizmet üreten işletmelerde faaliyetlerin ve işlemlerin sağlıklı ve güvenilir bir şekilde işleyişini sağlamak, faaliyet sonuçlarını ilgili mevzuat çerçevesinde denetlemeye, değerlendirmeye tabi tutarak gerçek durumu; kamu yararını gözeterek işletmeden çıkar bekleyen paydaşların yararlanması için kamuoyuna tarafsız bir şekilde mesleki standartları uygulayarak sunmaktır. </a:t>
            </a:r>
          </a:p>
          <a:p>
            <a:pPr marL="0" indent="0">
              <a:buNone/>
            </a:pPr>
            <a:endParaRPr lang="tr-TR" dirty="0"/>
          </a:p>
        </p:txBody>
      </p:sp>
      <p:sp>
        <p:nvSpPr>
          <p:cNvPr id="2" name="Başlık 1"/>
          <p:cNvSpPr>
            <a:spLocks noGrp="1"/>
          </p:cNvSpPr>
          <p:nvPr>
            <p:ph type="title"/>
          </p:nvPr>
        </p:nvSpPr>
        <p:spPr/>
        <p:txBody>
          <a:bodyPr>
            <a:normAutofit/>
          </a:bodyPr>
          <a:lstStyle/>
          <a:p>
            <a:pPr lvl="0"/>
            <a:r>
              <a:rPr lang="tr-TR" sz="4000" dirty="0" smtClean="0"/>
              <a:t>1-SMMM </a:t>
            </a:r>
            <a:r>
              <a:rPr lang="tr-TR" sz="4000" dirty="0"/>
              <a:t>FAALİYETLERİ VE </a:t>
            </a:r>
            <a:r>
              <a:rPr lang="tr-TR" sz="4000" dirty="0" smtClean="0"/>
              <a:t>AMAÇ</a:t>
            </a:r>
            <a:endParaRPr lang="tr-TR" sz="4000" dirty="0"/>
          </a:p>
        </p:txBody>
      </p:sp>
      <p:sp>
        <p:nvSpPr>
          <p:cNvPr id="4" name="Altbilgi Yer Tutucusu 3"/>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3</a:t>
            </a:fld>
            <a:endParaRPr lang="tr-TR"/>
          </a:p>
        </p:txBody>
      </p:sp>
      <p:pic>
        <p:nvPicPr>
          <p:cNvPr id="2050" name="Picture 2" descr="C:\Users\Melih\Pictures\web_imaj\mal-ve-hizmet-carkinin-donus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37112"/>
            <a:ext cx="2854702" cy="256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29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916832"/>
            <a:ext cx="8407893" cy="4608511"/>
          </a:xfrm>
        </p:spPr>
        <p:txBody>
          <a:bodyPr>
            <a:normAutofit/>
          </a:bodyPr>
          <a:lstStyle/>
          <a:p>
            <a:pPr marL="114300" indent="0">
              <a:buNone/>
            </a:pPr>
            <a:r>
              <a:rPr lang="tr-TR" sz="2800" dirty="0" err="1" smtClean="0"/>
              <a:t>SMMM’ler</a:t>
            </a:r>
            <a:r>
              <a:rPr lang="tr-TR" sz="2800" dirty="0" smtClean="0"/>
              <a:t> </a:t>
            </a:r>
            <a:r>
              <a:rPr lang="tr-TR" sz="2800" dirty="0"/>
              <a:t>bu amacı gerçekleştirmek için yüksek eğitim sonrası, deneyim (staj) ve meslek sınavları sonucunda aldıkları meslek ruhsatları ile gerçek ve tüzel kişilere ait işletmelere mesleki hizmet sunma yetkinlik ve yeterliliğine sahip olurlar</a:t>
            </a:r>
            <a:r>
              <a:rPr lang="tr-TR" sz="2800" dirty="0" smtClean="0"/>
              <a:t>:</a:t>
            </a:r>
            <a:endParaRPr lang="tr-TR" sz="2800" dirty="0"/>
          </a:p>
        </p:txBody>
      </p:sp>
      <p:sp>
        <p:nvSpPr>
          <p:cNvPr id="2" name="Başlık 1"/>
          <p:cNvSpPr>
            <a:spLocks noGrp="1"/>
          </p:cNvSpPr>
          <p:nvPr>
            <p:ph type="title"/>
          </p:nvPr>
        </p:nvSpPr>
        <p:spPr/>
        <p:txBody>
          <a:bodyPr/>
          <a:lstStyle/>
          <a:p>
            <a:r>
              <a:rPr lang="tr-TR" sz="4000" dirty="0"/>
              <a:t>1-SMMM FAALİYETLERİ VE AMAÇ</a:t>
            </a:r>
          </a:p>
        </p:txBody>
      </p:sp>
      <p:sp>
        <p:nvSpPr>
          <p:cNvPr id="4" name="Altbilgi Yer Tutucusu 3"/>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4</a:t>
            </a:fld>
            <a:endParaRPr lang="tr-TR"/>
          </a:p>
        </p:txBody>
      </p:sp>
      <p:pic>
        <p:nvPicPr>
          <p:cNvPr id="3075" name="Picture 3" descr="C:\Users\Melih\Pictures\web_imaj\tumblr_mrpv1zS1G71razb3h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509120"/>
            <a:ext cx="3144588" cy="171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8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lvl="0"/>
            <a:r>
              <a:rPr lang="tr-TR" sz="2800" dirty="0"/>
              <a:t>Muhasebe standartlarına ve ilgili mevzuat hükümlerine göre, muhasebe standartlarını uygulayarak muhasebe defterlerini tutmak, bilanço, kar-zarar tablosu ve beyannameleri ile diğer belgelerini düzenlemek ve benzeri işleri yapmak</a:t>
            </a:r>
            <a:r>
              <a:rPr lang="tr-TR" sz="2800" dirty="0" smtClean="0"/>
              <a:t>.</a:t>
            </a:r>
            <a:endParaRPr lang="tr-TR" sz="2800" dirty="0"/>
          </a:p>
        </p:txBody>
      </p:sp>
      <p:sp>
        <p:nvSpPr>
          <p:cNvPr id="3" name="Altbilgi Yer Tutucusu 2"/>
          <p:cNvSpPr>
            <a:spLocks noGrp="1"/>
          </p:cNvSpPr>
          <p:nvPr>
            <p:ph type="ftr" sz="quarter" idx="11"/>
          </p:nvPr>
        </p:nvSpPr>
        <p:spPr/>
        <p:txBody>
          <a:bodyPr/>
          <a:lstStyle/>
          <a:p>
            <a:r>
              <a:rPr lang="tr-TR" smtClean="0"/>
              <a:t>Ömer Faruk TOKGÖZ - SMMM</a:t>
            </a:r>
            <a:endParaRPr lang="tr-TR"/>
          </a:p>
        </p:txBody>
      </p:sp>
      <p:sp>
        <p:nvSpPr>
          <p:cNvPr id="4" name="Slayt Numarası Yer Tutucusu 3"/>
          <p:cNvSpPr>
            <a:spLocks noGrp="1"/>
          </p:cNvSpPr>
          <p:nvPr>
            <p:ph type="sldNum" sz="quarter" idx="12"/>
          </p:nvPr>
        </p:nvSpPr>
        <p:spPr/>
        <p:txBody>
          <a:bodyPr/>
          <a:lstStyle/>
          <a:p>
            <a:fld id="{204EAC47-7F62-4DE8-B132-788B448FD2E0}" type="slidenum">
              <a:rPr lang="tr-TR" smtClean="0"/>
              <a:t>5</a:t>
            </a:fld>
            <a:endParaRPr lang="tr-TR"/>
          </a:p>
        </p:txBody>
      </p:sp>
      <p:sp>
        <p:nvSpPr>
          <p:cNvPr id="6" name="Başlık 1"/>
          <p:cNvSpPr>
            <a:spLocks noGrp="1"/>
          </p:cNvSpPr>
          <p:nvPr>
            <p:ph type="title"/>
          </p:nvPr>
        </p:nvSpPr>
        <p:spPr>
          <a:xfrm>
            <a:off x="381000" y="355847"/>
            <a:ext cx="8381260" cy="1054394"/>
          </a:xfrm>
        </p:spPr>
        <p:txBody>
          <a:bodyPr/>
          <a:lstStyle/>
          <a:p>
            <a:r>
              <a:rPr lang="tr-TR" sz="4000" dirty="0"/>
              <a:t>1-SMMM FAALİYETLERİ VE AMAÇ</a:t>
            </a:r>
          </a:p>
        </p:txBody>
      </p:sp>
    </p:spTree>
    <p:extLst>
      <p:ext uri="{BB962C8B-B14F-4D97-AF65-F5344CB8AC3E}">
        <p14:creationId xmlns:p14="http://schemas.microsoft.com/office/powerpoint/2010/main" val="127718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719070"/>
            <a:ext cx="8407893" cy="4734265"/>
          </a:xfrm>
        </p:spPr>
        <p:txBody>
          <a:bodyPr>
            <a:normAutofit/>
          </a:bodyPr>
          <a:lstStyle/>
          <a:p>
            <a:r>
              <a:rPr lang="tr-TR" sz="2800" dirty="0"/>
              <a:t>Muhasebe sistemlerini kurmak, geliştirmek, işletmecilik, muhasebe, </a:t>
            </a:r>
            <a:r>
              <a:rPr lang="tr-TR" sz="2800" dirty="0" smtClean="0"/>
              <a:t>finans, mali </a:t>
            </a:r>
            <a:r>
              <a:rPr lang="tr-TR" sz="2800" dirty="0"/>
              <a:t>mevzuat ve bunların uygulamaları ile ilgili işlerini düzenlemek veya bu konularda müşavirlik yapmak.</a:t>
            </a:r>
          </a:p>
          <a:p>
            <a:endParaRPr lang="tr-TR" sz="2800" dirty="0"/>
          </a:p>
        </p:txBody>
      </p:sp>
      <p:sp>
        <p:nvSpPr>
          <p:cNvPr id="4" name="Başlık 1"/>
          <p:cNvSpPr>
            <a:spLocks noGrp="1"/>
          </p:cNvSpPr>
          <p:nvPr>
            <p:ph type="title"/>
          </p:nvPr>
        </p:nvSpPr>
        <p:spPr/>
        <p:txBody>
          <a:bodyPr/>
          <a:lstStyle/>
          <a:p>
            <a:r>
              <a:rPr lang="tr-TR" sz="4000" dirty="0"/>
              <a:t>1-SMMM FAALİYETLERİ VE AMAÇ</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6</a:t>
            </a:fld>
            <a:endParaRPr lang="tr-TR"/>
          </a:p>
        </p:txBody>
      </p:sp>
    </p:spTree>
    <p:extLst>
      <p:ext uri="{BB962C8B-B14F-4D97-AF65-F5344CB8AC3E}">
        <p14:creationId xmlns:p14="http://schemas.microsoft.com/office/powerpoint/2010/main" val="1980862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lvl="0"/>
            <a:r>
              <a:rPr lang="tr-TR" sz="2800" dirty="0"/>
              <a:t>Yukarıdaki bentte yazılı konularda, belgelerine dayanılarak, inceleme ve denetim, analiz ve yorum yapmak, finansal tablolar ve başta vergi olmak üzere beyannamelerle ilgili konularda yazılı görüş vermek, rapor ve benzerlerini düzenlemek, tahkim, aracılık, bilirkişilik ve benzeri işleri yapmak</a:t>
            </a:r>
            <a:r>
              <a:rPr lang="tr-TR" sz="2800" dirty="0" smtClean="0"/>
              <a:t>.</a:t>
            </a:r>
            <a:endParaRPr lang="tr-TR" sz="2800" dirty="0"/>
          </a:p>
        </p:txBody>
      </p:sp>
      <p:sp>
        <p:nvSpPr>
          <p:cNvPr id="3" name="Altbilgi Yer Tutucusu 2"/>
          <p:cNvSpPr>
            <a:spLocks noGrp="1"/>
          </p:cNvSpPr>
          <p:nvPr>
            <p:ph type="ftr" sz="quarter" idx="11"/>
          </p:nvPr>
        </p:nvSpPr>
        <p:spPr/>
        <p:txBody>
          <a:bodyPr/>
          <a:lstStyle/>
          <a:p>
            <a:r>
              <a:rPr lang="tr-TR" smtClean="0"/>
              <a:t>Ömer Faruk TOKGÖZ - SMMM</a:t>
            </a:r>
            <a:endParaRPr lang="tr-TR"/>
          </a:p>
        </p:txBody>
      </p:sp>
      <p:sp>
        <p:nvSpPr>
          <p:cNvPr id="4" name="Slayt Numarası Yer Tutucusu 3"/>
          <p:cNvSpPr>
            <a:spLocks noGrp="1"/>
          </p:cNvSpPr>
          <p:nvPr>
            <p:ph type="sldNum" sz="quarter" idx="12"/>
          </p:nvPr>
        </p:nvSpPr>
        <p:spPr/>
        <p:txBody>
          <a:bodyPr/>
          <a:lstStyle/>
          <a:p>
            <a:fld id="{204EAC47-7F62-4DE8-B132-788B448FD2E0}" type="slidenum">
              <a:rPr lang="tr-TR" smtClean="0"/>
              <a:t>7</a:t>
            </a:fld>
            <a:endParaRPr lang="tr-TR"/>
          </a:p>
        </p:txBody>
      </p:sp>
      <p:sp>
        <p:nvSpPr>
          <p:cNvPr id="6" name="Başlık 1"/>
          <p:cNvSpPr>
            <a:spLocks noGrp="1"/>
          </p:cNvSpPr>
          <p:nvPr>
            <p:ph type="title"/>
          </p:nvPr>
        </p:nvSpPr>
        <p:spPr>
          <a:xfrm>
            <a:off x="381000" y="355847"/>
            <a:ext cx="8381260" cy="1054394"/>
          </a:xfrm>
        </p:spPr>
        <p:txBody>
          <a:bodyPr/>
          <a:lstStyle/>
          <a:p>
            <a:r>
              <a:rPr lang="tr-TR" sz="4000" dirty="0"/>
              <a:t>1-SMMM FAALİYETLERİ VE AMAÇ</a:t>
            </a:r>
          </a:p>
        </p:txBody>
      </p:sp>
    </p:spTree>
    <p:extLst>
      <p:ext uri="{BB962C8B-B14F-4D97-AF65-F5344CB8AC3E}">
        <p14:creationId xmlns:p14="http://schemas.microsoft.com/office/powerpoint/2010/main" val="3745107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1719070"/>
            <a:ext cx="8407893" cy="4662257"/>
          </a:xfrm>
        </p:spPr>
        <p:txBody>
          <a:bodyPr>
            <a:normAutofit fontScale="92500" lnSpcReduction="10000"/>
          </a:bodyPr>
          <a:lstStyle/>
          <a:p>
            <a:pPr marL="0" indent="0">
              <a:buNone/>
            </a:pPr>
            <a:r>
              <a:rPr lang="tr-TR" dirty="0"/>
              <a:t>Bu hizmetleri şu başlıklar altında gruplayabiliriz:</a:t>
            </a:r>
          </a:p>
          <a:p>
            <a:pPr marL="0" indent="0">
              <a:buNone/>
            </a:pPr>
            <a:endParaRPr lang="tr-TR" dirty="0"/>
          </a:p>
          <a:p>
            <a:pPr lvl="0"/>
            <a:r>
              <a:rPr lang="tr-TR" dirty="0"/>
              <a:t>Muhasebeleştirme ile Finansal Raporların ve Beyannamelerin hazırlanması</a:t>
            </a:r>
          </a:p>
          <a:p>
            <a:pPr lvl="0"/>
            <a:r>
              <a:rPr lang="tr-TR" dirty="0"/>
              <a:t>Muhasebe sistemleri, bilgi ve kontrol sistemleri kurmak,</a:t>
            </a:r>
          </a:p>
          <a:p>
            <a:pPr lvl="0"/>
            <a:r>
              <a:rPr lang="tr-TR" dirty="0"/>
              <a:t>Yönetim danışmanlığı yapmak ve işletmelerde </a:t>
            </a:r>
            <a:r>
              <a:rPr lang="tr-TR" dirty="0" err="1"/>
              <a:t>organizasyonel</a:t>
            </a:r>
            <a:r>
              <a:rPr lang="tr-TR" dirty="0"/>
              <a:t> sistemler kurmak,</a:t>
            </a:r>
          </a:p>
          <a:p>
            <a:pPr lvl="0"/>
            <a:r>
              <a:rPr lang="tr-TR" dirty="0"/>
              <a:t>Finans kaynaklarını bulmak, finans faaliyetlerini yönetmek,</a:t>
            </a:r>
          </a:p>
          <a:p>
            <a:pPr lvl="0"/>
            <a:r>
              <a:rPr lang="tr-TR" dirty="0"/>
              <a:t>Mali ve diğer konulara ilişkin mevzuat danışmanlığı yapmak,</a:t>
            </a:r>
          </a:p>
          <a:p>
            <a:pPr lvl="0"/>
            <a:r>
              <a:rPr lang="tr-TR" dirty="0" smtClean="0"/>
              <a:t>Mali </a:t>
            </a:r>
            <a:r>
              <a:rPr lang="tr-TR" dirty="0"/>
              <a:t>analiz ve yorum yapmak,</a:t>
            </a:r>
          </a:p>
          <a:p>
            <a:pPr lvl="0"/>
            <a:r>
              <a:rPr lang="tr-TR" dirty="0"/>
              <a:t>Ara dönem veya tam olmak üzere inceleme ve denetim yapmak, finansal raporlar hakkında görüş vermek,</a:t>
            </a:r>
          </a:p>
          <a:p>
            <a:pPr lvl="0"/>
            <a:r>
              <a:rPr lang="tr-TR" dirty="0"/>
              <a:t>Faaliyet raporları denetimi yaparak gelecekte faaliyetler hakkında rapor vermek</a:t>
            </a:r>
          </a:p>
          <a:p>
            <a:pPr lvl="0"/>
            <a:r>
              <a:rPr lang="tr-TR" dirty="0" smtClean="0"/>
              <a:t>Diğer </a:t>
            </a:r>
            <a:r>
              <a:rPr lang="tr-TR" dirty="0"/>
              <a:t>güvence hizmetlerini vermek.</a:t>
            </a:r>
          </a:p>
          <a:p>
            <a:pPr marL="0" indent="0">
              <a:buNone/>
            </a:pPr>
            <a:endParaRPr lang="tr-TR" dirty="0"/>
          </a:p>
        </p:txBody>
      </p:sp>
      <p:sp>
        <p:nvSpPr>
          <p:cNvPr id="4" name="Başlık 1"/>
          <p:cNvSpPr>
            <a:spLocks noGrp="1"/>
          </p:cNvSpPr>
          <p:nvPr>
            <p:ph type="title"/>
          </p:nvPr>
        </p:nvSpPr>
        <p:spPr/>
        <p:txBody>
          <a:bodyPr/>
          <a:lstStyle/>
          <a:p>
            <a:r>
              <a:rPr lang="tr-TR" sz="4000" dirty="0"/>
              <a:t>1-SMMM FAALİYETLERİ VE AMAÇ</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8</a:t>
            </a:fld>
            <a:endParaRPr lang="tr-TR"/>
          </a:p>
        </p:txBody>
      </p:sp>
    </p:spTree>
    <p:extLst>
      <p:ext uri="{BB962C8B-B14F-4D97-AF65-F5344CB8AC3E}">
        <p14:creationId xmlns:p14="http://schemas.microsoft.com/office/powerpoint/2010/main" val="283581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999" y="2276871"/>
            <a:ext cx="8407893" cy="3849607"/>
          </a:xfrm>
        </p:spPr>
        <p:txBody>
          <a:bodyPr>
            <a:normAutofit/>
          </a:bodyPr>
          <a:lstStyle/>
          <a:p>
            <a:pPr marL="0" indent="0">
              <a:buNone/>
            </a:pPr>
            <a:r>
              <a:rPr lang="tr-TR" sz="2800" dirty="0"/>
              <a:t>Yukarıda sayılan hizmetlere ilişkin faaliyetler sonrasında makro düzeyde ülke ekonomisine mikro düzeyde ise hizmet sunulan işletmelerden çıkar bekleyen paydaşların yararlanacağı bir katma değer söz </a:t>
            </a:r>
            <a:r>
              <a:rPr lang="tr-TR" sz="2800" dirty="0" smtClean="0"/>
              <a:t>konusudur.</a:t>
            </a:r>
            <a:endParaRPr lang="tr-TR" sz="2800" dirty="0"/>
          </a:p>
        </p:txBody>
      </p:sp>
      <p:sp>
        <p:nvSpPr>
          <p:cNvPr id="4" name="Başlık 1"/>
          <p:cNvSpPr>
            <a:spLocks noGrp="1"/>
          </p:cNvSpPr>
          <p:nvPr>
            <p:ph type="title"/>
          </p:nvPr>
        </p:nvSpPr>
        <p:spPr/>
        <p:txBody>
          <a:bodyPr>
            <a:normAutofit/>
          </a:bodyPr>
          <a:lstStyle/>
          <a:p>
            <a:r>
              <a:rPr lang="tr-TR" sz="2800" dirty="0" smtClean="0"/>
              <a:t>2-SMMM </a:t>
            </a:r>
            <a:r>
              <a:rPr lang="tr-TR" sz="2800" dirty="0"/>
              <a:t>FAALİYETLERİNİN KATMA DEĞERİ</a:t>
            </a:r>
          </a:p>
        </p:txBody>
      </p:sp>
      <p:sp>
        <p:nvSpPr>
          <p:cNvPr id="2" name="Altbilgi Yer Tutucusu 1"/>
          <p:cNvSpPr>
            <a:spLocks noGrp="1"/>
          </p:cNvSpPr>
          <p:nvPr>
            <p:ph type="ftr" sz="quarter" idx="11"/>
          </p:nvPr>
        </p:nvSpPr>
        <p:spPr/>
        <p:txBody>
          <a:bodyPr/>
          <a:lstStyle/>
          <a:p>
            <a:r>
              <a:rPr lang="tr-TR" smtClean="0"/>
              <a:t>Ömer Faruk TOKGÖZ - SMMM</a:t>
            </a:r>
            <a:endParaRPr lang="tr-TR"/>
          </a:p>
        </p:txBody>
      </p:sp>
      <p:sp>
        <p:nvSpPr>
          <p:cNvPr id="5" name="Slayt Numarası Yer Tutucusu 4"/>
          <p:cNvSpPr>
            <a:spLocks noGrp="1"/>
          </p:cNvSpPr>
          <p:nvPr>
            <p:ph type="sldNum" sz="quarter" idx="12"/>
          </p:nvPr>
        </p:nvSpPr>
        <p:spPr/>
        <p:txBody>
          <a:bodyPr/>
          <a:lstStyle/>
          <a:p>
            <a:fld id="{204EAC47-7F62-4DE8-B132-788B448FD2E0}" type="slidenum">
              <a:rPr lang="tr-TR" smtClean="0"/>
              <a:t>9</a:t>
            </a:fld>
            <a:endParaRPr lang="tr-TR"/>
          </a:p>
        </p:txBody>
      </p:sp>
    </p:spTree>
    <p:extLst>
      <p:ext uri="{BB962C8B-B14F-4D97-AF65-F5344CB8AC3E}">
        <p14:creationId xmlns:p14="http://schemas.microsoft.com/office/powerpoint/2010/main" val="3838017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ılavuz">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109</TotalTime>
  <Words>1208</Words>
  <Application>Microsoft Office PowerPoint</Application>
  <PresentationFormat>Ekran Gösterisi (4:3)</PresentationFormat>
  <Paragraphs>105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Kılavuz</vt:lpstr>
      <vt:lpstr>Serbest Muhasebecİ Malİ Müşavİrlerİn İş HayatInda YarattIğI Katma Değer </vt:lpstr>
      <vt:lpstr>GİRİŞ</vt:lpstr>
      <vt:lpstr>1-SMMM FAALİYETLERİ VE AMAÇ</vt:lpstr>
      <vt:lpstr>1-SMMM FAALİYETLERİ VE AMAÇ</vt:lpstr>
      <vt:lpstr>1-SMMM FAALİYETLERİ VE AMAÇ</vt:lpstr>
      <vt:lpstr>1-SMMM FAALİYETLERİ VE AMAÇ</vt:lpstr>
      <vt:lpstr>1-SMMM FAALİYETLERİ VE AMAÇ</vt:lpstr>
      <vt:lpstr>1-SMMM FAALİYETLERİ VE AMAÇ</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2-SMMM FAALİYETLERİNİN KATMA DEĞERİ</vt:lpstr>
      <vt:lpstr>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Serbest Muhasebeci Mali Müşavirlerin İş Hayatında Yarattığı Katma Değer </dc:title>
  <dc:creator>Melih</dc:creator>
  <cp:lastModifiedBy>Melih</cp:lastModifiedBy>
  <cp:revision>15</cp:revision>
  <dcterms:created xsi:type="dcterms:W3CDTF">2016-03-16T13:46:35Z</dcterms:created>
  <dcterms:modified xsi:type="dcterms:W3CDTF">2016-03-16T15:38:45Z</dcterms:modified>
</cp:coreProperties>
</file>