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243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tr-TR"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D8B97D51-A6F9-6D46-BD51-60F5BB3C134B}" type="datetimeFigureOut">
              <a:rPr lang="en-US" smtClean="0"/>
              <a:t>18/03/16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tr-TR"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8B97D51-A6F9-6D46-BD51-60F5BB3C134B}" type="datetimeFigureOut">
              <a:rPr lang="en-US" smtClean="0"/>
              <a:t>18/03/16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2EA9D4-2308-0D45-81D7-4DF9F96C3958}"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D8B97D51-A6F9-6D46-BD51-60F5BB3C134B}" type="datetimeFigureOut">
              <a:rPr lang="en-US" smtClean="0"/>
              <a:t>18/03/16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tr-TR"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D8B97D51-A6F9-6D46-BD51-60F5BB3C134B}" type="datetimeFigureOut">
              <a:rPr lang="en-US" smtClean="0"/>
              <a:t>18/03/16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D8B97D51-A6F9-6D46-BD51-60F5BB3C134B}" type="datetimeFigureOut">
              <a:rPr lang="en-US" smtClean="0"/>
              <a:t>18/03/16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tr-TR"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D8B97D51-A6F9-6D46-BD51-60F5BB3C134B}" type="datetimeFigureOut">
              <a:rPr lang="en-US" smtClean="0"/>
              <a:t>18/03/16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2EA9D4-2308-0D45-81D7-4DF9F96C3958}"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tr-TR"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8B97D51-A6F9-6D46-BD51-60F5BB3C134B}" type="datetimeFigureOut">
              <a:rPr lang="en-US" smtClean="0"/>
              <a:t>18/03/16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tr-TR"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D8B97D51-A6F9-6D46-BD51-60F5BB3C134B}" type="datetimeFigureOut">
              <a:rPr lang="en-US" smtClean="0"/>
              <a:t>18/03/16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D8B97D51-A6F9-6D46-BD51-60F5BB3C134B}" type="datetimeFigureOut">
              <a:rPr lang="en-US" smtClean="0"/>
              <a:t>18/03/16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D8B97D51-A6F9-6D46-BD51-60F5BB3C134B}" type="datetimeFigureOut">
              <a:rPr lang="en-US" smtClean="0"/>
              <a:t>18/03/16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B97D51-A6F9-6D46-BD51-60F5BB3C134B}" type="datetimeFigureOut">
              <a:rPr lang="en-US" smtClean="0"/>
              <a:t>18/03/16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8B97D51-A6F9-6D46-BD51-60F5BB3C134B}" type="datetimeFigureOut">
              <a:rPr lang="en-US" smtClean="0"/>
              <a:t>18/03/16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2EA9D4-2308-0D45-81D7-4DF9F96C395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tr-TR"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D8B97D51-A6F9-6D46-BD51-60F5BB3C134B}" type="datetimeFigureOut">
              <a:rPr lang="en-US" smtClean="0"/>
              <a:t>18/03/16</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5F2EA9D4-2308-0D45-81D7-4DF9F96C395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Bağımsız</a:t>
            </a:r>
            <a:r>
              <a:rPr lang="en-US" dirty="0" smtClean="0"/>
              <a:t> </a:t>
            </a:r>
            <a:r>
              <a:rPr lang="en-US" dirty="0" err="1" smtClean="0"/>
              <a:t>Denetim</a:t>
            </a:r>
            <a:r>
              <a:rPr lang="en-US" dirty="0" smtClean="0"/>
              <a:t> </a:t>
            </a:r>
            <a:r>
              <a:rPr lang="en-US" dirty="0" err="1" smtClean="0"/>
              <a:t>ile</a:t>
            </a:r>
            <a:r>
              <a:rPr lang="en-US" dirty="0" smtClean="0"/>
              <a:t> </a:t>
            </a:r>
            <a:r>
              <a:rPr lang="en-US" dirty="0" err="1" smtClean="0"/>
              <a:t>Vergi</a:t>
            </a:r>
            <a:r>
              <a:rPr lang="en-US" dirty="0" smtClean="0"/>
              <a:t> </a:t>
            </a:r>
            <a:r>
              <a:rPr lang="en-US" dirty="0" err="1" smtClean="0"/>
              <a:t>Denetimi</a:t>
            </a:r>
            <a:r>
              <a:rPr lang="en-US" dirty="0" smtClean="0"/>
              <a:t> </a:t>
            </a:r>
            <a:r>
              <a:rPr lang="en-US" dirty="0" err="1" smtClean="0"/>
              <a:t>Arasındaki</a:t>
            </a:r>
            <a:r>
              <a:rPr lang="en-US" dirty="0" smtClean="0"/>
              <a:t> </a:t>
            </a:r>
            <a:r>
              <a:rPr lang="en-US" dirty="0" err="1" smtClean="0"/>
              <a:t>Geçişler</a:t>
            </a:r>
            <a:r>
              <a:rPr lang="en-US" dirty="0" smtClean="0"/>
              <a:t>		</a:t>
            </a:r>
            <a:endParaRPr lang="en-US" dirty="0"/>
          </a:p>
        </p:txBody>
      </p:sp>
      <p:sp>
        <p:nvSpPr>
          <p:cNvPr id="3" name="Subtitle 2"/>
          <p:cNvSpPr>
            <a:spLocks noGrp="1"/>
          </p:cNvSpPr>
          <p:nvPr>
            <p:ph type="subTitle" idx="1"/>
          </p:nvPr>
        </p:nvSpPr>
        <p:spPr/>
        <p:txBody>
          <a:bodyPr/>
          <a:lstStyle/>
          <a:p>
            <a:r>
              <a:rPr lang="en-US" dirty="0" err="1" smtClean="0"/>
              <a:t>Yrd.Doç.Dr.İpek</a:t>
            </a:r>
            <a:r>
              <a:rPr lang="en-US" dirty="0" smtClean="0"/>
              <a:t> TÜRKER</a:t>
            </a:r>
            <a:endParaRPr lang="en-US" dirty="0"/>
          </a:p>
        </p:txBody>
      </p:sp>
    </p:spTree>
    <p:extLst>
      <p:ext uri="{BB962C8B-B14F-4D97-AF65-F5344CB8AC3E}">
        <p14:creationId xmlns:p14="http://schemas.microsoft.com/office/powerpoint/2010/main" val="132039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pPr lvl="0"/>
            <a:r>
              <a:rPr lang="tr-TR" dirty="0"/>
              <a:t>Kontrol-tabanlı denetim </a:t>
            </a:r>
            <a:endParaRPr lang="en-US" dirty="0"/>
          </a:p>
          <a:p>
            <a:pPr lvl="0"/>
            <a:r>
              <a:rPr lang="tr-TR" dirty="0"/>
              <a:t>Süreç-tabanlı denetim </a:t>
            </a:r>
            <a:endParaRPr lang="en-US" dirty="0"/>
          </a:p>
          <a:p>
            <a:pPr lvl="0"/>
            <a:r>
              <a:rPr lang="tr-TR" dirty="0"/>
              <a:t>Risk-tabanlı denetim </a:t>
            </a:r>
            <a:endParaRPr lang="en-US" dirty="0"/>
          </a:p>
          <a:p>
            <a:pPr lvl="0"/>
            <a:r>
              <a:rPr lang="tr-TR" dirty="0"/>
              <a:t>Risk-yönetimi tabanlı denetim</a:t>
            </a:r>
            <a:endParaRPr lang="en-US" dirty="0"/>
          </a:p>
          <a:p>
            <a:endParaRPr lang="en-US" dirty="0"/>
          </a:p>
        </p:txBody>
      </p:sp>
    </p:spTree>
    <p:extLst>
      <p:ext uri="{BB962C8B-B14F-4D97-AF65-F5344CB8AC3E}">
        <p14:creationId xmlns:p14="http://schemas.microsoft.com/office/powerpoint/2010/main" val="3608551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b="1" dirty="0" smtClean="0"/>
              <a:t>Tasdik </a:t>
            </a:r>
            <a:r>
              <a:rPr lang="tr-TR" b="1" dirty="0"/>
              <a:t>faaliyeti uygunluğun doğruluğunu onaylamak amacıyla “Maliye Bakanlığı” tarafından yayınlanan denetim usul ve esaslarına göre gerçekleştirilen bir denetim faaliyetidir. Başka bir değişle tasdik aslında uygunluğun doğruluğunun saptamak üzere yapılan araştırma ve inceleme sonucunda gerekli düzeltmeler yaptırıldıktan sonra finansal tabloların ve beyannamelerin onaylanmasıdır.</a:t>
            </a:r>
            <a:endParaRPr lang="en-US" dirty="0"/>
          </a:p>
          <a:p>
            <a:endParaRPr lang="en-US" dirty="0"/>
          </a:p>
        </p:txBody>
      </p:sp>
    </p:spTree>
    <p:extLst>
      <p:ext uri="{BB962C8B-B14F-4D97-AF65-F5344CB8AC3E}">
        <p14:creationId xmlns:p14="http://schemas.microsoft.com/office/powerpoint/2010/main" val="3200505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indent="0">
              <a:buNone/>
            </a:pPr>
            <a:r>
              <a:rPr lang="tr-TR" b="1" dirty="0" smtClean="0"/>
              <a:t> </a:t>
            </a:r>
            <a:r>
              <a:rPr lang="tr-TR" b="1" dirty="0"/>
              <a:t>BAĞIMSIZ DENETİMDE VE TASDİK FAALİYETİNDE VERGİ YAKLAŞIMI </a:t>
            </a:r>
            <a:endParaRPr lang="en-US" dirty="0"/>
          </a:p>
          <a:p>
            <a:endParaRPr lang="en-US" dirty="0"/>
          </a:p>
          <a:p>
            <a:pPr marL="0" indent="0">
              <a:buNone/>
            </a:pPr>
            <a:r>
              <a:rPr lang="tr-TR" dirty="0"/>
              <a:t>          Bir mal veya hizmet üreterek ekonomik faaliyette bulunan bir işletmede çeşitli değer akışları (hareketleri) görülür. Bu değer akışlarının işletmelerin durumu ve faaliyet sonuçları üzerindeki etkileri birbirinden farklı olmak üzere iki türlüdür. </a:t>
            </a:r>
            <a:endParaRPr lang="en-US" dirty="0"/>
          </a:p>
          <a:p>
            <a:pPr marL="0" indent="0">
              <a:buNone/>
            </a:pPr>
            <a:r>
              <a:rPr lang="tr-TR" dirty="0"/>
              <a:t>1- Değer akışlarının bir kısmı işletmenin sadece iktisadi ve mali bünyesini değiştirirler. Bu değer akışlarıyla ilgili işlemler işletmenin faaliyet sonuçlarını yani </a:t>
            </a:r>
            <a:r>
              <a:rPr lang="tr-TR" b="1" dirty="0"/>
              <a:t>öz varlığını etkilemezler</a:t>
            </a:r>
            <a:r>
              <a:rPr lang="tr-TR" dirty="0"/>
              <a:t>. </a:t>
            </a:r>
            <a:endParaRPr lang="en-US" dirty="0"/>
          </a:p>
          <a:p>
            <a:pPr marL="0" indent="0">
              <a:buNone/>
            </a:pPr>
            <a:r>
              <a:rPr lang="tr-TR" dirty="0"/>
              <a:t>2- Değer akışlarının bir kısmı işe işletmenin </a:t>
            </a:r>
            <a:r>
              <a:rPr lang="tr-TR" b="1" dirty="0"/>
              <a:t>öz varlığını değiştirecek</a:t>
            </a:r>
            <a:r>
              <a:rPr lang="tr-TR" dirty="0"/>
              <a:t> </a:t>
            </a:r>
            <a:r>
              <a:rPr lang="tr-TR" b="1" dirty="0"/>
              <a:t>şekilde etkileyerek faaliyet sonucunda bir "kâr" veya "zarar" oluştururlar. </a:t>
            </a:r>
            <a:endParaRPr lang="en-US" dirty="0"/>
          </a:p>
          <a:p>
            <a:endParaRPr lang="en-US" dirty="0"/>
          </a:p>
        </p:txBody>
      </p:sp>
    </p:spTree>
    <p:extLst>
      <p:ext uri="{BB962C8B-B14F-4D97-AF65-F5344CB8AC3E}">
        <p14:creationId xmlns:p14="http://schemas.microsoft.com/office/powerpoint/2010/main" val="323555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smtClean="0"/>
              <a:t>İşletmenin  öz varlığım  değiştirecek bir etkinliğe  sahip  olan değer akışları vergi hukuku ve muhasebe teorisi açısından ayrı ayrı  irdelendiğinde  faaliyet  sonuçları  olarak  öz varlıktaki  değişikliklerin farklı olduğu görülür. Bu farklılık vergi hukuku ve muhasebe teorisinde, aşağıdaki belirtilen 5 konudaki farklı yaklaşımlara dayanan uygulamalardan kaynaklanmaktadır. </a:t>
            </a:r>
            <a:endParaRPr lang="en-US" dirty="0" smtClean="0"/>
          </a:p>
          <a:p>
            <a:r>
              <a:rPr lang="tr-TR" dirty="0" smtClean="0"/>
              <a:t>a) Giderlere ilişkin yaklaşımlar, </a:t>
            </a:r>
            <a:endParaRPr lang="en-US" dirty="0" smtClean="0"/>
          </a:p>
          <a:p>
            <a:r>
              <a:rPr lang="tr-TR" dirty="0" smtClean="0"/>
              <a:t>b) Değerlemeye ilişkin yaklaşımlar, </a:t>
            </a:r>
            <a:endParaRPr lang="en-US" dirty="0" smtClean="0"/>
          </a:p>
          <a:p>
            <a:r>
              <a:rPr lang="tr-TR" dirty="0" smtClean="0"/>
              <a:t>c) Karşılıklara ilişkin yaklaşımlar, </a:t>
            </a:r>
            <a:endParaRPr lang="en-US" dirty="0" smtClean="0"/>
          </a:p>
          <a:p>
            <a:r>
              <a:rPr lang="tr-TR" dirty="0" smtClean="0"/>
              <a:t>d) Amortismanlara ilişkin yaklaşımlar. </a:t>
            </a:r>
            <a:endParaRPr lang="en-US" dirty="0" smtClean="0"/>
          </a:p>
          <a:p>
            <a:r>
              <a:rPr lang="tr-TR" dirty="0" smtClean="0"/>
              <a:t>e) Gelirlere ilişkin yaklaşımlar. </a:t>
            </a:r>
            <a:endParaRPr lang="en-US" dirty="0" smtClean="0"/>
          </a:p>
        </p:txBody>
      </p:sp>
    </p:spTree>
    <p:extLst>
      <p:ext uri="{BB962C8B-B14F-4D97-AF65-F5344CB8AC3E}">
        <p14:creationId xmlns:p14="http://schemas.microsoft.com/office/powerpoint/2010/main" val="1971419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endParaRPr lang="en-US" dirty="0" smtClean="0"/>
          </a:p>
          <a:p>
            <a:r>
              <a:rPr lang="tr-TR" dirty="0" smtClean="0"/>
              <a:t> Bu konularda üç  farklı durum söz konusudur.,</a:t>
            </a:r>
            <a:endParaRPr lang="tr-TR" dirty="0"/>
          </a:p>
          <a:p>
            <a:pPr lvl="0"/>
            <a:r>
              <a:rPr lang="tr-TR" dirty="0" smtClean="0"/>
              <a:t>Muhasebe uygulamalarına veren düzenlemeler ve standartlar ile vergi mevzuatındaki düzenlemeler uyumludur.  Bu konularda sorun yoktur.</a:t>
            </a:r>
            <a:endParaRPr lang="en-US" dirty="0" smtClean="0"/>
          </a:p>
          <a:p>
            <a:pPr lvl="0"/>
            <a:r>
              <a:rPr lang="tr-TR" dirty="0" smtClean="0"/>
              <a:t>Muhasebe uygulamalarındaki düzenleme ve standartlar ile vergi mevzuatındaki düzenlemeler farklıdır. Bu konularda da sorun yoktur. Vergi matrahı hesaplanırken ticari kar bu farklılıklara göre düzeltilir.</a:t>
            </a:r>
            <a:endParaRPr lang="en-US" dirty="0" smtClean="0"/>
          </a:p>
          <a:p>
            <a:pPr lvl="0"/>
            <a:r>
              <a:rPr lang="tr-TR" dirty="0" smtClean="0"/>
              <a:t>Devlet adına vergi incelemesi yapanların yorumları farklıdır. Bağımsız denetim sonuçlarında ve vergi denetiminde asıl sorun bu konularda doğmaktadır. Bu sorun mesleki yargı ile hazırlanacak güçlü gerekçelerle ancak aşılabilir. </a:t>
            </a:r>
            <a:endParaRPr lang="en-US" dirty="0" smtClean="0"/>
          </a:p>
          <a:p>
            <a:endParaRPr lang="en-US" dirty="0"/>
          </a:p>
        </p:txBody>
      </p:sp>
    </p:spTree>
    <p:extLst>
      <p:ext uri="{BB962C8B-B14F-4D97-AF65-F5344CB8AC3E}">
        <p14:creationId xmlns:p14="http://schemas.microsoft.com/office/powerpoint/2010/main" val="2333990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p>
          <a:p>
            <a:r>
              <a:rPr lang="tr-TR" b="1" dirty="0" smtClean="0"/>
              <a:t>Bağımsız denetim faaliyetinde vergi uygulamalarına ilişkin yukarıda belirtilen farklılıklar vergi ceza riskini asgariye düşürmek için bir liste halinde saptanarak dikkate alındığında bazı konular hariç (örneğin karşıt inceleme yolu ile kullanılan belgeleri düzenleyen firmalar nezdinde karşıt inceleme yapmanın getirdiği yükümlülük gibi) bağımsız denetim sonuçları vergi denetimini de örnekleme düzeyine göre sağlamış olur. Aynı şekilde vergi odaklı olarak tasdik için yapılan denetim kullanılan teknikler ve denetim standartlarına uyum sağlandığında bağımsız denetime geçiş sağlanmış olur. Bağımsız denetim ve vergi denetimi arasındaki geçişleri sağlayacak özel çalışma kağıtlarının geliştirilmesi gerekir. Unutulmaması gereken husus, vergi mevzuatındaki bazı düzenlemelerin vergi matrahının belirlenmesi amacıyla yapılmıştır. Bu nedenle önce bağımsız denetim raporunun hazırlanması ardından tasdik raporunun hazırlanması gerekir. Bu konuda Maliye Bakanlığı’nın standart niteliğinde düzenleme yapması gerekmektedir.     </a:t>
            </a:r>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544642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smtClean="0"/>
              <a:t>Bağımsız </a:t>
            </a:r>
            <a:r>
              <a:rPr lang="tr-TR" dirty="0"/>
              <a:t>denetim bir dış denetim türü olarak denetim yetkisine sahip muhasebe meslek mensupları veya firmaları tarafından işletme yönetiminin talebi üzerine yapılan denetimdir</a:t>
            </a:r>
            <a:r>
              <a:rPr lang="tr-TR" dirty="0" smtClean="0"/>
              <a:t>. </a:t>
            </a:r>
            <a:endParaRPr lang="en-US" dirty="0"/>
          </a:p>
        </p:txBody>
      </p:sp>
    </p:spTree>
    <p:extLst>
      <p:ext uri="{BB962C8B-B14F-4D97-AF65-F5344CB8AC3E}">
        <p14:creationId xmlns:p14="http://schemas.microsoft.com/office/powerpoint/2010/main" val="3875940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smtClean="0"/>
              <a:t>Vergi denetimi ise vergi matrahının vergi mevzuatına uygun ve doğru olmasını sağlamak ve vergi kayıplarını önlemek amacıyla yapılan denetimdir. Vergi denetimi vergi idaresi adına denetim vergi müfettişleri tarafından gerçekleştirildiği gibi yeminli mali müşavirler veya firmaları tarafından “tasdik” faaliyeti adı altında yürütülmektedir. </a:t>
            </a:r>
            <a:endParaRPr lang="en-US" dirty="0"/>
          </a:p>
        </p:txBody>
      </p:sp>
    </p:spTree>
    <p:extLst>
      <p:ext uri="{BB962C8B-B14F-4D97-AF65-F5344CB8AC3E}">
        <p14:creationId xmlns:p14="http://schemas.microsoft.com/office/powerpoint/2010/main" val="818962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Ancak, TMS 12’de vergi matrahının saptanması ve ertelenen vergilerin hesaplanması düzenlemiş olduğunda denetim sürecinde vergi açısından risk olup olmadığı için 315 </a:t>
            </a:r>
            <a:r>
              <a:rPr lang="tr-TR" dirty="0" err="1" smtClean="0"/>
              <a:t>no.lu</a:t>
            </a:r>
            <a:r>
              <a:rPr lang="tr-TR" dirty="0" smtClean="0"/>
              <a:t> BDS gereği vergi risklerinin de değerlendirilmesi gerekmektedir. Bu nedenle “bağımsız denetim” sürecinde uygunluk kapsamında vergi açısından da denetim yapılması gerekmektedir.  </a:t>
            </a:r>
            <a:endParaRPr lang="en-US" dirty="0" smtClean="0"/>
          </a:p>
          <a:p>
            <a:endParaRPr lang="en-US" dirty="0" smtClean="0"/>
          </a:p>
          <a:p>
            <a:endParaRPr lang="en-US" dirty="0"/>
          </a:p>
        </p:txBody>
      </p:sp>
    </p:spTree>
    <p:extLst>
      <p:ext uri="{BB962C8B-B14F-4D97-AF65-F5344CB8AC3E}">
        <p14:creationId xmlns:p14="http://schemas.microsoft.com/office/powerpoint/2010/main" val="3964887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Sorun</a:t>
            </a:r>
            <a:r>
              <a:rPr lang="en-US" dirty="0" smtClean="0"/>
              <a:t> : </a:t>
            </a:r>
            <a:r>
              <a:rPr lang="en-US" dirty="0" err="1" smtClean="0"/>
              <a:t>Maliyet</a:t>
            </a:r>
            <a:r>
              <a:rPr lang="en-US" dirty="0" smtClean="0"/>
              <a:t> </a:t>
            </a:r>
          </a:p>
          <a:p>
            <a:r>
              <a:rPr lang="en-US" dirty="0" err="1" smtClean="0"/>
              <a:t>Çözüm</a:t>
            </a:r>
            <a:r>
              <a:rPr lang="en-US" dirty="0" smtClean="0"/>
              <a:t> : </a:t>
            </a:r>
            <a:r>
              <a:rPr lang="en-US" dirty="0" err="1" smtClean="0"/>
              <a:t>Küçük</a:t>
            </a:r>
            <a:r>
              <a:rPr lang="en-US" dirty="0" smtClean="0"/>
              <a:t> </a:t>
            </a:r>
            <a:r>
              <a:rPr lang="en-US" dirty="0" err="1" smtClean="0"/>
              <a:t>ve</a:t>
            </a:r>
            <a:r>
              <a:rPr lang="en-US" dirty="0" smtClean="0"/>
              <a:t> </a:t>
            </a:r>
            <a:r>
              <a:rPr lang="en-US" dirty="0" err="1" smtClean="0"/>
              <a:t>Orta</a:t>
            </a:r>
            <a:r>
              <a:rPr lang="en-US" dirty="0" smtClean="0"/>
              <a:t> </a:t>
            </a:r>
            <a:r>
              <a:rPr lang="en-US" dirty="0" err="1" smtClean="0"/>
              <a:t>Ölçekli</a:t>
            </a:r>
            <a:r>
              <a:rPr lang="en-US" dirty="0" smtClean="0"/>
              <a:t> YMM </a:t>
            </a:r>
            <a:r>
              <a:rPr lang="en-US" dirty="0" err="1" smtClean="0"/>
              <a:t>ve</a:t>
            </a:r>
            <a:r>
              <a:rPr lang="en-US" dirty="0" smtClean="0"/>
              <a:t> </a:t>
            </a:r>
            <a:r>
              <a:rPr lang="en-US" dirty="0" err="1" smtClean="0"/>
              <a:t>Bağımsız</a:t>
            </a:r>
            <a:r>
              <a:rPr lang="en-US" dirty="0" smtClean="0"/>
              <a:t> </a:t>
            </a:r>
            <a:r>
              <a:rPr lang="en-US" dirty="0" err="1" smtClean="0"/>
              <a:t>Denetim</a:t>
            </a:r>
            <a:r>
              <a:rPr lang="en-US" dirty="0" smtClean="0"/>
              <a:t> </a:t>
            </a:r>
            <a:r>
              <a:rPr lang="en-US" dirty="0" err="1" smtClean="0"/>
              <a:t>Şirketlerinin</a:t>
            </a:r>
            <a:r>
              <a:rPr lang="en-US" dirty="0" smtClean="0"/>
              <a:t> </a:t>
            </a:r>
            <a:r>
              <a:rPr lang="en-US" dirty="0" err="1" smtClean="0"/>
              <a:t>kendi</a:t>
            </a:r>
            <a:r>
              <a:rPr lang="en-US" dirty="0" smtClean="0"/>
              <a:t> </a:t>
            </a:r>
            <a:r>
              <a:rPr lang="en-US" dirty="0" err="1" smtClean="0"/>
              <a:t>ihtiyaçları</a:t>
            </a:r>
            <a:r>
              <a:rPr lang="en-US" dirty="0" smtClean="0"/>
              <a:t> </a:t>
            </a:r>
            <a:r>
              <a:rPr lang="en-US" dirty="0" err="1" smtClean="0"/>
              <a:t>için</a:t>
            </a:r>
            <a:r>
              <a:rPr lang="en-US" dirty="0" smtClean="0"/>
              <a:t> </a:t>
            </a:r>
            <a:r>
              <a:rPr lang="en-US" dirty="0" err="1" smtClean="0"/>
              <a:t>oluşturduğu</a:t>
            </a:r>
            <a:r>
              <a:rPr lang="en-US" dirty="0" smtClean="0"/>
              <a:t> </a:t>
            </a:r>
            <a:r>
              <a:rPr lang="en-US" dirty="0" err="1" smtClean="0"/>
              <a:t>çalışma</a:t>
            </a:r>
            <a:r>
              <a:rPr lang="en-US" dirty="0" smtClean="0"/>
              <a:t> </a:t>
            </a:r>
            <a:r>
              <a:rPr lang="en-US" dirty="0" err="1" smtClean="0"/>
              <a:t>kağıtları</a:t>
            </a:r>
            <a:endParaRPr lang="en-US" dirty="0" smtClean="0"/>
          </a:p>
          <a:p>
            <a:endParaRPr lang="en-US" dirty="0" smtClean="0"/>
          </a:p>
        </p:txBody>
      </p:sp>
    </p:spTree>
    <p:extLst>
      <p:ext uri="{BB962C8B-B14F-4D97-AF65-F5344CB8AC3E}">
        <p14:creationId xmlns:p14="http://schemas.microsoft.com/office/powerpoint/2010/main" val="3047411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a:t>Bilindiği gibi 14.Ocak 2016 tarih ve 6661 sayılı Kanunu’nun 19. Madde ile 6085 sayılı Sayıştay Kanunu’nun 4. Maddesine eklenen paragraf ile Sayıştay denetiminde bağımsız denetim raporlarının dikkate alınacağı hükmü getirilmiştir. Bu nedenle yakın zamanda Sayıştay tarafından bağımsız denetim ile Sayıştay denetimi arasında geçiş bağlamında bir düzenleme yapılması beklenmektedir. </a:t>
            </a:r>
            <a:endParaRPr lang="en-US" dirty="0"/>
          </a:p>
          <a:p>
            <a:endParaRPr lang="en-US" dirty="0"/>
          </a:p>
        </p:txBody>
      </p:sp>
    </p:spTree>
    <p:extLst>
      <p:ext uri="{BB962C8B-B14F-4D97-AF65-F5344CB8AC3E}">
        <p14:creationId xmlns:p14="http://schemas.microsoft.com/office/powerpoint/2010/main" val="513430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smtClean="0"/>
              <a:t>Ek paragraf şöyledir: </a:t>
            </a:r>
            <a:r>
              <a:rPr lang="tr-TR" b="1" dirty="0" smtClean="0"/>
              <a:t>“a) ve (b)  bentleri kapsamına giren şirketlerden doğrudan veya dolaylı olarak kamu payı % 50 den az olup ilgili mevzuat uyarınca bağımsız denetime tabi olan; şirkeler, bunların iştirakleri ve bağlı ortaklıkların denetimi, ilgili mevzuatı uyarınca   düzenlenen ve Sayıştay’a gönderilecek olan bağımsız denetim raporları esas alınarak yapılır. Sayıştay münhasıran kendisine sunulan bağımsız denetim raporlarını esas alarak hazırlayacağı raporu Türkiye Büyük Millet Meclisi Başkanlığına sunar.” </a:t>
            </a:r>
            <a:endParaRPr lang="en-US" dirty="0" smtClean="0"/>
          </a:p>
          <a:p>
            <a:endParaRPr lang="en-US" dirty="0"/>
          </a:p>
        </p:txBody>
      </p:sp>
    </p:spTree>
    <p:extLst>
      <p:ext uri="{BB962C8B-B14F-4D97-AF65-F5344CB8AC3E}">
        <p14:creationId xmlns:p14="http://schemas.microsoft.com/office/powerpoint/2010/main" val="1843598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b="1" dirty="0"/>
              <a:t>“Muhasebe denetimi, bir ekonomik birimin belli bir dönemine ait bilgilerin önceden belirlenmiş ölçütlere olan uygunluk derecesini saptamak için finansal ve/veya finansal olmayan işlemlerini kontrol etmek, araştırmak, incelemek ve bu konuda bir rapor düzenlemek amacıyla denetim yetkisine sahip bağımsız bir uzman liderliğinde bir ekip tarafından sistematik olarak yapılan kanıt toplama ve değerlendirme sürecidir.”</a:t>
            </a:r>
            <a:r>
              <a:rPr lang="en-US" dirty="0" smtClean="0">
                <a:effectLst/>
              </a:rPr>
              <a:t> </a:t>
            </a:r>
            <a:endParaRPr lang="en-US" dirty="0"/>
          </a:p>
        </p:txBody>
      </p:sp>
    </p:spTree>
    <p:extLst>
      <p:ext uri="{BB962C8B-B14F-4D97-AF65-F5344CB8AC3E}">
        <p14:creationId xmlns:p14="http://schemas.microsoft.com/office/powerpoint/2010/main" val="1406568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tr-TR" b="1" dirty="0"/>
              <a:t>a- Konusuna ve amaçlarına göre denetim</a:t>
            </a:r>
            <a:endParaRPr lang="en-US" dirty="0"/>
          </a:p>
          <a:p>
            <a:pPr lvl="0"/>
            <a:r>
              <a:rPr lang="tr-TR" dirty="0"/>
              <a:t>Finansal tabloların denetimi</a:t>
            </a:r>
            <a:endParaRPr lang="en-US" dirty="0"/>
          </a:p>
          <a:p>
            <a:pPr lvl="0"/>
            <a:r>
              <a:rPr lang="tr-TR" dirty="0"/>
              <a:t>Uygunluk denetimi</a:t>
            </a:r>
            <a:endParaRPr lang="en-US" dirty="0"/>
          </a:p>
          <a:p>
            <a:pPr lvl="0"/>
            <a:r>
              <a:rPr lang="tr-TR" dirty="0"/>
              <a:t>Faaliyet denetimi</a:t>
            </a:r>
            <a:endParaRPr lang="en-US" dirty="0"/>
          </a:p>
          <a:p>
            <a:pPr lvl="0"/>
            <a:r>
              <a:rPr lang="tr-TR" dirty="0"/>
              <a:t>Doğruluk denetimi (</a:t>
            </a:r>
            <a:r>
              <a:rPr lang="tr-TR" dirty="0" smtClean="0"/>
              <a:t>Tasdik</a:t>
            </a:r>
            <a:r>
              <a:rPr lang="tr-TR" dirty="0"/>
              <a:t>-Vergi denetimi)</a:t>
            </a:r>
            <a:endParaRPr lang="en-US" dirty="0"/>
          </a:p>
          <a:p>
            <a:pPr marL="0" indent="0">
              <a:buNone/>
            </a:pPr>
            <a:endParaRPr lang="en-US" dirty="0"/>
          </a:p>
          <a:p>
            <a:r>
              <a:rPr lang="tr-TR" b="1" dirty="0"/>
              <a:t>b- Gerçekleştirenlere göre denetim</a:t>
            </a:r>
            <a:endParaRPr lang="en-US" dirty="0"/>
          </a:p>
          <a:p>
            <a:pPr lvl="0"/>
            <a:r>
              <a:rPr lang="tr-TR" dirty="0"/>
              <a:t>Dış denetim</a:t>
            </a:r>
            <a:endParaRPr lang="en-US" dirty="0"/>
          </a:p>
          <a:p>
            <a:pPr lvl="0"/>
            <a:r>
              <a:rPr lang="tr-TR" dirty="0"/>
              <a:t>İç denetim</a:t>
            </a:r>
            <a:endParaRPr lang="en-US" dirty="0"/>
          </a:p>
          <a:p>
            <a:pPr lvl="0"/>
            <a:r>
              <a:rPr lang="tr-TR" dirty="0"/>
              <a:t>Kamu denetimi </a:t>
            </a:r>
            <a:endParaRPr lang="en-US" dirty="0"/>
          </a:p>
        </p:txBody>
      </p:sp>
    </p:spTree>
    <p:extLst>
      <p:ext uri="{BB962C8B-B14F-4D97-AF65-F5344CB8AC3E}">
        <p14:creationId xmlns:p14="http://schemas.microsoft.com/office/powerpoint/2010/main" val="28462299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24</TotalTime>
  <Words>818</Words>
  <Application>Microsoft Macintosh PowerPoint</Application>
  <PresentationFormat>On-screen Show (4:3)</PresentationFormat>
  <Paragraphs>45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Breeze</vt:lpstr>
      <vt:lpstr>Bağımsız Denetim ile Vergi Denetimi Arasındaki Geçişler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Bağımsız Denetim ile Vergi Denetimi Arasındaki Geçişler  </dc:title>
  <dc:creator>Ali Altug Bicer</dc:creator>
  <cp:lastModifiedBy>Ali Altug Bicer</cp:lastModifiedBy>
  <cp:revision>3</cp:revision>
  <dcterms:created xsi:type="dcterms:W3CDTF">2016-03-18T07:11:51Z</dcterms:created>
  <dcterms:modified xsi:type="dcterms:W3CDTF">2016-03-18T07:36:23Z</dcterms:modified>
</cp:coreProperties>
</file>