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63" r:id="rId4"/>
    <p:sldId id="258" r:id="rId5"/>
    <p:sldId id="259" r:id="rId6"/>
    <p:sldId id="264" r:id="rId7"/>
    <p:sldId id="260" r:id="rId8"/>
    <p:sldId id="265" r:id="rId9"/>
    <p:sldId id="261" r:id="rId10"/>
    <p:sldId id="266" r:id="rId11"/>
    <p:sldId id="262"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4680" autoAdjust="0"/>
  </p:normalViewPr>
  <p:slideViewPr>
    <p:cSldViewPr>
      <p:cViewPr>
        <p:scale>
          <a:sx n="90" d="100"/>
          <a:sy n="90" d="100"/>
        </p:scale>
        <p:origin x="-1205"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CBBA68-1F90-4220-A859-502C791740E7}" type="datetimeFigureOut">
              <a:rPr lang="tr-TR" smtClean="0"/>
              <a:t>16.3.2016</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672982-1F69-4D09-880C-39CA29EE0F98}" type="slidenum">
              <a:rPr lang="tr-TR" smtClean="0"/>
              <a:t>‹#›</a:t>
            </a:fld>
            <a:endParaRPr lang="tr-TR"/>
          </a:p>
        </p:txBody>
      </p:sp>
    </p:spTree>
    <p:extLst>
      <p:ext uri="{BB962C8B-B14F-4D97-AF65-F5344CB8AC3E}">
        <p14:creationId xmlns:p14="http://schemas.microsoft.com/office/powerpoint/2010/main" val="354694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672982-1F69-4D09-880C-39CA29EE0F98}" type="slidenum">
              <a:rPr lang="tr-TR" smtClean="0"/>
              <a:t>1</a:t>
            </a:fld>
            <a:endParaRPr lang="tr-TR"/>
          </a:p>
        </p:txBody>
      </p:sp>
    </p:spTree>
    <p:extLst>
      <p:ext uri="{BB962C8B-B14F-4D97-AF65-F5344CB8AC3E}">
        <p14:creationId xmlns:p14="http://schemas.microsoft.com/office/powerpoint/2010/main" val="4029173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325773" y="6117336"/>
            <a:ext cx="857473" cy="365125"/>
          </a:xfrm>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a:xfrm>
            <a:off x="3623733" y="6117336"/>
            <a:ext cx="3609438" cy="365125"/>
          </a:xfrm>
        </p:spPr>
        <p:txBody>
          <a:bodyPr/>
          <a:lstStyle/>
          <a:p>
            <a:endParaRPr lang="tr-TR"/>
          </a:p>
        </p:txBody>
      </p:sp>
      <p:sp>
        <p:nvSpPr>
          <p:cNvPr id="6" name="Slide Number Placeholder 5"/>
          <p:cNvSpPr>
            <a:spLocks noGrp="1"/>
          </p:cNvSpPr>
          <p:nvPr>
            <p:ph type="sldNum" sz="quarter" idx="12"/>
          </p:nvPr>
        </p:nvSpPr>
        <p:spPr>
          <a:xfrm>
            <a:off x="8275320" y="6117336"/>
            <a:ext cx="411480" cy="365125"/>
          </a:xfrm>
        </p:spPr>
        <p:txBody>
          <a:bodyPr/>
          <a:lstStyle/>
          <a:p>
            <a:fld id="{F302176B-0E47-46AC-8F43-DAB4B8A37D06}" type="slidenum">
              <a:rPr lang="tr-TR" smtClean="0"/>
              <a:t>‹#›</a:t>
            </a:fld>
            <a:endParaRPr lang="tr-T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56433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16.3.2016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5759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97479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22730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7046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35092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09793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71160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80850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344329" y="6108173"/>
            <a:ext cx="857473" cy="365125"/>
          </a:xfrm>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a:xfrm>
            <a:off x="1972647" y="6108173"/>
            <a:ext cx="5314517" cy="365125"/>
          </a:xfrm>
        </p:spPr>
        <p:txBody>
          <a:bodyPr/>
          <a:lstStyle/>
          <a:p>
            <a:endParaRPr lang="tr-TR"/>
          </a:p>
        </p:txBody>
      </p:sp>
      <p:sp>
        <p:nvSpPr>
          <p:cNvPr id="6" name="Slide Number Placeholder 5"/>
          <p:cNvSpPr>
            <a:spLocks noGrp="1"/>
          </p:cNvSpPr>
          <p:nvPr>
            <p:ph type="sldNum" sz="quarter" idx="12"/>
          </p:nvPr>
        </p:nvSpPr>
        <p:spPr>
          <a:xfrm>
            <a:off x="8258967" y="6108173"/>
            <a:ext cx="427833"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64710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8273317" y="6116070"/>
            <a:ext cx="413483"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4608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16.3.2016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06821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16.3.2016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84692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16.3.2016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11012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16.3.2016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49878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16.3.2016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1044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16.3.2016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26242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23720DD-5B6D-40BF-8493-A6B52D484E6B}" type="datetimeFigureOut">
              <a:rPr lang="tr-TR" smtClean="0"/>
              <a:t>16.3.2016</a:t>
            </a:fld>
            <a:endParaRPr lang="tr-T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694303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2000" dirty="0" smtClean="0"/>
              <a:t>MESLEK MENSUPLARININ BAĞIMSIZ DENETİMDEN BEKLENTİLERİ </a:t>
            </a:r>
            <a:endParaRPr lang="tr-TR" sz="2000" dirty="0"/>
          </a:p>
        </p:txBody>
      </p:sp>
      <p:sp>
        <p:nvSpPr>
          <p:cNvPr id="3" name="Alt Başlık 2"/>
          <p:cNvSpPr>
            <a:spLocks noGrp="1"/>
          </p:cNvSpPr>
          <p:nvPr>
            <p:ph type="subTitle" idx="1"/>
          </p:nvPr>
        </p:nvSpPr>
        <p:spPr/>
        <p:txBody>
          <a:bodyPr>
            <a:normAutofit fontScale="47500" lnSpcReduction="20000"/>
          </a:bodyPr>
          <a:lstStyle/>
          <a:p>
            <a:r>
              <a:rPr lang="tr-TR" sz="2400" dirty="0" smtClean="0"/>
              <a:t>Kemal TIĞOĞULLARI</a:t>
            </a:r>
          </a:p>
          <a:p>
            <a:r>
              <a:rPr lang="tr-TR" sz="2400" dirty="0" smtClean="0"/>
              <a:t>Y.M.M. &amp; B.D.</a:t>
            </a:r>
          </a:p>
          <a:p>
            <a:r>
              <a:rPr lang="tr-TR" sz="2400" dirty="0" smtClean="0"/>
              <a:t>Bursa Y.M.M.O. Bşk. Yrd.</a:t>
            </a:r>
          </a:p>
          <a:p>
            <a:r>
              <a:rPr lang="tr-TR" sz="2400" dirty="0" smtClean="0"/>
              <a:t>18 Mart 2016 T.M.U.D. Kongre Sunumu</a:t>
            </a:r>
          </a:p>
          <a:p>
            <a:r>
              <a:rPr lang="tr-TR" sz="2400" dirty="0" smtClean="0"/>
              <a:t>İstanbul Ticaret Üniversitesi</a:t>
            </a:r>
          </a:p>
          <a:p>
            <a:endParaRPr lang="tr-TR" sz="2400" dirty="0"/>
          </a:p>
        </p:txBody>
      </p:sp>
    </p:spTree>
    <p:extLst>
      <p:ext uri="{BB962C8B-B14F-4D97-AF65-F5344CB8AC3E}">
        <p14:creationId xmlns:p14="http://schemas.microsoft.com/office/powerpoint/2010/main" val="796711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ŞİRKETLER KURULDU, YA SONRA?</a:t>
            </a:r>
          </a:p>
        </p:txBody>
      </p:sp>
      <p:sp>
        <p:nvSpPr>
          <p:cNvPr id="3" name="İçerik Yer Tutucusu 2"/>
          <p:cNvSpPr>
            <a:spLocks noGrp="1"/>
          </p:cNvSpPr>
          <p:nvPr>
            <p:ph idx="1"/>
          </p:nvPr>
        </p:nvSpPr>
        <p:spPr/>
        <p:txBody>
          <a:bodyPr>
            <a:normAutofit/>
          </a:bodyPr>
          <a:lstStyle/>
          <a:p>
            <a:r>
              <a:rPr lang="tr-TR" dirty="0" smtClean="0"/>
              <a:t> Ayrıca bağımsız denetim şirketlerinin haksız rekabet koşullarını en üst düzeye çıkarmaları, ücret politikalarının taban yapması, diğer hizmetlerin </a:t>
            </a:r>
            <a:r>
              <a:rPr lang="tr-TR" dirty="0" err="1" smtClean="0"/>
              <a:t>bonus’u</a:t>
            </a:r>
            <a:r>
              <a:rPr lang="tr-TR" dirty="0" smtClean="0"/>
              <a:t> olarak sunulması acil çözümler gerektiğini açık olarak ortaya koymaktadır.</a:t>
            </a:r>
          </a:p>
          <a:p>
            <a:r>
              <a:rPr lang="tr-TR" dirty="0"/>
              <a:t> </a:t>
            </a:r>
            <a:r>
              <a:rPr lang="tr-TR" dirty="0" smtClean="0"/>
              <a:t>Bağımsız denetim şirketlerinden aranan kurallar zincirinin bireysel denetçilerden aranmıyor olması ayrı bir eleştiri konusudur.</a:t>
            </a:r>
            <a:endParaRPr lang="tr-TR" dirty="0"/>
          </a:p>
        </p:txBody>
      </p:sp>
    </p:spTree>
    <p:extLst>
      <p:ext uri="{BB962C8B-B14F-4D97-AF65-F5344CB8AC3E}">
        <p14:creationId xmlns:p14="http://schemas.microsoft.com/office/powerpoint/2010/main" val="3717077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2016 VE GELECEKTEN BEKLENTİLERİMİZ</a:t>
            </a:r>
            <a:endParaRPr lang="tr-TR" sz="2000" dirty="0"/>
          </a:p>
        </p:txBody>
      </p:sp>
      <p:sp>
        <p:nvSpPr>
          <p:cNvPr id="3" name="İçerik Yer Tutucusu 2"/>
          <p:cNvSpPr>
            <a:spLocks noGrp="1"/>
          </p:cNvSpPr>
          <p:nvPr>
            <p:ph idx="1"/>
          </p:nvPr>
        </p:nvSpPr>
        <p:spPr/>
        <p:txBody>
          <a:bodyPr>
            <a:normAutofit/>
          </a:bodyPr>
          <a:lstStyle/>
          <a:p>
            <a:pPr marL="0" indent="0">
              <a:buNone/>
            </a:pPr>
            <a:r>
              <a:rPr lang="tr-TR" dirty="0" smtClean="0"/>
              <a:t>1) Bağımsız denetçi sayısının 17.000 </a:t>
            </a:r>
            <a:r>
              <a:rPr lang="tr-TR" dirty="0"/>
              <a:t>kişi </a:t>
            </a:r>
            <a:r>
              <a:rPr lang="tr-TR" dirty="0" smtClean="0"/>
              <a:t>civarında olması </a:t>
            </a:r>
            <a:r>
              <a:rPr lang="tr-TR" dirty="0"/>
              <a:t>zorunlu denetime tabi firma sayısının 3 katından fazla </a:t>
            </a:r>
            <a:r>
              <a:rPr lang="tr-TR" dirty="0" smtClean="0"/>
              <a:t>kişinin </a:t>
            </a:r>
            <a:r>
              <a:rPr lang="tr-TR" dirty="0"/>
              <a:t>Bağımsız Denetçi </a:t>
            </a:r>
            <a:r>
              <a:rPr lang="tr-TR" dirty="0" smtClean="0"/>
              <a:t>olduğunun göstergesidir.</a:t>
            </a:r>
            <a:endParaRPr lang="tr-TR" dirty="0"/>
          </a:p>
          <a:p>
            <a:pPr marL="0" indent="0">
              <a:buNone/>
            </a:pPr>
            <a:r>
              <a:rPr lang="tr-TR" dirty="0" smtClean="0"/>
              <a:t>     Anılan </a:t>
            </a:r>
            <a:r>
              <a:rPr lang="tr-TR" dirty="0"/>
              <a:t>nedenler ile Kanunun başlangıçtaki çıkış amacına uygun olarak zorunlu denetime tabi mükellef sayısının ivedi olarak artırılması gerekmektedir.</a:t>
            </a:r>
          </a:p>
          <a:p>
            <a:endParaRPr lang="tr-TR" dirty="0"/>
          </a:p>
        </p:txBody>
      </p:sp>
    </p:spTree>
    <p:extLst>
      <p:ext uri="{BB962C8B-B14F-4D97-AF65-F5344CB8AC3E}">
        <p14:creationId xmlns:p14="http://schemas.microsoft.com/office/powerpoint/2010/main" val="34819832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2016 VE GELECEKTEN BEKLENTİLERİMİZ</a:t>
            </a:r>
          </a:p>
        </p:txBody>
      </p:sp>
      <p:sp>
        <p:nvSpPr>
          <p:cNvPr id="3" name="İçerik Yer Tutucusu 2"/>
          <p:cNvSpPr>
            <a:spLocks noGrp="1"/>
          </p:cNvSpPr>
          <p:nvPr>
            <p:ph idx="1"/>
          </p:nvPr>
        </p:nvSpPr>
        <p:spPr/>
        <p:txBody>
          <a:bodyPr>
            <a:normAutofit fontScale="85000" lnSpcReduction="10000"/>
          </a:bodyPr>
          <a:lstStyle/>
          <a:p>
            <a:pPr marL="0" indent="0">
              <a:buNone/>
            </a:pPr>
            <a:r>
              <a:rPr lang="tr-TR" dirty="0" smtClean="0"/>
              <a:t>2) Mart 2016 </a:t>
            </a:r>
            <a:r>
              <a:rPr lang="tr-TR" dirty="0"/>
              <a:t>itibariyle KGK siciline kayıtlı denetim kuruluşu sayısı </a:t>
            </a:r>
            <a:r>
              <a:rPr lang="tr-TR" dirty="0" smtClean="0"/>
              <a:t>197’ </a:t>
            </a:r>
            <a:r>
              <a:rPr lang="tr-TR" dirty="0" err="1" smtClean="0"/>
              <a:t>dir</a:t>
            </a:r>
            <a:r>
              <a:rPr lang="tr-TR" dirty="0" smtClean="0"/>
              <a:t>. Bu </a:t>
            </a:r>
            <a:r>
              <a:rPr lang="tr-TR" dirty="0"/>
              <a:t>firmaların yaklaşık 100 ü KGK öncesinde SPK ya bağlı olarak denetim yapmakta olan firmalar olup, KGK ya akredite olmuşlardır. KGK döneminde kurulan yeni firma sayısı </a:t>
            </a:r>
            <a:r>
              <a:rPr lang="tr-TR" dirty="0" smtClean="0"/>
              <a:t>97 </a:t>
            </a:r>
            <a:r>
              <a:rPr lang="tr-TR" dirty="0"/>
              <a:t>de kalmıştır.</a:t>
            </a:r>
          </a:p>
          <a:p>
            <a:pPr marL="0" indent="0">
              <a:buNone/>
            </a:pPr>
            <a:r>
              <a:rPr lang="tr-TR" dirty="0" smtClean="0"/>
              <a:t>    Bilindiği </a:t>
            </a:r>
            <a:r>
              <a:rPr lang="tr-TR" dirty="0"/>
              <a:t>üzere; Bağımsız Denetim kanun gereği en az 3 asıl 3 yedek Bağımsız Denetçi ile yapılmak zorundadır.</a:t>
            </a:r>
          </a:p>
          <a:p>
            <a:pPr marL="0" indent="0">
              <a:buNone/>
            </a:pPr>
            <a:r>
              <a:rPr lang="tr-TR" dirty="0" smtClean="0"/>
              <a:t>    Her </a:t>
            </a:r>
            <a:r>
              <a:rPr lang="tr-TR" dirty="0"/>
              <a:t>ne kadar mevcut durum gereği gelir vergisi mükellefi olarak Bağımsız Denetim yapabilme imkanı olsa da bu firmalarında 3 asıl 3 yedek Bağımsız Denetçi çalıştırma mecburiyetleri bulunmaktadır.</a:t>
            </a:r>
          </a:p>
          <a:p>
            <a:endParaRPr lang="tr-TR" dirty="0"/>
          </a:p>
        </p:txBody>
      </p:sp>
    </p:spTree>
    <p:extLst>
      <p:ext uri="{BB962C8B-B14F-4D97-AF65-F5344CB8AC3E}">
        <p14:creationId xmlns:p14="http://schemas.microsoft.com/office/powerpoint/2010/main" val="2289227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2016 VE GELECEKTEN BEKLENTİLERİMİZ</a:t>
            </a: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3) 2015 </a:t>
            </a:r>
            <a:r>
              <a:rPr lang="tr-TR" dirty="0"/>
              <a:t>yılı için geçerli olan hadler kapsamında zorunlu bağımsız denetime tabi olan firma sayısı 5.000 civarındadır. Denetçi sayısı ise yıl sonunda 17.000 civarında olacaktır. Hadler aşağı çekilmediği müddetçe mevcut denetçiler açısından ciddi iş sıkıntısı oluşacaktır.</a:t>
            </a:r>
          </a:p>
          <a:p>
            <a:pPr marL="0" indent="0">
              <a:buNone/>
            </a:pPr>
            <a:r>
              <a:rPr lang="tr-TR" dirty="0" smtClean="0"/>
              <a:t>     Öte </a:t>
            </a:r>
            <a:r>
              <a:rPr lang="tr-TR" dirty="0"/>
              <a:t>yandan öteden beri (SPK döneminde de) denetim yapan firmalar mevcut firmaların %70-80 inin denetimini yapmaktadır.</a:t>
            </a:r>
          </a:p>
          <a:p>
            <a:pPr marL="0" indent="0">
              <a:buNone/>
            </a:pPr>
            <a:r>
              <a:rPr lang="tr-TR" dirty="0" smtClean="0"/>
              <a:t>    Anılan </a:t>
            </a:r>
            <a:r>
              <a:rPr lang="tr-TR" dirty="0"/>
              <a:t>nedenlerle zorunlu hadlerin ivedi olarak aşağılara çekilmesi gerekmektedir.</a:t>
            </a:r>
          </a:p>
          <a:p>
            <a:pPr marL="0" indent="0">
              <a:buNone/>
            </a:pPr>
            <a:r>
              <a:rPr lang="tr-TR" dirty="0" smtClean="0"/>
              <a:t>    AB </a:t>
            </a:r>
            <a:r>
              <a:rPr lang="tr-TR" dirty="0"/>
              <a:t>üyesi </a:t>
            </a:r>
            <a:r>
              <a:rPr lang="tr-TR" dirty="0" smtClean="0"/>
              <a:t>ülkelerde uygulanan </a:t>
            </a:r>
            <a:r>
              <a:rPr lang="tr-TR" dirty="0"/>
              <a:t>4 ve 8 milyon Euro </a:t>
            </a:r>
            <a:r>
              <a:rPr lang="tr-TR" dirty="0" smtClean="0"/>
              <a:t>rakamlarının ülkemizde </a:t>
            </a:r>
            <a:r>
              <a:rPr lang="tr-TR" dirty="0"/>
              <a:t>de </a:t>
            </a:r>
            <a:r>
              <a:rPr lang="tr-TR" dirty="0" smtClean="0"/>
              <a:t>uygulanması için gerekli düzenlemelerin kademeli olarak ta olsa yapılmasında </a:t>
            </a:r>
            <a:r>
              <a:rPr lang="tr-TR" dirty="0"/>
              <a:t>fayda vardır.</a:t>
            </a:r>
          </a:p>
          <a:p>
            <a:endParaRPr lang="tr-TR" dirty="0"/>
          </a:p>
        </p:txBody>
      </p:sp>
    </p:spTree>
    <p:extLst>
      <p:ext uri="{BB962C8B-B14F-4D97-AF65-F5344CB8AC3E}">
        <p14:creationId xmlns:p14="http://schemas.microsoft.com/office/powerpoint/2010/main" val="698391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2016 VE GELECEKTEN BEKLENTİLERİMİZ</a:t>
            </a:r>
          </a:p>
        </p:txBody>
      </p:sp>
      <p:sp>
        <p:nvSpPr>
          <p:cNvPr id="3" name="İçerik Yer Tutucusu 2"/>
          <p:cNvSpPr>
            <a:spLocks noGrp="1"/>
          </p:cNvSpPr>
          <p:nvPr>
            <p:ph idx="1"/>
          </p:nvPr>
        </p:nvSpPr>
        <p:spPr/>
        <p:txBody>
          <a:bodyPr>
            <a:normAutofit/>
          </a:bodyPr>
          <a:lstStyle/>
          <a:p>
            <a:pPr marL="0" indent="0">
              <a:buNone/>
            </a:pPr>
            <a:r>
              <a:rPr lang="tr-TR" dirty="0" smtClean="0"/>
              <a:t>4) BKK </a:t>
            </a:r>
            <a:r>
              <a:rPr lang="tr-TR" dirty="0"/>
              <a:t>kapsamı dışında kalan sermaye şirketlerinin kapanan denetim kurulları yerine görev yapacak Bağımsız Denetçiler ile ilgili </a:t>
            </a:r>
            <a:r>
              <a:rPr lang="tr-TR" dirty="0" smtClean="0"/>
              <a:t>yönetmeliğin </a:t>
            </a:r>
            <a:r>
              <a:rPr lang="tr-TR" dirty="0"/>
              <a:t>kanunun üzerinden 3 yıl geçmiş olmasına rağmen çıkarılmamasının yanında hazırlanan metin konusunda diğer bakanlıkların aksine bağımsız denetçilerden görüş alınmamış olması da mesleğimizin önündeki en büyük engellerden biri olarak durmaktadır.</a:t>
            </a:r>
          </a:p>
        </p:txBody>
      </p:sp>
    </p:spTree>
    <p:extLst>
      <p:ext uri="{BB962C8B-B14F-4D97-AF65-F5344CB8AC3E}">
        <p14:creationId xmlns:p14="http://schemas.microsoft.com/office/powerpoint/2010/main" val="1461159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2016 VE GELECEKTEN BEKLENTİLERİMİZ</a:t>
            </a:r>
          </a:p>
        </p:txBody>
      </p:sp>
      <p:sp>
        <p:nvSpPr>
          <p:cNvPr id="3" name="İçerik Yer Tutucusu 2"/>
          <p:cNvSpPr>
            <a:spLocks noGrp="1"/>
          </p:cNvSpPr>
          <p:nvPr>
            <p:ph idx="1"/>
          </p:nvPr>
        </p:nvSpPr>
        <p:spPr/>
        <p:txBody>
          <a:bodyPr>
            <a:normAutofit fontScale="62500" lnSpcReduction="20000"/>
          </a:bodyPr>
          <a:lstStyle/>
          <a:p>
            <a:pPr marL="0" indent="0">
              <a:buNone/>
            </a:pPr>
            <a:r>
              <a:rPr lang="tr-TR" dirty="0" smtClean="0"/>
              <a:t>5)   </a:t>
            </a:r>
            <a:r>
              <a:rPr lang="tr-TR" dirty="0"/>
              <a:t>KGK tarafından  bir ücret tarifesi yayınlanmamasından dolayı oldukça sıkıntılar yaşanmaktadır.</a:t>
            </a:r>
          </a:p>
          <a:p>
            <a:pPr marL="0" indent="0">
              <a:buNone/>
            </a:pPr>
            <a:r>
              <a:rPr lang="tr-TR" dirty="0"/>
              <a:t> </a:t>
            </a:r>
            <a:r>
              <a:rPr lang="tr-TR" dirty="0" smtClean="0"/>
              <a:t>      </a:t>
            </a:r>
            <a:r>
              <a:rPr lang="tr-TR" dirty="0"/>
              <a:t>Bağımsız Denetim mesleği </a:t>
            </a:r>
            <a:r>
              <a:rPr lang="tr-TR" dirty="0" smtClean="0"/>
              <a:t>şirketleşme halinde (ki zorunlu olmalıdır) en </a:t>
            </a:r>
            <a:r>
              <a:rPr lang="tr-TR" dirty="0"/>
              <a:t>az 3 asıl 3 yedek denetçi ile icra edilmek zorundadır.</a:t>
            </a:r>
          </a:p>
          <a:p>
            <a:pPr marL="0" indent="0">
              <a:buNone/>
            </a:pPr>
            <a:r>
              <a:rPr lang="tr-TR" dirty="0"/>
              <a:t> </a:t>
            </a:r>
            <a:r>
              <a:rPr lang="tr-TR" dirty="0" smtClean="0"/>
              <a:t>      Denetlenen </a:t>
            </a:r>
            <a:r>
              <a:rPr lang="tr-TR" dirty="0"/>
              <a:t>firmaya yılda en az 96 saat hizmet verilmesi mecburiyeti uluslararası bir standart olarak karşımıza çıkmaktadır.</a:t>
            </a:r>
          </a:p>
          <a:p>
            <a:pPr marL="0" indent="0">
              <a:buNone/>
            </a:pPr>
            <a:r>
              <a:rPr lang="tr-TR" dirty="0" smtClean="0"/>
              <a:t>       YMM </a:t>
            </a:r>
            <a:r>
              <a:rPr lang="tr-TR" dirty="0"/>
              <a:t>ücret tarifesinde </a:t>
            </a:r>
            <a:r>
              <a:rPr lang="tr-TR" dirty="0" smtClean="0"/>
              <a:t>2016 yılı bağımsız denetim saat ücretinin 245 TL. +KDV </a:t>
            </a:r>
            <a:r>
              <a:rPr lang="tr-TR" dirty="0"/>
              <a:t>96 saat Bağımsız Denetim hizmetinin en az </a:t>
            </a:r>
            <a:r>
              <a:rPr lang="tr-TR" dirty="0" smtClean="0"/>
              <a:t>96X245= 23.520 TL +KDV </a:t>
            </a:r>
            <a:r>
              <a:rPr lang="tr-TR" dirty="0"/>
              <a:t>olması gerekmektedir.</a:t>
            </a:r>
          </a:p>
          <a:p>
            <a:pPr marL="0" indent="0">
              <a:buNone/>
            </a:pPr>
            <a:r>
              <a:rPr lang="tr-TR" dirty="0" smtClean="0"/>
              <a:t>       Anılan </a:t>
            </a:r>
            <a:r>
              <a:rPr lang="tr-TR" dirty="0"/>
              <a:t>hizmetin en az 3 kişi ile verileceği düşünülerse bu rakam 3 ile çarpılmalıdır. Sonuç </a:t>
            </a:r>
            <a:r>
              <a:rPr lang="tr-TR" dirty="0" smtClean="0"/>
              <a:t>olarak </a:t>
            </a:r>
            <a:r>
              <a:rPr lang="tr-TR" dirty="0"/>
              <a:t>bir firmadan en az </a:t>
            </a:r>
            <a:r>
              <a:rPr lang="tr-TR" dirty="0" smtClean="0"/>
              <a:t>23.520X3=70.560 TL+KDV </a:t>
            </a:r>
            <a:r>
              <a:rPr lang="tr-TR" dirty="0"/>
              <a:t>Bağımsız Denetim Ücreti alınması gerekmektedir</a:t>
            </a:r>
            <a:r>
              <a:rPr lang="tr-TR" dirty="0" smtClean="0"/>
              <a:t>.</a:t>
            </a:r>
          </a:p>
          <a:p>
            <a:pPr marL="0" indent="0">
              <a:buNone/>
            </a:pPr>
            <a:r>
              <a:rPr lang="tr-TR" dirty="0"/>
              <a:t> </a:t>
            </a:r>
            <a:r>
              <a:rPr lang="tr-TR" dirty="0" smtClean="0"/>
              <a:t>      Bağımsız Denetim işlemlerinin kaç TL.’ ye yapıldığı K.G.K.’ </a:t>
            </a:r>
            <a:r>
              <a:rPr lang="tr-TR" dirty="0" err="1" smtClean="0"/>
              <a:t>nın</a:t>
            </a:r>
            <a:r>
              <a:rPr lang="tr-TR" dirty="0" smtClean="0"/>
              <a:t> bilgisi dahilindedir ve </a:t>
            </a:r>
            <a:r>
              <a:rPr lang="tr-TR" dirty="0"/>
              <a:t>ivedi olarak el atılması gereken konu bu konudur.</a:t>
            </a:r>
          </a:p>
          <a:p>
            <a:endParaRPr lang="tr-TR" dirty="0"/>
          </a:p>
        </p:txBody>
      </p:sp>
    </p:spTree>
    <p:extLst>
      <p:ext uri="{BB962C8B-B14F-4D97-AF65-F5344CB8AC3E}">
        <p14:creationId xmlns:p14="http://schemas.microsoft.com/office/powerpoint/2010/main" val="11595500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2016 VE GELECEKTEN BEKLENTİLERİMİZ</a:t>
            </a:r>
          </a:p>
        </p:txBody>
      </p:sp>
      <p:sp>
        <p:nvSpPr>
          <p:cNvPr id="3" name="İçerik Yer Tutucusu 2"/>
          <p:cNvSpPr>
            <a:spLocks noGrp="1"/>
          </p:cNvSpPr>
          <p:nvPr>
            <p:ph idx="1"/>
          </p:nvPr>
        </p:nvSpPr>
        <p:spPr/>
        <p:txBody>
          <a:bodyPr>
            <a:normAutofit fontScale="62500" lnSpcReduction="20000"/>
          </a:bodyPr>
          <a:lstStyle/>
          <a:p>
            <a:pPr marL="0" indent="0">
              <a:buNone/>
            </a:pPr>
            <a:r>
              <a:rPr lang="tr-TR" dirty="0" smtClean="0"/>
              <a:t>6) </a:t>
            </a:r>
            <a:r>
              <a:rPr lang="tr-TR" b="1" u="sng" dirty="0" smtClean="0"/>
              <a:t>Zorunluluk </a:t>
            </a:r>
            <a:r>
              <a:rPr lang="tr-TR" b="1" u="sng" dirty="0"/>
              <a:t>ve Sonuçları :</a:t>
            </a:r>
          </a:p>
          <a:p>
            <a:endParaRPr lang="tr-TR" dirty="0"/>
          </a:p>
          <a:p>
            <a:pPr marL="0" indent="0">
              <a:buNone/>
            </a:pPr>
            <a:r>
              <a:rPr lang="tr-TR" dirty="0" smtClean="0"/>
              <a:t>      Bir </a:t>
            </a:r>
            <a:r>
              <a:rPr lang="tr-TR" dirty="0"/>
              <a:t>tehlikeyi özellikle belirtmek isteriz</a:t>
            </a:r>
            <a:r>
              <a:rPr lang="tr-TR" dirty="0" smtClean="0"/>
              <a:t>.</a:t>
            </a:r>
          </a:p>
          <a:p>
            <a:pPr marL="0" indent="0">
              <a:buNone/>
            </a:pPr>
            <a:endParaRPr lang="tr-TR" dirty="0"/>
          </a:p>
          <a:p>
            <a:pPr marL="0" indent="0">
              <a:buNone/>
            </a:pPr>
            <a:r>
              <a:rPr lang="tr-TR" dirty="0" smtClean="0"/>
              <a:t>      Bağımsız </a:t>
            </a:r>
            <a:r>
              <a:rPr lang="tr-TR" dirty="0"/>
              <a:t>denetim kapsamında olup bu yükümlülüğünü yerine getirmeyen şirketlerin genel kurulları tescil edilmiş olsa bile, konunun yargıya taşınması halinde toplantının Butlan hükmünde olacağı, yani  hiç yapılmamış sayılacağı bilinmelidir.</a:t>
            </a:r>
          </a:p>
          <a:p>
            <a:endParaRPr lang="tr-TR" dirty="0"/>
          </a:p>
          <a:p>
            <a:pPr marL="0" indent="0">
              <a:buNone/>
            </a:pPr>
            <a:r>
              <a:rPr lang="tr-TR" dirty="0" smtClean="0"/>
              <a:t>      Yargıda </a:t>
            </a:r>
            <a:r>
              <a:rPr lang="tr-TR" dirty="0"/>
              <a:t>işlemlerin süresini dikkate aldığımızda, yönetim kurullarının veya şirket müdürlerinin butlan sayılan genel kuruldan sonra alacakları kararlar ve atacakları imzaların geçersiz olmasının varacağı sonuçları düşünmek bile konunun ciddiyetini açıklamaya yetiyor.</a:t>
            </a:r>
          </a:p>
          <a:p>
            <a:endParaRPr lang="tr-TR" dirty="0"/>
          </a:p>
        </p:txBody>
      </p:sp>
    </p:spTree>
    <p:extLst>
      <p:ext uri="{BB962C8B-B14F-4D97-AF65-F5344CB8AC3E}">
        <p14:creationId xmlns:p14="http://schemas.microsoft.com/office/powerpoint/2010/main" val="2417438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SON SÖZ</a:t>
            </a:r>
            <a:endParaRPr lang="tr-TR" sz="2000" dirty="0"/>
          </a:p>
        </p:txBody>
      </p:sp>
      <p:sp>
        <p:nvSpPr>
          <p:cNvPr id="3" name="İçerik Yer Tutucusu 2"/>
          <p:cNvSpPr>
            <a:spLocks noGrp="1"/>
          </p:cNvSpPr>
          <p:nvPr>
            <p:ph idx="1"/>
          </p:nvPr>
        </p:nvSpPr>
        <p:spPr/>
        <p:txBody>
          <a:bodyPr>
            <a:normAutofit lnSpcReduction="10000"/>
          </a:bodyPr>
          <a:lstStyle/>
          <a:p>
            <a:r>
              <a:rPr lang="tr-TR" dirty="0" smtClean="0"/>
              <a:t> Bağımsız denetimden gerek ülkemiz, gerek iş dünyası, gerek ise meslek mensupları açısından olumlu gelişmeler ve neticeler bekleniyorsa; konunun idari tarafı olan Gümrük ve Ticaret Bakanlığı, Maliye Bakanlığı ve Kamu Gözetimi Muhasebe ve Denetim Standartları Kurumu’ </a:t>
            </a:r>
            <a:r>
              <a:rPr lang="tr-TR" dirty="0" err="1" smtClean="0"/>
              <a:t>na</a:t>
            </a:r>
            <a:r>
              <a:rPr lang="tr-TR" dirty="0" smtClean="0"/>
              <a:t> önemli görevler düşmektedir.</a:t>
            </a:r>
          </a:p>
          <a:p>
            <a:r>
              <a:rPr lang="tr-TR" dirty="0"/>
              <a:t> </a:t>
            </a:r>
            <a:r>
              <a:rPr lang="tr-TR" dirty="0" smtClean="0"/>
              <a:t> Biz meslek mensuplarına ise bağımsız denetimi gereği gibi yapacak şirketleşme ve uyum çalışmalarını hızlandırmak gereği kalmaktadır.</a:t>
            </a:r>
            <a:endParaRPr lang="tr-TR" dirty="0"/>
          </a:p>
        </p:txBody>
      </p:sp>
    </p:spTree>
    <p:extLst>
      <p:ext uri="{BB962C8B-B14F-4D97-AF65-F5344CB8AC3E}">
        <p14:creationId xmlns:p14="http://schemas.microsoft.com/office/powerpoint/2010/main" val="960899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MESLEK MENSUPLARININ YENİ TÜRK TİCARET KANUNU İLE                           YENİ KİMLİK ARAYIŞI</a:t>
            </a:r>
            <a:endParaRPr lang="tr-TR" sz="2000" dirty="0"/>
          </a:p>
        </p:txBody>
      </p:sp>
      <p:sp>
        <p:nvSpPr>
          <p:cNvPr id="3" name="İçerik Yer Tutucusu 2"/>
          <p:cNvSpPr>
            <a:spLocks noGrp="1"/>
          </p:cNvSpPr>
          <p:nvPr>
            <p:ph idx="1"/>
          </p:nvPr>
        </p:nvSpPr>
        <p:spPr/>
        <p:txBody>
          <a:bodyPr/>
          <a:lstStyle/>
          <a:p>
            <a:r>
              <a:rPr lang="tr-TR" dirty="0"/>
              <a:t>1 Temmuz 2012’de yürürlüğe giren ticaret ve ekonomik hayata önemli düzenlemeler getiren Yeni Türk Ticaret Kanunu, pek çok şirketi bağımsız denetim ve UFRS ile tanıştırdı. 1 Şubat 2015 tarihinde Resmi Gazete‘ de yayınlanan Bakanlar Kurulu Kararıyla bağımsız denetime tabi olmaya ilişkin kriterler yeniden belirlenmiş ve 2015 yılı için bağımsız denetim kapsamı genişletilmiştir.</a:t>
            </a:r>
          </a:p>
        </p:txBody>
      </p:sp>
    </p:spTree>
    <p:extLst>
      <p:ext uri="{BB962C8B-B14F-4D97-AF65-F5344CB8AC3E}">
        <p14:creationId xmlns:p14="http://schemas.microsoft.com/office/powerpoint/2010/main" val="1169216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MESLEK MENSUPLARININ YENİ TÜRK TİCARET KANUNU İLE</a:t>
            </a:r>
            <a:br>
              <a:rPr lang="tr-TR" sz="2000" dirty="0" smtClean="0"/>
            </a:br>
            <a:r>
              <a:rPr lang="tr-TR" sz="2000" dirty="0" smtClean="0"/>
              <a:t>YENİ KİMLİK ARAYIŞI</a:t>
            </a:r>
            <a:endParaRPr lang="tr-TR" sz="2000" dirty="0"/>
          </a:p>
        </p:txBody>
      </p:sp>
      <p:sp>
        <p:nvSpPr>
          <p:cNvPr id="3" name="İçerik Yer Tutucusu 2"/>
          <p:cNvSpPr>
            <a:spLocks noGrp="1"/>
          </p:cNvSpPr>
          <p:nvPr>
            <p:ph idx="1"/>
          </p:nvPr>
        </p:nvSpPr>
        <p:spPr/>
        <p:txBody>
          <a:bodyPr>
            <a:normAutofit fontScale="70000" lnSpcReduction="20000"/>
          </a:bodyPr>
          <a:lstStyle/>
          <a:p>
            <a:r>
              <a:rPr lang="tr-TR" dirty="0"/>
              <a:t>Buna göre tek başına veya bağlı ortaklıkları ve iştirakleriyle birlikte;</a:t>
            </a:r>
          </a:p>
          <a:p>
            <a:endParaRPr lang="tr-TR" dirty="0"/>
          </a:p>
          <a:p>
            <a:r>
              <a:rPr lang="tr-TR" dirty="0"/>
              <a:t>· 50 Milyon TL ve üstü aktif toplamı,</a:t>
            </a:r>
          </a:p>
          <a:p>
            <a:r>
              <a:rPr lang="tr-TR" dirty="0"/>
              <a:t>· 100 Milyon TL ve üstü yıllık net satış hasılatı,</a:t>
            </a:r>
          </a:p>
          <a:p>
            <a:r>
              <a:rPr lang="tr-TR" dirty="0"/>
              <a:t>· 200 ve üstü çalışan sayısı,</a:t>
            </a:r>
          </a:p>
          <a:p>
            <a:endParaRPr lang="tr-TR" dirty="0"/>
          </a:p>
          <a:p>
            <a:pPr marL="0" indent="0">
              <a:buNone/>
            </a:pPr>
            <a:r>
              <a:rPr lang="tr-TR" dirty="0"/>
              <a:t>ölçütlerinden 2013 ve 2014 yıllarında herhangi ikisini sağlayan şirketler 2015 yılında Bağımsız Denetim kapsamına alınmışlardır</a:t>
            </a:r>
            <a:r>
              <a:rPr lang="tr-TR" dirty="0" smtClean="0"/>
              <a:t>.</a:t>
            </a:r>
          </a:p>
          <a:p>
            <a:pPr marL="0" indent="0">
              <a:buNone/>
            </a:pPr>
            <a:endParaRPr lang="tr-TR" dirty="0" smtClean="0"/>
          </a:p>
          <a:p>
            <a:pPr marL="0" indent="0">
              <a:buNone/>
            </a:pPr>
            <a:r>
              <a:rPr lang="tr-TR" dirty="0" smtClean="0"/>
              <a:t>2016 Yılı için henüz yeni kriterler belirlenmemiştir.</a:t>
            </a:r>
          </a:p>
          <a:p>
            <a:pPr marL="0" indent="0">
              <a:buNone/>
            </a:pPr>
            <a:endParaRPr lang="tr-TR" dirty="0"/>
          </a:p>
          <a:p>
            <a:endParaRPr lang="tr-TR" dirty="0"/>
          </a:p>
        </p:txBody>
      </p:sp>
    </p:spTree>
    <p:extLst>
      <p:ext uri="{BB962C8B-B14F-4D97-AF65-F5344CB8AC3E}">
        <p14:creationId xmlns:p14="http://schemas.microsoft.com/office/powerpoint/2010/main" val="361861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BAĞIMSIZ DENETİMDE YENİ BİR KURUM : K.G.K.</a:t>
            </a:r>
            <a:endParaRPr lang="tr-TR" sz="2000" dirty="0"/>
          </a:p>
        </p:txBody>
      </p:sp>
      <p:sp>
        <p:nvSpPr>
          <p:cNvPr id="3" name="İçerik Yer Tutucusu 2"/>
          <p:cNvSpPr>
            <a:spLocks noGrp="1"/>
          </p:cNvSpPr>
          <p:nvPr>
            <p:ph idx="1"/>
          </p:nvPr>
        </p:nvSpPr>
        <p:spPr/>
        <p:txBody>
          <a:bodyPr>
            <a:normAutofit/>
          </a:bodyPr>
          <a:lstStyle/>
          <a:p>
            <a:r>
              <a:rPr lang="tr-TR" dirty="0" err="1"/>
              <a:t>KGK'nın</a:t>
            </a:r>
            <a:r>
              <a:rPr lang="tr-TR" dirty="0"/>
              <a:t> temel amacı, yatırımcıların çıkarlarını ve denetim raporlarının </a:t>
            </a:r>
            <a:r>
              <a:rPr lang="tr-TR" dirty="0" smtClean="0"/>
              <a:t>doğru </a:t>
            </a:r>
            <a:r>
              <a:rPr lang="tr-TR" dirty="0"/>
              <a:t>ve bağımsız olarak hazırlanmasına ilişkin kamu yararını korumak </a:t>
            </a:r>
            <a:r>
              <a:rPr lang="tr-TR" dirty="0" smtClean="0"/>
              <a:t>ile </a:t>
            </a:r>
            <a:r>
              <a:rPr lang="tr-TR" dirty="0"/>
              <a:t>doğru, güvenilir ve karşılaştırılabilir finansal bilginin sunumunu </a:t>
            </a:r>
            <a:r>
              <a:rPr lang="tr-TR" dirty="0" smtClean="0"/>
              <a:t>sağlamaktır</a:t>
            </a:r>
            <a:r>
              <a:rPr lang="tr-TR" dirty="0"/>
              <a:t>. Bu doğrultuda başta borsa şirketleri, bankalar, sigorta </a:t>
            </a:r>
            <a:r>
              <a:rPr lang="tr-TR" dirty="0" smtClean="0"/>
              <a:t>şirketleri </a:t>
            </a:r>
            <a:r>
              <a:rPr lang="tr-TR" dirty="0"/>
              <a:t>olmak üzere belirlenen büyük ölçekli şirketlerin denetimlerini </a:t>
            </a:r>
            <a:r>
              <a:rPr lang="tr-TR" dirty="0" smtClean="0"/>
              <a:t>gözetmek </a:t>
            </a:r>
            <a:r>
              <a:rPr lang="tr-TR" dirty="0"/>
              <a:t>ve izlemek için </a:t>
            </a:r>
            <a:r>
              <a:rPr lang="tr-TR" dirty="0" smtClean="0"/>
              <a:t>kurulmuştur.</a:t>
            </a:r>
            <a:endParaRPr lang="tr-TR" dirty="0"/>
          </a:p>
        </p:txBody>
      </p:sp>
    </p:spTree>
    <p:extLst>
      <p:ext uri="{BB962C8B-B14F-4D97-AF65-F5344CB8AC3E}">
        <p14:creationId xmlns:p14="http://schemas.microsoft.com/office/powerpoint/2010/main" val="2840470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BAĞIMSIZ DENETİM BİREYSEL Mİ , ŞİRKETLEŞEREK Mİ YAPILMALI ?</a:t>
            </a:r>
            <a:endParaRPr lang="tr-TR" sz="2000" dirty="0"/>
          </a:p>
        </p:txBody>
      </p:sp>
      <p:sp>
        <p:nvSpPr>
          <p:cNvPr id="3" name="İçerik Yer Tutucusu 2"/>
          <p:cNvSpPr>
            <a:spLocks noGrp="1"/>
          </p:cNvSpPr>
          <p:nvPr>
            <p:ph idx="1"/>
          </p:nvPr>
        </p:nvSpPr>
        <p:spPr/>
        <p:txBody>
          <a:bodyPr/>
          <a:lstStyle/>
          <a:p>
            <a:r>
              <a:rPr lang="tr-TR" b="1" u="sng" dirty="0"/>
              <a:t>Tek bağımsız denetçinin denetim yapabilmesi: </a:t>
            </a:r>
          </a:p>
          <a:p>
            <a:endParaRPr lang="tr-TR" dirty="0"/>
          </a:p>
          <a:p>
            <a:r>
              <a:rPr lang="tr-TR" dirty="0"/>
              <a:t>26.12.2012 tarihli 28509 sayılı resmi gazetede yayımlanan bağımsız denetim yönetmeliğine göre şirketleşenler dışında, tek başına çalışan bağımsız denetçiler de bu şirketlerin bağımsız denetimini üstlenebileceklerdir.</a:t>
            </a:r>
          </a:p>
          <a:p>
            <a:endParaRPr lang="tr-TR" dirty="0"/>
          </a:p>
        </p:txBody>
      </p:sp>
    </p:spTree>
    <p:extLst>
      <p:ext uri="{BB962C8B-B14F-4D97-AF65-F5344CB8AC3E}">
        <p14:creationId xmlns:p14="http://schemas.microsoft.com/office/powerpoint/2010/main" val="4085263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BAĞIMSIZ DENETİM BİREYSEL Mİ , ŞİRKETLEŞEREK Mİ YAPILMALI ?</a:t>
            </a:r>
          </a:p>
        </p:txBody>
      </p:sp>
      <p:sp>
        <p:nvSpPr>
          <p:cNvPr id="3" name="İçerik Yer Tutucusu 2"/>
          <p:cNvSpPr>
            <a:spLocks noGrp="1"/>
          </p:cNvSpPr>
          <p:nvPr>
            <p:ph idx="1"/>
          </p:nvPr>
        </p:nvSpPr>
        <p:spPr/>
        <p:txBody>
          <a:bodyPr>
            <a:normAutofit fontScale="55000" lnSpcReduction="20000"/>
          </a:bodyPr>
          <a:lstStyle/>
          <a:p>
            <a:r>
              <a:rPr lang="tr-TR" dirty="0"/>
              <a:t>Şirket halindeki denetçilerin denetim yapabilmesi: </a:t>
            </a:r>
          </a:p>
          <a:p>
            <a:endParaRPr lang="tr-TR" dirty="0"/>
          </a:p>
          <a:p>
            <a:r>
              <a:rPr lang="tr-TR" dirty="0"/>
              <a:t>Yukarıda belirtilen bağımsız denetim yönetmeliğine göre KAYİK’ </a:t>
            </a:r>
            <a:r>
              <a:rPr lang="tr-TR" dirty="0" err="1"/>
              <a:t>lerin</a:t>
            </a:r>
            <a:r>
              <a:rPr lang="tr-TR" dirty="0"/>
              <a:t> (kamu yararını ilgilendiren kuruluşlar) ve faaliyet alanları, işletme büyüklükleri, çalışan sayısı ve benzeri ölçütlere göre kurumca belirlenen işletmelerin denetimi yalnızca denetim kuruluşları tarafından yapılır.</a:t>
            </a:r>
          </a:p>
          <a:p>
            <a:endParaRPr lang="tr-TR" dirty="0"/>
          </a:p>
          <a:p>
            <a:r>
              <a:rPr lang="tr-TR" dirty="0"/>
              <a:t>Bugüne kadar 23.01.2013 tarih ve 28537 sayılı resmi gazetede yayımlanan 2012/4213 sayılı karar eki (I) sayılı listedeki kuruluşların bağımsız denetimi, bağımsız denetim şirketleri tarafından yapılacağı, diğerlerinin ise tek başına bağımsız denetiminin yapılabileceği açıklanmıştır. </a:t>
            </a:r>
          </a:p>
          <a:p>
            <a:endParaRPr lang="tr-TR" dirty="0"/>
          </a:p>
          <a:p>
            <a:r>
              <a:rPr lang="tr-TR" dirty="0"/>
              <a:t>Bu karardan ve 1 Şubat 2015 tarihli Bakanlar Kurulu Kararından </a:t>
            </a:r>
            <a:r>
              <a:rPr lang="tr-TR" dirty="0" smtClean="0"/>
              <a:t>sonra  </a:t>
            </a:r>
            <a:r>
              <a:rPr lang="tr-TR" dirty="0"/>
              <a:t>önemli sayıda </a:t>
            </a:r>
            <a:r>
              <a:rPr lang="tr-TR" dirty="0" smtClean="0"/>
              <a:t>şirketin </a:t>
            </a:r>
            <a:r>
              <a:rPr lang="tr-TR" dirty="0"/>
              <a:t>bağımsız denetim kapsamına girmiş </a:t>
            </a:r>
            <a:r>
              <a:rPr lang="tr-TR" dirty="0" smtClean="0"/>
              <a:t>olduğu, yeni bir belirleme yapılması ve hadlerin aşağı çekilmesi durumunda kapsamın daha da genişleyeceği açıktır.</a:t>
            </a:r>
            <a:endParaRPr lang="tr-TR" dirty="0"/>
          </a:p>
          <a:p>
            <a:endParaRPr lang="tr-TR" dirty="0"/>
          </a:p>
        </p:txBody>
      </p:sp>
    </p:spTree>
    <p:extLst>
      <p:ext uri="{BB962C8B-B14F-4D97-AF65-F5344CB8AC3E}">
        <p14:creationId xmlns:p14="http://schemas.microsoft.com/office/powerpoint/2010/main" val="310773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MESLEKTAŞLARIN ŞİRKETLEŞMESİ İÇİN BAĞIMSIZ DENETİM FIRSATI</a:t>
            </a:r>
            <a:endParaRPr lang="tr-TR" sz="2000" dirty="0"/>
          </a:p>
        </p:txBody>
      </p:sp>
      <p:sp>
        <p:nvSpPr>
          <p:cNvPr id="3" name="İçerik Yer Tutucusu 2"/>
          <p:cNvSpPr>
            <a:spLocks noGrp="1"/>
          </p:cNvSpPr>
          <p:nvPr>
            <p:ph idx="1"/>
          </p:nvPr>
        </p:nvSpPr>
        <p:spPr/>
        <p:txBody>
          <a:bodyPr>
            <a:normAutofit fontScale="92500" lnSpcReduction="10000"/>
          </a:bodyPr>
          <a:lstStyle/>
          <a:p>
            <a:r>
              <a:rPr lang="tr-TR" b="1" u="sng" dirty="0"/>
              <a:t>Şirketleşme:</a:t>
            </a:r>
          </a:p>
          <a:p>
            <a:r>
              <a:rPr lang="tr-TR" dirty="0"/>
              <a:t>Bağımsız denetçi belgesi, mührü olan bir tek bağımsız denetçi bile söz konusu şirketlerin bağımsız denetimini yapabilir. </a:t>
            </a:r>
          </a:p>
          <a:p>
            <a:r>
              <a:rPr lang="tr-TR" dirty="0"/>
              <a:t>Ancak, Kamu Gözetimi Kurumu tarafından şu an  herhangi bir şirketin bağımsız denetiminin tek bir denetçi tarafından yapılmasını uygun bulmakla beraber şirketleşmeyi tavsiye etmektedirler. Bağımsız denetçi belgesi alan arkadaşlarımız da bağımsız denetimin bir ekip işi olduğunu gayet iyi bilmektedirler. </a:t>
            </a:r>
          </a:p>
          <a:p>
            <a:endParaRPr lang="tr-TR" dirty="0"/>
          </a:p>
        </p:txBody>
      </p:sp>
    </p:spTree>
    <p:extLst>
      <p:ext uri="{BB962C8B-B14F-4D97-AF65-F5344CB8AC3E}">
        <p14:creationId xmlns:p14="http://schemas.microsoft.com/office/powerpoint/2010/main" val="319212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MESLEKTAŞLARIN ŞİRKETLEŞMESİ İÇİN BAĞIMSIZ DENETİM FIRSATI</a:t>
            </a:r>
          </a:p>
        </p:txBody>
      </p:sp>
      <p:sp>
        <p:nvSpPr>
          <p:cNvPr id="3" name="İçerik Yer Tutucusu 2"/>
          <p:cNvSpPr>
            <a:spLocks noGrp="1"/>
          </p:cNvSpPr>
          <p:nvPr>
            <p:ph idx="1"/>
          </p:nvPr>
        </p:nvSpPr>
        <p:spPr/>
        <p:txBody>
          <a:bodyPr/>
          <a:lstStyle/>
          <a:p>
            <a:r>
              <a:rPr lang="tr-TR" dirty="0" smtClean="0"/>
              <a:t>   Bağımsız denetim gelirlerinin hali hazır denetim şirketlerindeki payının henüz istenen düzeye gelmediğini şeffaflık raporlarından tespit edebiliriz.</a:t>
            </a:r>
          </a:p>
          <a:p>
            <a:r>
              <a:rPr lang="tr-TR" dirty="0"/>
              <a:t> </a:t>
            </a:r>
            <a:r>
              <a:rPr lang="tr-TR" dirty="0" smtClean="0"/>
              <a:t>  Her şeye rağmen mesleğimizin hangi boyutunda olursak olalım bireysel çalışmaktan </a:t>
            </a:r>
            <a:r>
              <a:rPr lang="tr-TR" dirty="0" err="1" smtClean="0"/>
              <a:t>kollektif</a:t>
            </a:r>
            <a:r>
              <a:rPr lang="tr-TR" dirty="0" smtClean="0"/>
              <a:t> çalışmaya yani şirketleşmeye geçiş yapmalıyız.</a:t>
            </a:r>
            <a:endParaRPr lang="tr-TR" dirty="0"/>
          </a:p>
        </p:txBody>
      </p:sp>
    </p:spTree>
    <p:extLst>
      <p:ext uri="{BB962C8B-B14F-4D97-AF65-F5344CB8AC3E}">
        <p14:creationId xmlns:p14="http://schemas.microsoft.com/office/powerpoint/2010/main" val="4013650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t>ŞİRKETLER KURULDU, YA SONRA?</a:t>
            </a:r>
            <a:endParaRPr lang="tr-TR" sz="2000" dirty="0"/>
          </a:p>
        </p:txBody>
      </p:sp>
      <p:sp>
        <p:nvSpPr>
          <p:cNvPr id="3" name="İçerik Yer Tutucusu 2"/>
          <p:cNvSpPr>
            <a:spLocks noGrp="1"/>
          </p:cNvSpPr>
          <p:nvPr>
            <p:ph idx="1"/>
          </p:nvPr>
        </p:nvSpPr>
        <p:spPr/>
        <p:txBody>
          <a:bodyPr>
            <a:normAutofit lnSpcReduction="10000"/>
          </a:bodyPr>
          <a:lstStyle/>
          <a:p>
            <a:r>
              <a:rPr lang="tr-TR" dirty="0" smtClean="0"/>
              <a:t> K.G.K. Tarafından kuruluşuna izin verilen 197 şirketin bir bölümü S.P.K. ‘dan izin almış, sistemini önceden kurmuş ve K.G.K. ‘</a:t>
            </a:r>
            <a:r>
              <a:rPr lang="tr-TR" dirty="0" err="1" smtClean="0"/>
              <a:t>nın</a:t>
            </a:r>
            <a:r>
              <a:rPr lang="tr-TR" dirty="0" smtClean="0"/>
              <a:t> kurallarına uyum sağlayarak faaliyetlerine devam etmektedirler.</a:t>
            </a:r>
          </a:p>
          <a:p>
            <a:r>
              <a:rPr lang="tr-TR" dirty="0"/>
              <a:t> </a:t>
            </a:r>
            <a:r>
              <a:rPr lang="tr-TR" dirty="0" smtClean="0"/>
              <a:t>Yeni kurulan denetim şirketleri ise Kalite Kontrol Standartlarının (K.K.S.) oluşturulmasından uygulamasına ve denetimin tüm kurallarıyla uygulanmasında zorlanmaktadırlar. Bir de bağımsız denetim gelirlerinin yetersiz oluşu ile zorluk katlanmaktadır.</a:t>
            </a:r>
            <a:endParaRPr lang="tr-TR" dirty="0"/>
          </a:p>
        </p:txBody>
      </p:sp>
    </p:spTree>
    <p:extLst>
      <p:ext uri="{BB962C8B-B14F-4D97-AF65-F5344CB8AC3E}">
        <p14:creationId xmlns:p14="http://schemas.microsoft.com/office/powerpoint/2010/main" val="28712007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TM03457496[[fn=Paralaks]]</Template>
  <TotalTime>180</TotalTime>
  <Words>1217</Words>
  <Application>Microsoft Office PowerPoint</Application>
  <PresentationFormat>Ekran Gösterisi (4:3)</PresentationFormat>
  <Paragraphs>78</Paragraphs>
  <Slides>17</Slides>
  <Notes>1</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Paralaks</vt:lpstr>
      <vt:lpstr>MESLEK MENSUPLARININ BAĞIMSIZ DENETİMDEN BEKLENTİLERİ </vt:lpstr>
      <vt:lpstr>MESLEK MENSUPLARININ YENİ TÜRK TİCARET KANUNU İLE                           YENİ KİMLİK ARAYIŞI</vt:lpstr>
      <vt:lpstr>MESLEK MENSUPLARININ YENİ TÜRK TİCARET KANUNU İLE YENİ KİMLİK ARAYIŞI</vt:lpstr>
      <vt:lpstr>BAĞIMSIZ DENETİMDE YENİ BİR KURUM : K.G.K.</vt:lpstr>
      <vt:lpstr>BAĞIMSIZ DENETİM BİREYSEL Mİ , ŞİRKETLEŞEREK Mİ YAPILMALI ?</vt:lpstr>
      <vt:lpstr>BAĞIMSIZ DENETİM BİREYSEL Mİ , ŞİRKETLEŞEREK Mİ YAPILMALI ?</vt:lpstr>
      <vt:lpstr>MESLEKTAŞLARIN ŞİRKETLEŞMESİ İÇİN BAĞIMSIZ DENETİM FIRSATI</vt:lpstr>
      <vt:lpstr>MESLEKTAŞLARIN ŞİRKETLEŞMESİ İÇİN BAĞIMSIZ DENETİM FIRSATI</vt:lpstr>
      <vt:lpstr>ŞİRKETLER KURULDU, YA SONRA?</vt:lpstr>
      <vt:lpstr>ŞİRKETLER KURULDU, YA SONRA?</vt:lpstr>
      <vt:lpstr>2016 VE GELECEKTEN BEKLENTİLERİMİZ</vt:lpstr>
      <vt:lpstr>2016 VE GELECEKTEN BEKLENTİLERİMİZ</vt:lpstr>
      <vt:lpstr>2016 VE GELECEKTEN BEKLENTİLERİMİZ</vt:lpstr>
      <vt:lpstr>2016 VE GELECEKTEN BEKLENTİLERİMİZ</vt:lpstr>
      <vt:lpstr>2016 VE GELECEKTEN BEKLENTİLERİMİZ</vt:lpstr>
      <vt:lpstr>2016 VE GELECEKTEN BEKLENTİLERİMİZ</vt:lpstr>
      <vt:lpstr>SON SÖZ</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 MENSUPLARININ BAĞIMSIZ DENETİMDEN BEKLENTİLERİ</dc:title>
  <dc:creator>Kemal Tığoğulları</dc:creator>
  <cp:lastModifiedBy>Kemal TIĞOĞULLARI</cp:lastModifiedBy>
  <cp:revision>24</cp:revision>
  <dcterms:created xsi:type="dcterms:W3CDTF">2016-03-13T07:24:17Z</dcterms:created>
  <dcterms:modified xsi:type="dcterms:W3CDTF">2016-03-16T10:03:02Z</dcterms:modified>
</cp:coreProperties>
</file>