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81" r:id="rId7"/>
    <p:sldId id="261" r:id="rId8"/>
    <p:sldId id="262" r:id="rId9"/>
    <p:sldId id="263" r:id="rId10"/>
    <p:sldId id="264" r:id="rId11"/>
    <p:sldId id="265" r:id="rId12"/>
    <p:sldId id="266" r:id="rId13"/>
    <p:sldId id="278" r:id="rId14"/>
    <p:sldId id="274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6" r:id="rId23"/>
    <p:sldId id="277" r:id="rId24"/>
    <p:sldId id="279" r:id="rId25"/>
    <p:sldId id="280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8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7402E-E2DE-4995-BC93-99372B29634C}" type="datetimeFigureOut">
              <a:rPr lang="tr-TR" smtClean="0"/>
              <a:pPr/>
              <a:t>18.03.2016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CDCEF-0BF4-44C3-A6DD-09CE1AB6285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460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CDCEF-0BF4-44C3-A6DD-09CE1AB62854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379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CDCEF-0BF4-44C3-A6DD-09CE1AB62854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316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CDCEF-0BF4-44C3-A6DD-09CE1AB62854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872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CDCEF-0BF4-44C3-A6DD-09CE1AB62854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010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CDCEF-0BF4-44C3-A6DD-09CE1AB62854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602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CDCEF-0BF4-44C3-A6DD-09CE1AB62854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407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tr-TR"/>
              <a:t>18.03.2016</a:t>
            </a: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tr-TR"/>
              <a:t>İsmail Eralp</a:t>
            </a: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rmob.org.tr/ExcelReport.aspx?param=aaogvzXrDzcz/CwWQLrSxsqyYSaWj7yx5JHA0tLsCuOuUatTD2g8scGJKeXktNgfg7w0hU/IH1Wm79Qa9G1lXkIl96KwRXza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rmob.org.tr/ExcelReport.aspx?param=2AMEHdHlmk64F6rDJ0n/MHPdgr//lka3U/OxeYXySw8MsNInWpZAQ2KrkSWwVOxJJSyr4RDjdF6B7RSOaa68ptnFpub+kMrb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ismail.eralp@demiroren.com.t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04654" y="1988840"/>
            <a:ext cx="7851648" cy="2700342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rgbClr val="0070C0"/>
                </a:solidFill>
              </a:rPr>
              <a:t>İŞLETME YÖNETİMİNDE BULUNAN RUHSATLI MESLEK MENSUPLARI İLE İŞLETMELERDE ÇALIŞAN RUHSATLI MESLEK MENSUPLARININ KURUMSALLAŞMAYA ETKİSİ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11560" y="5661248"/>
            <a:ext cx="7854696" cy="943514"/>
          </a:xfrm>
        </p:spPr>
        <p:txBody>
          <a:bodyPr>
            <a:normAutofit lnSpcReduction="10000"/>
          </a:bodyPr>
          <a:lstStyle/>
          <a:p>
            <a:pPr algn="ctr"/>
            <a:r>
              <a:rPr lang="tr-TR" dirty="0">
                <a:solidFill>
                  <a:srgbClr val="7030A0"/>
                </a:solidFill>
                <a:latin typeface="+mj-lt"/>
              </a:rPr>
              <a:t>İSMAİL ERALP &amp; DEMİRÖREN HOLDİNG A.Ş.</a:t>
            </a:r>
          </a:p>
          <a:p>
            <a:pPr algn="ctr"/>
            <a:r>
              <a:rPr lang="tr-TR" dirty="0">
                <a:solidFill>
                  <a:srgbClr val="7030A0"/>
                </a:solidFill>
                <a:latin typeface="+mj-lt"/>
              </a:rPr>
              <a:t>18 MART 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u="sng" dirty="0">
                <a:solidFill>
                  <a:srgbClr val="FF0000"/>
                </a:solidFill>
              </a:rPr>
              <a:t>AİLE ŞİRKETLERİNİN ÖZELLİKLERİ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500034" y="2143116"/>
            <a:ext cx="828680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+mj-lt"/>
              </a:rPr>
              <a:t>Aile şirketlerinin sürekliliği için gerekli olan ilk unsur </a:t>
            </a:r>
            <a:r>
              <a:rPr lang="tr-TR" sz="2800" b="1" u="sng" dirty="0">
                <a:solidFill>
                  <a:srgbClr val="0070C0"/>
                </a:solidFill>
                <a:latin typeface="+mj-lt"/>
              </a:rPr>
              <a:t>yönetimdir</a:t>
            </a:r>
            <a:r>
              <a:rPr lang="tr-TR" sz="3200" b="1" dirty="0">
                <a:latin typeface="+mj-lt"/>
              </a:rPr>
              <a:t>.</a:t>
            </a:r>
            <a:r>
              <a:rPr lang="tr-TR" sz="2000" b="1" dirty="0">
                <a:latin typeface="+mj-lt"/>
              </a:rPr>
              <a:t> Bir ailenin devamlı başarılı yöneticiler yetiştirmesi mümkün değildir. </a:t>
            </a:r>
          </a:p>
          <a:p>
            <a:endParaRPr lang="tr-TR" sz="2000" b="1" dirty="0">
              <a:latin typeface="+mj-lt"/>
            </a:endParaRPr>
          </a:p>
          <a:p>
            <a:r>
              <a:rPr lang="tr-TR" sz="2000" b="1" dirty="0">
                <a:latin typeface="+mj-lt"/>
              </a:rPr>
              <a:t>İşler geliştikçe ve şirket büyüdükçe farklı alanlara yatırımlar yapılabilir. Bu durumda sermayedar, çözüm olarak profesyonel yönetici/yöneticiler ile anlaşmak ihtiyacı duyacaktır. </a:t>
            </a:r>
          </a:p>
          <a:p>
            <a:endParaRPr lang="tr-TR" sz="2000" b="1" dirty="0">
              <a:latin typeface="+mj-lt"/>
            </a:endParaRPr>
          </a:p>
          <a:p>
            <a:r>
              <a:rPr lang="tr-TR" sz="2000" b="1" dirty="0">
                <a:latin typeface="+mj-lt"/>
              </a:rPr>
              <a:t>Sermayedar, şirketi yönetmesi için profesyonel yöneticiyi belli bir ücret karşılığında görevlendirmektedir. Böylece, risk alan sermayedar ve ücret karşılığında karar alan profesyonel yönetici rolleri ortaya çıkmakta, kısacası </a:t>
            </a:r>
            <a:r>
              <a:rPr lang="tr-TR" sz="2400" b="1" u="sng" dirty="0">
                <a:solidFill>
                  <a:srgbClr val="0070C0"/>
                </a:solidFill>
                <a:latin typeface="+mj-lt"/>
              </a:rPr>
              <a:t>sahiplik</a:t>
            </a:r>
            <a:r>
              <a:rPr lang="tr-TR" sz="2000" b="1" dirty="0">
                <a:latin typeface="+mj-lt"/>
              </a:rPr>
              <a:t> ve </a:t>
            </a:r>
            <a:r>
              <a:rPr lang="tr-TR" sz="2400" b="1" u="sng" dirty="0">
                <a:solidFill>
                  <a:srgbClr val="0070C0"/>
                </a:solidFill>
                <a:latin typeface="+mj-lt"/>
              </a:rPr>
              <a:t>yönetim</a:t>
            </a:r>
            <a:r>
              <a:rPr lang="tr-TR" sz="2000" b="1" u="sng" dirty="0">
                <a:latin typeface="+mj-lt"/>
              </a:rPr>
              <a:t> </a:t>
            </a:r>
            <a:r>
              <a:rPr lang="tr-TR" sz="2000" b="1" dirty="0">
                <a:latin typeface="+mj-lt"/>
              </a:rPr>
              <a:t>birbirinden ayrılmaktadır. </a:t>
            </a:r>
            <a:endParaRPr lang="tr-TR" sz="2000" dirty="0">
              <a:latin typeface="+mj-lt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u="sng" dirty="0">
                <a:solidFill>
                  <a:srgbClr val="FF0000"/>
                </a:solidFill>
              </a:rPr>
              <a:t>KURUMSAL YÖNETİM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500034" y="2357430"/>
            <a:ext cx="82868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Yönetim Kurulu, yöneticiler ve diğer menfaat sahiplerinin ilişkilerini düzenler, şirkette yer alan unsurların tamamını ve özellikle de hissedarları koruyan, şirket içi ve dışı, kişi ve kurumlarla olan ilişkilerini düzenlemektedir.</a:t>
            </a:r>
          </a:p>
          <a:p>
            <a:endParaRPr lang="tr-TR" sz="2800" b="1" dirty="0">
              <a:latin typeface="+mj-lt"/>
            </a:endParaRPr>
          </a:p>
          <a:p>
            <a:r>
              <a:rPr lang="tr-TR" sz="2800" b="1" dirty="0">
                <a:latin typeface="+mj-lt"/>
              </a:rPr>
              <a:t>Kurumsal yönetim ilkeleri ve normları, dünyada başarılı tüm piyasaların önemli bir kısmını oluşturmaktadır.</a:t>
            </a:r>
            <a:endParaRPr lang="tr-TR" sz="2800" dirty="0">
              <a:latin typeface="+mj-lt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u="sng" dirty="0">
                <a:solidFill>
                  <a:srgbClr val="FF0000"/>
                </a:solidFill>
              </a:rPr>
              <a:t>KURUMSAL YAPININ OLUŞMASINDAKİ İLKELER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500034" y="2000241"/>
            <a:ext cx="83582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+mj-lt"/>
              </a:rPr>
              <a:t>Şirketlerin sürekliliği ve başarısı kurumsal yapıyı oluşmasına bağlıdır. </a:t>
            </a:r>
          </a:p>
          <a:p>
            <a:endParaRPr lang="tr-TR" sz="2400" b="1" dirty="0">
              <a:latin typeface="+mj-lt"/>
            </a:endParaRPr>
          </a:p>
          <a:p>
            <a:r>
              <a:rPr lang="tr-TR" sz="2400" b="1" dirty="0">
                <a:latin typeface="+mj-lt"/>
              </a:rPr>
              <a:t> Kurumsal yapının oluşturulmasında temel ilkeler;</a:t>
            </a:r>
          </a:p>
          <a:p>
            <a:pPr>
              <a:buFont typeface="Arial" pitchFamily="34" charset="0"/>
              <a:buChar char="•"/>
            </a:pPr>
            <a:r>
              <a:rPr lang="tr-TR" sz="2400" b="1" u="sng" dirty="0">
                <a:latin typeface="+mj-lt"/>
              </a:rPr>
              <a:t>Süreklilik</a:t>
            </a:r>
          </a:p>
          <a:p>
            <a:pPr>
              <a:buFont typeface="Arial" pitchFamily="34" charset="0"/>
              <a:buChar char="•"/>
            </a:pPr>
            <a:r>
              <a:rPr lang="tr-TR" sz="2400" b="1" u="sng" dirty="0">
                <a:latin typeface="+mj-lt"/>
              </a:rPr>
              <a:t>Güven</a:t>
            </a:r>
          </a:p>
          <a:p>
            <a:pPr>
              <a:buFont typeface="Arial" pitchFamily="34" charset="0"/>
              <a:buChar char="•"/>
            </a:pPr>
            <a:r>
              <a:rPr lang="tr-TR" sz="2400" b="1" u="sng" dirty="0">
                <a:latin typeface="+mj-lt"/>
              </a:rPr>
              <a:t>Belirsizliklerin ortadan kaldırılması</a:t>
            </a:r>
          </a:p>
          <a:p>
            <a:pPr>
              <a:buFont typeface="Arial" pitchFamily="34" charset="0"/>
              <a:buChar char="•"/>
            </a:pPr>
            <a:r>
              <a:rPr lang="tr-TR" sz="2400" b="1" u="sng" dirty="0">
                <a:latin typeface="+mj-lt"/>
              </a:rPr>
              <a:t>Şeffaflık</a:t>
            </a:r>
          </a:p>
          <a:p>
            <a:pPr>
              <a:buFont typeface="Arial" pitchFamily="34" charset="0"/>
              <a:buChar char="•"/>
            </a:pPr>
            <a:r>
              <a:rPr lang="tr-TR" sz="2400" b="1" u="sng" dirty="0">
                <a:latin typeface="+mj-lt"/>
              </a:rPr>
              <a:t>Pozitif yaklaşım</a:t>
            </a:r>
          </a:p>
          <a:p>
            <a:pPr>
              <a:buFont typeface="Arial" pitchFamily="34" charset="0"/>
              <a:buChar char="•"/>
            </a:pPr>
            <a:r>
              <a:rPr lang="tr-TR" sz="2400" b="1" u="sng" dirty="0">
                <a:latin typeface="+mj-lt"/>
              </a:rPr>
              <a:t>Sosyal sorumluluk</a:t>
            </a:r>
          </a:p>
          <a:p>
            <a:pPr>
              <a:buFont typeface="Arial" pitchFamily="34" charset="0"/>
              <a:buChar char="•"/>
            </a:pPr>
            <a:r>
              <a:rPr lang="tr-TR" sz="2400" b="1" u="sng" dirty="0">
                <a:latin typeface="+mj-lt"/>
              </a:rPr>
              <a:t>İş etiği </a:t>
            </a:r>
          </a:p>
          <a:p>
            <a:pPr>
              <a:buFont typeface="Arial" pitchFamily="34" charset="0"/>
              <a:buChar char="•"/>
            </a:pPr>
            <a:r>
              <a:rPr lang="tr-TR" sz="2400" b="1" u="sng" dirty="0">
                <a:latin typeface="+mj-lt"/>
              </a:rPr>
              <a:t>Yetki devri olarak söylenebilir.</a:t>
            </a:r>
            <a:endParaRPr lang="tr-TR" sz="2400" u="sng" dirty="0">
              <a:latin typeface="+mj-lt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u="sng" dirty="0">
                <a:solidFill>
                  <a:srgbClr val="FF0000"/>
                </a:solidFill>
              </a:rPr>
              <a:t>ŞİRKETLERİ KURUMSALLAŞMAYA YÖNELTEN ETKENLER -1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428596" y="2071678"/>
            <a:ext cx="8429684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Uluslararası Finansal Raporlama Standartlarının (UFRS) </a:t>
            </a:r>
            <a:endParaRPr lang="tr-TR" sz="2400" dirty="0">
              <a:latin typeface="+mj-lt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Uluslararası Muhasebe Standartlarının (UMS) </a:t>
            </a:r>
            <a:endParaRPr lang="tr-TR" sz="2400" dirty="0">
              <a:latin typeface="+mj-lt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Uluslararası Denetim Standartlarının (UDS) </a:t>
            </a:r>
            <a:endParaRPr lang="tr-TR" sz="2400" dirty="0">
              <a:latin typeface="+mj-lt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 err="1">
                <a:latin typeface="+mj-lt"/>
              </a:rPr>
              <a:t>Basel</a:t>
            </a:r>
            <a:r>
              <a:rPr lang="tr-TR" sz="2400" b="1" dirty="0">
                <a:latin typeface="+mj-lt"/>
              </a:rPr>
              <a:t> II risk yönetimi uygulamalarının yürürlüğe girmesi,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Ülkemizde kayıt dışı ekonomi ile mücadele için yürütülen denetimler 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 err="1">
                <a:latin typeface="+mj-lt"/>
              </a:rPr>
              <a:t>Sektörel</a:t>
            </a:r>
            <a:r>
              <a:rPr lang="tr-TR" sz="2400" b="1" dirty="0">
                <a:latin typeface="+mj-lt"/>
              </a:rPr>
              <a:t> ve mali mevzuat  düzenlemeleri</a:t>
            </a:r>
            <a:endParaRPr lang="tr-TR" sz="2400" dirty="0">
              <a:latin typeface="+mj-lt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</a:rPr>
              <a:t>ŞİRKETLERİ KURUMSALLAŞMAYA YÖNELTEN ETKENLER - 2 </a:t>
            </a:r>
            <a:endParaRPr lang="tr-TR" sz="3600" b="1" dirty="0"/>
          </a:p>
        </p:txBody>
      </p:sp>
      <p:sp>
        <p:nvSpPr>
          <p:cNvPr id="3" name="2 Metin kutusu"/>
          <p:cNvSpPr txBox="1"/>
          <p:nvPr/>
        </p:nvSpPr>
        <p:spPr>
          <a:xfrm>
            <a:off x="428596" y="2214554"/>
            <a:ext cx="8358246" cy="2805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Yabancı yatırımcıların Türkiye’de yaptığı yatırım ve ortaklıklar,</a:t>
            </a:r>
            <a:endParaRPr lang="tr-TR" sz="2400" dirty="0">
              <a:latin typeface="+mj-lt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Türk </a:t>
            </a:r>
            <a:r>
              <a:rPr lang="tr-TR" sz="2400" b="1" dirty="0" err="1">
                <a:latin typeface="+mj-lt"/>
              </a:rPr>
              <a:t>şirketleri’nin</a:t>
            </a:r>
            <a:r>
              <a:rPr lang="tr-TR" sz="2400" b="1" dirty="0">
                <a:latin typeface="+mj-lt"/>
              </a:rPr>
              <a:t> yurt dışında yaptığı yatırımlar, ortaklıklar ve işbirlikleri</a:t>
            </a:r>
            <a:endParaRPr lang="tr-TR" sz="2400" dirty="0">
              <a:latin typeface="+mj-lt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Yeni oluşan kurumların denetim ve düzenlemeleri</a:t>
            </a:r>
            <a:endParaRPr lang="tr-TR" sz="2400" dirty="0">
              <a:latin typeface="+mj-lt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Avrupa birliği standartları gereği oluşan kural ve yaptırımlar</a:t>
            </a:r>
            <a:endParaRPr lang="tr-TR" sz="2400" dirty="0">
              <a:latin typeface="+mj-lt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200" b="1" u="sng" dirty="0">
                <a:solidFill>
                  <a:srgbClr val="FF0000"/>
                </a:solidFill>
              </a:rPr>
              <a:t>MESLEK MENSUPLARININ KURUMSALLAŞMA</a:t>
            </a:r>
            <a:br>
              <a:rPr lang="tr-TR" sz="3200" b="1" u="sng" dirty="0">
                <a:solidFill>
                  <a:srgbClr val="FF0000"/>
                </a:solidFill>
              </a:rPr>
            </a:br>
            <a:r>
              <a:rPr lang="tr-TR" sz="3200" b="1" u="sng" dirty="0">
                <a:solidFill>
                  <a:srgbClr val="FF0000"/>
                </a:solidFill>
              </a:rPr>
              <a:t> VE KURUMSAL YAPIYA KATKILARI  1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428596" y="2285992"/>
            <a:ext cx="84296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800" b="1" dirty="0">
                <a:latin typeface="+mj-lt"/>
              </a:rPr>
              <a:t>Meslek mensupları, her şirket için gerekli olan kurumsallaşma seviyesinin pekişmesine yardımcı olur.</a:t>
            </a:r>
          </a:p>
          <a:p>
            <a:pPr>
              <a:buFont typeface="Arial" pitchFamily="34" charset="0"/>
              <a:buChar char="•"/>
            </a:pPr>
            <a:r>
              <a:rPr lang="tr-TR" sz="2800" b="1" dirty="0">
                <a:latin typeface="+mj-lt"/>
              </a:rPr>
              <a:t>Vergi denetim riskini azaltır. </a:t>
            </a:r>
          </a:p>
          <a:p>
            <a:pPr>
              <a:buFont typeface="Arial" pitchFamily="34" charset="0"/>
              <a:buChar char="•"/>
            </a:pPr>
            <a:r>
              <a:rPr lang="tr-TR" sz="2800" b="1" dirty="0">
                <a:latin typeface="+mj-lt"/>
              </a:rPr>
              <a:t>Vergi idaresinin güvenini arttırır.</a:t>
            </a:r>
          </a:p>
          <a:p>
            <a:pPr>
              <a:buFont typeface="Arial" pitchFamily="34" charset="0"/>
              <a:buChar char="•"/>
            </a:pPr>
            <a:r>
              <a:rPr lang="tr-TR" sz="2800" b="1" dirty="0">
                <a:latin typeface="+mj-lt"/>
              </a:rPr>
              <a:t>Yasal düzenlemelere uygunluğu araştırılıp aksaklık varsa düzeltilir.</a:t>
            </a:r>
          </a:p>
          <a:p>
            <a:pPr lvl="0">
              <a:buFont typeface="Arial" pitchFamily="34" charset="0"/>
              <a:buChar char="•"/>
            </a:pPr>
            <a:r>
              <a:rPr lang="tr-TR" sz="2800" b="1" dirty="0">
                <a:latin typeface="+mj-lt"/>
              </a:rPr>
              <a:t>Meslek mensupları, muhasebe standartlarına uygun mali tablolar ile işletmenin finansman bulmasını kolaylaştırır.</a:t>
            </a:r>
            <a:endParaRPr lang="tr-TR" sz="2800" dirty="0">
              <a:latin typeface="+mj-lt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42"/>
            <a:ext cx="8305800" cy="1071570"/>
          </a:xfrm>
        </p:spPr>
        <p:txBody>
          <a:bodyPr>
            <a:normAutofit/>
          </a:bodyPr>
          <a:lstStyle/>
          <a:p>
            <a:r>
              <a:rPr lang="tr-TR" sz="3200" b="1" u="sng" dirty="0">
                <a:solidFill>
                  <a:srgbClr val="FF0000"/>
                </a:solidFill>
              </a:rPr>
              <a:t>MESLEK MENSUPLARININ KURUMSALLAŞMA</a:t>
            </a:r>
            <a:br>
              <a:rPr lang="tr-TR" sz="3200" b="1" u="sng" dirty="0">
                <a:solidFill>
                  <a:srgbClr val="FF0000"/>
                </a:solidFill>
              </a:rPr>
            </a:br>
            <a:r>
              <a:rPr lang="tr-TR" sz="3200" b="1" u="sng" dirty="0">
                <a:solidFill>
                  <a:srgbClr val="FF0000"/>
                </a:solidFill>
              </a:rPr>
              <a:t> VE KURUMSAL YAPIYA KATKILARI  2</a:t>
            </a:r>
            <a:endParaRPr lang="tr-TR" sz="3200" dirty="0"/>
          </a:p>
        </p:txBody>
      </p:sp>
      <p:sp>
        <p:nvSpPr>
          <p:cNvPr id="3" name="2 Metin kutusu"/>
          <p:cNvSpPr txBox="1"/>
          <p:nvPr/>
        </p:nvSpPr>
        <p:spPr>
          <a:xfrm>
            <a:off x="500034" y="1571613"/>
            <a:ext cx="828680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Şirketlerin güçlenmesi ve büyümesi için gerekli olan doğru ve güvenilir finansal bilgilerin üretilmesini sağlar ve güvence altına alır.</a:t>
            </a:r>
          </a:p>
          <a:p>
            <a:pPr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Yönetime güvenilir bilgi akışını sağlar, </a:t>
            </a:r>
          </a:p>
          <a:p>
            <a:pPr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Finansal durumun genel muhasebe ilke ve standartlarına uygun olarak yansıtılıp yansıtılmadığını,</a:t>
            </a:r>
          </a:p>
          <a:p>
            <a:pPr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 Aksayan yönlerin düzeltilmesini sağlar.</a:t>
            </a:r>
            <a:endParaRPr lang="tr-TR" sz="2400" dirty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Meslek mensubu tüm ortakların menfaatlerin korunmasına yardımcı olur. </a:t>
            </a:r>
          </a:p>
          <a:p>
            <a:pPr lvl="0"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Güvenli bir ortam sağlar ve ortaklığın güçlenmesine, </a:t>
            </a:r>
            <a:r>
              <a:rPr lang="tr-TR" sz="2400" b="1" u="sng" dirty="0">
                <a:latin typeface="+mj-lt"/>
              </a:rPr>
              <a:t>etkin ömrün uzamasına</a:t>
            </a:r>
            <a:r>
              <a:rPr lang="tr-TR" sz="2400" b="1" dirty="0">
                <a:latin typeface="+mj-lt"/>
              </a:rPr>
              <a:t>, </a:t>
            </a:r>
          </a:p>
          <a:p>
            <a:pPr lvl="0"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Yatırımcılara, tedarikçilere, finansal kuruluşlara ve hatta müşterilere daha güvenilir, şeffaf bir görünüm sağlar.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u="sng" dirty="0">
                <a:solidFill>
                  <a:srgbClr val="FF0000"/>
                </a:solidFill>
              </a:rPr>
              <a:t>MESLEK MENSUPLARININ KURUMSALLAŞMA</a:t>
            </a:r>
            <a:br>
              <a:rPr lang="tr-TR" sz="3200" b="1" u="sng" dirty="0">
                <a:solidFill>
                  <a:srgbClr val="FF0000"/>
                </a:solidFill>
              </a:rPr>
            </a:br>
            <a:r>
              <a:rPr lang="tr-TR" sz="3200" b="1" u="sng" dirty="0">
                <a:solidFill>
                  <a:srgbClr val="FF0000"/>
                </a:solidFill>
              </a:rPr>
              <a:t> VE KURUMSAL YAPIYA KATKILARI  3</a:t>
            </a:r>
            <a:endParaRPr lang="tr-TR" sz="32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428596" y="2214554"/>
            <a:ext cx="8286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Muhasebe ve iç kontrol sistemi hakkında öngörülmeyen sorunları önler, </a:t>
            </a:r>
          </a:p>
          <a:p>
            <a:pPr lvl="0"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ve muhtemel risklerin tespitini kolaylaştırır.</a:t>
            </a:r>
          </a:p>
          <a:p>
            <a:pPr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Hile yapma cesaretini ve fırsatlarını azaltır. Art niyetli tutumları yanlışlık, eksiklik ve yolsuzlukları önler.</a:t>
            </a:r>
          </a:p>
          <a:p>
            <a:pPr lvl="0"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Yönetimin ve çalışanların hile yapma eğilimlerini kayıp ve kaçaklara neden olabilecek girişimlerini kısıtlar.</a:t>
            </a:r>
          </a:p>
          <a:p>
            <a:pPr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Meslek standartlarına göre, hazırlanmış mali tablolar, işletme yönetimini ve çalışanları ileriye dönük ve güven içinde çalışmaya sevk eder.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u="sng" dirty="0">
                <a:solidFill>
                  <a:srgbClr val="FF0000"/>
                </a:solidFill>
              </a:rPr>
              <a:t>MESLEK MENSUPLARININ KURUMSALLAŞMA</a:t>
            </a:r>
            <a:br>
              <a:rPr lang="tr-TR" sz="3200" b="1" u="sng" dirty="0">
                <a:solidFill>
                  <a:srgbClr val="FF0000"/>
                </a:solidFill>
              </a:rPr>
            </a:br>
            <a:r>
              <a:rPr lang="tr-TR" sz="3200" b="1" u="sng" dirty="0">
                <a:solidFill>
                  <a:srgbClr val="FF0000"/>
                </a:solidFill>
              </a:rPr>
              <a:t> VE KURUMSAL YAPIYA KATKILARI  4</a:t>
            </a:r>
            <a:endParaRPr lang="tr-TR" sz="3200" dirty="0"/>
          </a:p>
        </p:txBody>
      </p:sp>
      <p:sp>
        <p:nvSpPr>
          <p:cNvPr id="3" name="2 Metin kutusu"/>
          <p:cNvSpPr txBox="1"/>
          <p:nvPr/>
        </p:nvSpPr>
        <p:spPr>
          <a:xfrm>
            <a:off x="428596" y="2143116"/>
            <a:ext cx="83582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İleriye dönük bütçe tahmin ve analizi yapılmasına ve ilgililerin sağlıklı kararlar almasına yardımcı olur.</a:t>
            </a:r>
          </a:p>
          <a:p>
            <a:pPr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Rekabet ortamının yoğun olduğu günümüzde karşılaştırılabilir finansal tabloların Uluslararası piyasada da anlaşılır olması ile rekabet gücünü arttırır.</a:t>
            </a:r>
          </a:p>
          <a:p>
            <a:pPr lvl="0"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Şirket birleşme ve satın almalarda kilit rol oynar ve katkı sağlarlar.</a:t>
            </a:r>
            <a:endParaRPr lang="tr-TR" sz="2400" dirty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Şirket değeri ve itibarının artmasına katkı verir.</a:t>
            </a:r>
          </a:p>
          <a:p>
            <a:pPr lvl="0"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Meslek mensubunun görevi, devleti zarara uğratmamak, mükellefi de mağdur etmemektir.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</a:rPr>
              <a:t>MESLEK MENSUPLARININ UNVANLARA GÖRE DAĞILIMI</a:t>
            </a:r>
          </a:p>
        </p:txBody>
      </p:sp>
      <p:graphicFrame>
        <p:nvGraphicFramePr>
          <p:cNvPr id="5" name="4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89232"/>
              </p:ext>
            </p:extLst>
          </p:nvPr>
        </p:nvGraphicFramePr>
        <p:xfrm>
          <a:off x="928663" y="1928803"/>
          <a:ext cx="7286675" cy="4000527"/>
        </p:xfrm>
        <a:graphic>
          <a:graphicData uri="http://schemas.openxmlformats.org/drawingml/2006/table">
            <a:tbl>
              <a:tblPr/>
              <a:tblGrid>
                <a:gridCol w="2414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6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39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96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6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8462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sv-SE" sz="1400" b="1" i="0" u="sng" strike="noStrike" dirty="0">
                          <a:solidFill>
                            <a:srgbClr val="0563C1"/>
                          </a:solidFill>
                          <a:latin typeface="Calibri"/>
                          <a:hlinkClick r:id="rId2" tooltip="Excel İndir"/>
                        </a:rPr>
                        <a:t> MESLEK MENSUPLARININ UNVANLARA GÖRE DAĞILIMI </a:t>
                      </a:r>
                      <a:endParaRPr lang="sv-SE" sz="1400" b="1" i="0" u="sng" strike="noStrike" dirty="0">
                        <a:solidFill>
                          <a:srgbClr val="0563C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6803"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>
                          <a:solidFill>
                            <a:srgbClr val="212E84"/>
                          </a:solidFill>
                          <a:latin typeface="Calibri"/>
                        </a:rPr>
                        <a:t> ÜNVAN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>
                          <a:solidFill>
                            <a:srgbClr val="212E84"/>
                          </a:solidFill>
                          <a:latin typeface="Calibri"/>
                        </a:rPr>
                        <a:t> SERBEST SAYISI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>
                          <a:solidFill>
                            <a:srgbClr val="212E84"/>
                          </a:solidFill>
                          <a:latin typeface="Calibri"/>
                        </a:rPr>
                        <a:t> BAĞIMLI SAYISI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1" i="0" u="none" strike="noStrike">
                          <a:solidFill>
                            <a:srgbClr val="212E84"/>
                          </a:solidFill>
                          <a:latin typeface="Calibri"/>
                        </a:rPr>
                        <a:t> TOPLAM SAYI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ORAN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40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SM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4.798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5.139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9.937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40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SMMM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47.254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40.001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87.255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40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YMM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2.527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2.171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4.698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40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TOPLAM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54.579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47.311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101.890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501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ORAN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2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16637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400" u="sng" dirty="0">
                <a:solidFill>
                  <a:srgbClr val="FF0000"/>
                </a:solidFill>
              </a:rPr>
              <a:t>YENİ TESCİL OLAN VE </a:t>
            </a:r>
            <a:br>
              <a:rPr lang="tr-TR" sz="4400" u="sng" dirty="0">
                <a:solidFill>
                  <a:srgbClr val="FF0000"/>
                </a:solidFill>
              </a:rPr>
            </a:br>
            <a:r>
              <a:rPr lang="tr-TR" sz="4400" u="sng" dirty="0">
                <a:solidFill>
                  <a:srgbClr val="FF0000"/>
                </a:solidFill>
              </a:rPr>
              <a:t>AKTİF FİRMALARIN DAĞILIMI</a:t>
            </a:r>
          </a:p>
        </p:txBody>
      </p:sp>
      <p:graphicFrame>
        <p:nvGraphicFramePr>
          <p:cNvPr id="8" name="7 Tablo"/>
          <p:cNvGraphicFramePr>
            <a:graphicFrameLocks noGrp="1"/>
          </p:cNvGraphicFramePr>
          <p:nvPr/>
        </p:nvGraphicFramePr>
        <p:xfrm>
          <a:off x="571472" y="1785929"/>
          <a:ext cx="8143933" cy="4429157"/>
        </p:xfrm>
        <a:graphic>
          <a:graphicData uri="http://schemas.openxmlformats.org/drawingml/2006/table">
            <a:tbl>
              <a:tblPr/>
              <a:tblGrid>
                <a:gridCol w="2692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1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82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1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8828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2016 YILI ŞUBAT AYINDA</a:t>
                      </a: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KURULAN</a:t>
                      </a:r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&amp; </a:t>
                      </a: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AKTİF</a:t>
                      </a:r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OLAN</a:t>
                      </a:r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FİRMA SAYISI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3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TÜRÜ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KURULAN FİRMA SAYISI ŞUBAT  2016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AKTİF FİRMA SAYISI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ORAN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LİMİTED ŞİRKET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4.817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757.962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41,09%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GERÇEK KİŞİ TİCARİ İŞLETME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3.677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720.372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39,05%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ŞUBE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1.752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183.903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9,97%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ANONİM ŞİRKET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1.168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112.090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6,08%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KOOPERATİF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 67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56.181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3,05%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KOLLEKTİF ŞİRKET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   1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12.091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0,66%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KOMANDİT ŞİRKET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1.928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0,10%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KONSORSİYUM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64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0,00%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DONATMA İŞTİRAKİ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4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0,00%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GENEL TOPLAM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11.482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1.844.595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100,00%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</a:rPr>
              <a:t>MESLEK MENSUPLARININ YAŞ GRUBUNA GÖRE DAĞILIMI 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500033" y="2071683"/>
          <a:ext cx="8286809" cy="4500589"/>
        </p:xfrm>
        <a:graphic>
          <a:graphicData uri="http://schemas.openxmlformats.org/drawingml/2006/table">
            <a:tbl>
              <a:tblPr/>
              <a:tblGrid>
                <a:gridCol w="2470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9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55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52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35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1057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u="sng" dirty="0">
                          <a:solidFill>
                            <a:srgbClr val="0563C1"/>
                          </a:solidFill>
                          <a:latin typeface="Calibri"/>
                          <a:ea typeface="Times New Roman"/>
                          <a:cs typeface="Times New Roman"/>
                          <a:hlinkClick r:id="rId3" tooltip="Excel İndir"/>
                        </a:rPr>
                        <a:t>Meslek Mensubu Yaş Grupları Dağılım Tablosu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212E84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YAŞ ARALIĞI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212E84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SM SAYISI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212E84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SMMM SAYISI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212E84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YMM SAYISI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212E84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TOPLAM SAYI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212E84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ORAN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0-25 Arası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-  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4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4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26-30 Arası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14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2.679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2.693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31-35 Arası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68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14.537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43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14.648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36-40 Arası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393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18.985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492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19.870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41-45 Arası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775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16.149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493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17.417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46-50 Arası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1.101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11.313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551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12.965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13%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51-55 Arası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2.147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8.537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604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11.288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56-60 Arası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2.114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5.941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611   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8.666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61-65 Arası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1.552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4.600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544   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6.696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66-70 Arası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929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2.848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584   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4.361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71 ve Üstü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844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1.662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776   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3.282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TOPLAM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9.937   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87.255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4.698   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101.890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100%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174" marR="44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u="sng" dirty="0">
                <a:solidFill>
                  <a:srgbClr val="FF0000"/>
                </a:solidFill>
              </a:rPr>
              <a:t>MESLEK MENSUPLARININ KONUMU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428596" y="2071678"/>
            <a:ext cx="84296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 Meslek mensuplarımız yukarıdaki tablodan görüleceği üzere en verimli yaş dilimlerinde yoğunlaşmaktadır.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 Ülkemiz işletmeleri yaş ortalaması düşüktür. Ve  aile şirketleri ağırlıklıdır.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400" b="1" dirty="0">
                <a:latin typeface="+mj-lt"/>
              </a:rPr>
              <a:t> Şirketlerin sürekliliği ve kurumsallaşması yönünde üzerimize düşen görev ve sorumlulukları yeterli mesleki bilgimiz sayesinde layığı ile yerine getirebiliriz. </a:t>
            </a:r>
            <a:endParaRPr lang="tr-TR" sz="2400" dirty="0">
              <a:latin typeface="+mj-lt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u="sng" dirty="0">
                <a:solidFill>
                  <a:srgbClr val="FF0000"/>
                </a:solidFill>
              </a:rPr>
              <a:t>KURUMSAL YÖNETİMİN</a:t>
            </a:r>
            <a:br>
              <a:rPr lang="tr-TR" sz="4000" b="1" u="sng" dirty="0">
                <a:solidFill>
                  <a:srgbClr val="FF0000"/>
                </a:solidFill>
              </a:rPr>
            </a:br>
            <a:r>
              <a:rPr lang="tr-TR" sz="4000" b="1" u="sng" dirty="0">
                <a:solidFill>
                  <a:srgbClr val="FF0000"/>
                </a:solidFill>
              </a:rPr>
              <a:t> BAŞARI SLOGANI 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642910" y="2214554"/>
            <a:ext cx="7643866" cy="25545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>
                <a:latin typeface="+mj-lt"/>
              </a:rPr>
              <a:t>OTOBÜSE DOGRU KİŞİLERİ ALIN, </a:t>
            </a:r>
          </a:p>
          <a:p>
            <a:pPr algn="ctr"/>
            <a:r>
              <a:rPr lang="tr-TR" sz="4000" b="1" u="sng" dirty="0">
                <a:latin typeface="+mj-lt"/>
              </a:rPr>
              <a:t>YANLIŞ KİŞİLERİ OTOBÜSTEN İNDİRİN VE DOĞRU KİŞİLERİ </a:t>
            </a:r>
          </a:p>
          <a:p>
            <a:pPr algn="ctr"/>
            <a:r>
              <a:rPr lang="tr-TR" sz="4000" b="1" u="sng" dirty="0">
                <a:latin typeface="+mj-lt"/>
              </a:rPr>
              <a:t>DOĞRU KOLTUKLARA OTURTUN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u="sng" dirty="0">
                <a:solidFill>
                  <a:srgbClr val="FF0000"/>
                </a:solidFill>
              </a:rPr>
              <a:t>BAĞIMLI MESLEK MENSUPLARININ </a:t>
            </a:r>
            <a:r>
              <a:rPr lang="tr-TR" sz="2800" b="1" u="sng" dirty="0">
                <a:solidFill>
                  <a:srgbClr val="FF0000"/>
                </a:solidFill>
              </a:rPr>
              <a:t>SORUMLU OLDUĞU KİŞİ KURUM VE KURULUŞLAR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+mj-lt"/>
              </a:rPr>
              <a:t>Patronlara </a:t>
            </a:r>
          </a:p>
          <a:p>
            <a:r>
              <a:rPr lang="tr-TR" dirty="0">
                <a:latin typeface="+mj-lt"/>
              </a:rPr>
              <a:t>Yönetim Kuruluna</a:t>
            </a:r>
          </a:p>
          <a:p>
            <a:r>
              <a:rPr lang="tr-TR" dirty="0">
                <a:latin typeface="+mj-lt"/>
              </a:rPr>
              <a:t>Maliye’ye</a:t>
            </a:r>
          </a:p>
          <a:p>
            <a:r>
              <a:rPr lang="tr-TR" dirty="0">
                <a:latin typeface="+mj-lt"/>
              </a:rPr>
              <a:t>Sosyal Güvenlik Kurumuna</a:t>
            </a:r>
          </a:p>
          <a:p>
            <a:r>
              <a:rPr lang="tr-TR" dirty="0">
                <a:latin typeface="+mj-lt"/>
              </a:rPr>
              <a:t>Şirket çalışanları </a:t>
            </a:r>
          </a:p>
          <a:p>
            <a:r>
              <a:rPr lang="tr-TR" dirty="0">
                <a:latin typeface="+mj-lt"/>
              </a:rPr>
              <a:t>Tedarikçilere /  Alıcılara</a:t>
            </a:r>
          </a:p>
          <a:p>
            <a:r>
              <a:rPr lang="tr-TR" dirty="0" err="1">
                <a:latin typeface="+mj-lt"/>
              </a:rPr>
              <a:t>Sektörel</a:t>
            </a:r>
            <a:r>
              <a:rPr lang="tr-TR" dirty="0">
                <a:latin typeface="+mj-lt"/>
              </a:rPr>
              <a:t> Kurumlara ( EPDK, BBDK, )</a:t>
            </a:r>
          </a:p>
          <a:p>
            <a:r>
              <a:rPr lang="tr-TR" dirty="0">
                <a:latin typeface="+mj-lt"/>
              </a:rPr>
              <a:t>Diğer Resmi Kuruluşlar</a:t>
            </a:r>
          </a:p>
          <a:p>
            <a:r>
              <a:rPr lang="tr-TR" dirty="0">
                <a:latin typeface="+mj-lt"/>
              </a:rPr>
              <a:t>Tam tasdik kapsamında YMM’lere</a:t>
            </a:r>
          </a:p>
          <a:p>
            <a:r>
              <a:rPr lang="tr-TR" dirty="0">
                <a:latin typeface="+mj-lt"/>
              </a:rPr>
              <a:t>Bağımsız Denetim Kapsamında, Denetim şirketlerine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u="sng" dirty="0">
                <a:solidFill>
                  <a:srgbClr val="FF0000"/>
                </a:solidFill>
              </a:rPr>
              <a:t>KURUMSAL YÖNETİM KURULU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493916"/>
          </a:xfrm>
        </p:spPr>
        <p:txBody>
          <a:bodyPr>
            <a:noAutofit/>
          </a:bodyPr>
          <a:lstStyle/>
          <a:p>
            <a:r>
              <a:rPr lang="tr-TR" sz="3200" b="1" u="sng" dirty="0">
                <a:latin typeface="+mj-lt"/>
              </a:rPr>
              <a:t>Türkiye’de Yönetim Kurulu Üyelerinin</a:t>
            </a:r>
          </a:p>
          <a:p>
            <a:pPr>
              <a:buNone/>
            </a:pPr>
            <a:r>
              <a:rPr lang="tr-TR" sz="3200" b="1" u="sng" dirty="0">
                <a:latin typeface="+mj-lt"/>
              </a:rPr>
              <a:t> % 75 sabit aylık ücret almaktadır. </a:t>
            </a:r>
          </a:p>
          <a:p>
            <a:endParaRPr lang="tr-TR" sz="3200" b="1" u="sng" dirty="0">
              <a:latin typeface="+mj-lt"/>
            </a:endParaRPr>
          </a:p>
          <a:p>
            <a:r>
              <a:rPr lang="tr-TR" sz="3200" b="1" u="sng" dirty="0">
                <a:latin typeface="+mj-lt"/>
              </a:rPr>
              <a:t>ABD’de ise Yönetim Kurulu Üyelerinin </a:t>
            </a:r>
          </a:p>
          <a:p>
            <a:pPr>
              <a:buNone/>
            </a:pPr>
            <a:r>
              <a:rPr lang="tr-TR" sz="3200" b="1" u="sng" dirty="0">
                <a:latin typeface="+mj-lt"/>
              </a:rPr>
              <a:t>% 16 sabit aylık ücret almaktadır. </a:t>
            </a:r>
          </a:p>
          <a:p>
            <a:endParaRPr lang="tr-TR" sz="2800" b="1" u="sng" dirty="0">
              <a:latin typeface="+mj-lt"/>
            </a:endParaRPr>
          </a:p>
          <a:p>
            <a:r>
              <a:rPr lang="tr-TR" sz="3200" b="1" u="sng" dirty="0">
                <a:latin typeface="+mj-lt"/>
              </a:rPr>
              <a:t>ABD’de  Yönetim Kurulu Üyeleri daha </a:t>
            </a:r>
            <a:r>
              <a:rPr lang="tr-TR" sz="3000" b="1" u="sng" dirty="0">
                <a:latin typeface="+mj-lt"/>
              </a:rPr>
              <a:t>çok performansa dayalı ücret almaktadır.</a:t>
            </a:r>
            <a:endParaRPr lang="tr-TR" sz="3000" b="1" dirty="0">
              <a:latin typeface="+mj-lt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8800" b="1" u="sng" dirty="0">
                <a:solidFill>
                  <a:srgbClr val="FF0000"/>
                </a:solidFill>
              </a:rPr>
              <a:t>TEŞEKKÜRLER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4939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5400" b="1" u="sng" dirty="0">
                <a:latin typeface="+mj-lt"/>
              </a:rPr>
              <a:t>İSMAİL ERALP</a:t>
            </a:r>
          </a:p>
          <a:p>
            <a:pPr marL="0" indent="0" algn="ctr">
              <a:buNone/>
            </a:pPr>
            <a:r>
              <a:rPr lang="tr-TR" sz="2800" b="1" u="sng" dirty="0">
                <a:latin typeface="+mj-lt"/>
                <a:hlinkClick r:id="rId2"/>
              </a:rPr>
              <a:t>ismail.eralp@demiroren.com.tr</a:t>
            </a:r>
            <a:endParaRPr lang="tr-TR" sz="2800" b="1" u="sng" dirty="0">
              <a:latin typeface="+mj-lt"/>
            </a:endParaRPr>
          </a:p>
          <a:p>
            <a:pPr marL="0" indent="0" algn="ctr">
              <a:buNone/>
            </a:pPr>
            <a:endParaRPr lang="tr-TR" sz="2800" b="1" u="sng" dirty="0">
              <a:latin typeface="+mj-lt"/>
            </a:endParaRPr>
          </a:p>
          <a:p>
            <a:pPr marL="0" indent="0" algn="ctr">
              <a:buNone/>
            </a:pPr>
            <a:r>
              <a:rPr lang="tr-TR" sz="6000" b="1" u="sng" dirty="0">
                <a:latin typeface="+mj-lt"/>
              </a:rPr>
              <a:t>0532 664 6320</a:t>
            </a:r>
            <a:endParaRPr lang="tr-TR" sz="6000" b="1" dirty="0">
              <a:latin typeface="+mj-lt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  <p:extLst>
      <p:ext uri="{BB962C8B-B14F-4D97-AF65-F5344CB8AC3E}">
        <p14:creationId xmlns:p14="http://schemas.microsoft.com/office/powerpoint/2010/main" val="3865749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0" y="475200"/>
            <a:ext cx="8305800" cy="938962"/>
          </a:xfrm>
        </p:spPr>
        <p:txBody>
          <a:bodyPr>
            <a:normAutofit/>
          </a:bodyPr>
          <a:lstStyle/>
          <a:p>
            <a:pPr algn="ctr"/>
            <a:r>
              <a:rPr lang="tr-TR" sz="4400" u="sng" dirty="0">
                <a:solidFill>
                  <a:srgbClr val="FF0000"/>
                </a:solidFill>
              </a:rPr>
              <a:t>TEK ORTAKLI KURULAN ŞİRKETLER 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642910" y="2000239"/>
          <a:ext cx="7929618" cy="2500330"/>
        </p:xfrm>
        <a:graphic>
          <a:graphicData uri="http://schemas.openxmlformats.org/drawingml/2006/table">
            <a:tbl>
              <a:tblPr/>
              <a:tblGrid>
                <a:gridCol w="1676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1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3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8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3455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2016 YILI ŞUBAT AYINDA TESCİL OLAN   TEK KİŞİLİK</a:t>
                      </a:r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ŞİRKETLERİN SAYI VE  ORANLARI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TÜRÜ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KURULAN FİRMA SAYISI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ŞUBAT  2016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TEK ORTAKLI ŞİRKET SAYISI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ORAN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LİMİTED ŞİRKET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4.817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3.677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76,33%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ANONİM ŞİRKET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1.168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661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56,59%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GENEL TOPLAM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5.985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4.338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8 Metin kutusu"/>
          <p:cNvSpPr txBox="1"/>
          <p:nvPr/>
        </p:nvSpPr>
        <p:spPr>
          <a:xfrm>
            <a:off x="642910" y="4929198"/>
            <a:ext cx="800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latin typeface="+mj-lt"/>
              </a:rPr>
              <a:t>2016 yılı şubat ayında yeni kurulan Limited Şirketin % 76 </a:t>
            </a:r>
            <a:r>
              <a:rPr lang="tr-TR" b="1" dirty="0" err="1">
                <a:latin typeface="+mj-lt"/>
              </a:rPr>
              <a:t>sı</a:t>
            </a:r>
            <a:r>
              <a:rPr lang="tr-TR" b="1" dirty="0">
                <a:latin typeface="+mj-lt"/>
              </a:rPr>
              <a:t> Anonim şirketlerin %57’si  Tek ortaklı şirketlerden oluşmaktadır. Dolayısı ile yeni şirketlerin önemli bir kısmı </a:t>
            </a:r>
            <a:r>
              <a:rPr lang="tr-TR" b="1" u="sng" dirty="0">
                <a:solidFill>
                  <a:srgbClr val="FF0000"/>
                </a:solidFill>
                <a:latin typeface="+mj-lt"/>
              </a:rPr>
              <a:t>Patron şirketi</a:t>
            </a:r>
            <a:r>
              <a:rPr lang="tr-TR" b="1" dirty="0">
                <a:latin typeface="+mj-lt"/>
              </a:rPr>
              <a:t> olarak doğmaktadır.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0" y="475200"/>
            <a:ext cx="8305800" cy="938962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4400" u="sng" dirty="0">
                <a:solidFill>
                  <a:srgbClr val="FF0000"/>
                </a:solidFill>
              </a:rPr>
            </a:br>
            <a:br>
              <a:rPr lang="tr-TR" sz="4400" u="sng" dirty="0">
                <a:solidFill>
                  <a:srgbClr val="FF0000"/>
                </a:solidFill>
              </a:rPr>
            </a:br>
            <a:r>
              <a:rPr lang="tr-TR" sz="3600" u="sng" dirty="0">
                <a:solidFill>
                  <a:srgbClr val="FF0000"/>
                </a:solidFill>
              </a:rPr>
              <a:t> </a:t>
            </a:r>
            <a:r>
              <a:rPr lang="tr-TR" sz="3600" b="1" u="sng" dirty="0">
                <a:solidFill>
                  <a:srgbClr val="FF0000"/>
                </a:solidFill>
              </a:rPr>
              <a:t>AÇILAN &amp; KAPANAN ŞİRKETLERİN DAĞILIMI 2015 &amp; 2016 ŞUBAT</a:t>
            </a:r>
          </a:p>
        </p:txBody>
      </p:sp>
      <p:sp>
        <p:nvSpPr>
          <p:cNvPr id="9" name="8 Metin kutusu"/>
          <p:cNvSpPr txBox="1"/>
          <p:nvPr/>
        </p:nvSpPr>
        <p:spPr>
          <a:xfrm>
            <a:off x="571472" y="4929198"/>
            <a:ext cx="800105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latin typeface="+mj-lt"/>
              </a:rPr>
              <a:t>2015 Yılı Şubat Ayında  19.554 İşletme  Açılış Yaparken,</a:t>
            </a:r>
          </a:p>
          <a:p>
            <a:pPr algn="ctr"/>
            <a:r>
              <a:rPr lang="tr-TR" sz="2000" b="1" dirty="0">
                <a:latin typeface="+mj-lt"/>
              </a:rPr>
              <a:t>9.272  İşletme Kapanmıştır </a:t>
            </a:r>
          </a:p>
          <a:p>
            <a:pPr algn="ctr"/>
            <a:r>
              <a:rPr lang="tr-TR" sz="2000" b="1" dirty="0">
                <a:latin typeface="+mj-lt"/>
              </a:rPr>
              <a:t>2016 Yılı Şubat Ayında  27.040 İşletme  Açılış Yaparken,</a:t>
            </a:r>
          </a:p>
          <a:p>
            <a:pPr algn="ctr"/>
            <a:r>
              <a:rPr lang="tr-TR" sz="2000" b="1" dirty="0">
                <a:latin typeface="+mj-lt"/>
              </a:rPr>
              <a:t>9.251 İşletme Kapanmıştır </a:t>
            </a:r>
          </a:p>
          <a:p>
            <a:pPr algn="ctr"/>
            <a:endParaRPr lang="tr-TR" sz="1600" b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642909" y="2214557"/>
          <a:ext cx="7715305" cy="2500329"/>
        </p:xfrm>
        <a:graphic>
          <a:graphicData uri="http://schemas.openxmlformats.org/drawingml/2006/table">
            <a:tbl>
              <a:tblPr/>
              <a:tblGrid>
                <a:gridCol w="1881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9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0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7869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TİCARET ODASINA GÖRE </a:t>
                      </a: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AÇILAN</a:t>
                      </a:r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VE </a:t>
                      </a: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KAPANAN</a:t>
                      </a:r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İŞLETMELER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u="sng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ŞUBAT AYI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TÜRÜ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2015  YILI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2016    YILI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ORAN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TESCİL – AÇILIŞLAR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19.954   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27.040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35,51%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TERKİN</a:t>
                      </a:r>
                      <a:r>
                        <a:rPr lang="tr-TR" sz="1100" b="1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- KAPANIŞLAR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9.272    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9.251   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-0,23%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FARK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10.682   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17.789    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KAPANMA ORANI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46%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34%</a:t>
                      </a:r>
                      <a:endParaRPr lang="tr-TR" sz="1200" b="1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tr-TR" sz="1200" b="1" dirty="0">
                        <a:latin typeface="Garamond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0" y="475200"/>
            <a:ext cx="8305800" cy="55383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u="sng" dirty="0">
                <a:solidFill>
                  <a:srgbClr val="FF0000"/>
                </a:solidFill>
              </a:rPr>
              <a:t>TÜRKİYEDE YER ALAN KÖKLÜ AİLE İŞLETMELERİ</a:t>
            </a:r>
          </a:p>
        </p:txBody>
      </p:sp>
      <p:sp>
        <p:nvSpPr>
          <p:cNvPr id="9" name="8 Metin kutusu"/>
          <p:cNvSpPr txBox="1"/>
          <p:nvPr/>
        </p:nvSpPr>
        <p:spPr>
          <a:xfrm>
            <a:off x="653492" y="2276872"/>
            <a:ext cx="174092" cy="720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tr-TR" b="1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487414"/>
              </p:ext>
            </p:extLst>
          </p:nvPr>
        </p:nvGraphicFramePr>
        <p:xfrm>
          <a:off x="179511" y="1340772"/>
          <a:ext cx="8964489" cy="48965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3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1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88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2201">
                <a:tc gridSpan="4">
                  <a:txBody>
                    <a:bodyPr/>
                    <a:lstStyle/>
                    <a:p>
                      <a:pPr algn="l" fontAlgn="b"/>
                      <a:r>
                        <a:rPr lang="tr-TR" sz="1600" u="none" strike="noStrike" dirty="0">
                          <a:effectLst/>
                          <a:latin typeface="+mj-lt"/>
                        </a:rPr>
                        <a:t>                   TÜRKİYEDE YER ALAN BAZI KÖKLÜ AİLE İŞLETMELERİ NESİL DURUMU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737"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İŞLETME ADI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KURULUŞ YILI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NESİL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KURUCU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879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HACIBEKİR VE AKİDE ŞEKERLERİ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1877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5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HACI BEKİR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879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İSKENDER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1860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MEHMETOĞLU İSKENDER EFE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VEFA BOZACISI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1870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HACI SADIK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879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KURU KAHVECİ MEHMET EFENDİ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1871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MEHMET EFENDİ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GÜLLÜOĞLU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1871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5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HACI MEHMET GÜLLÜ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HACIŞAKİR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1889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4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HACI ALİ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KONYALI LOKANTASI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1897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AHMET DOYURAN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7536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KOSKA HELVA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1907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4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HACI EMİNB BEY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ABDİ İBRAHİM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1912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3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ABDİ İBRAHİM BARUT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EYÜP SABRİ TUNCER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1923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3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EYÜP SABRİ TUNCER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KOÇ HOLDİNG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1926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3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VEHBİ KOÇ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ECZACIBAŞI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1942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2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NEJAT ECZACIBAŞI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ÜLKER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1942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2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SABRİ ÜLKER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SABANCI HOLDİNG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1946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3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HACI ÖMER SABANCI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5403"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DEMİRÖREN HOLDİNG 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1956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100" u="none" strike="noStrike">
                          <a:effectLst/>
                          <a:latin typeface="+mj-lt"/>
                        </a:rPr>
                        <a:t>2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u="none" strike="noStrike" dirty="0">
                          <a:effectLst/>
                          <a:latin typeface="+mj-lt"/>
                        </a:rPr>
                        <a:t>ŞÜKRÜ DEMİRÖREN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0" y="475200"/>
            <a:ext cx="9144000" cy="1285884"/>
          </a:xfrm>
        </p:spPr>
        <p:txBody>
          <a:bodyPr>
            <a:normAutofit/>
          </a:bodyPr>
          <a:lstStyle/>
          <a:p>
            <a:pPr algn="ctr"/>
            <a:r>
              <a:rPr lang="tr-TR" sz="4400" u="sng" dirty="0">
                <a:solidFill>
                  <a:srgbClr val="FF0000"/>
                </a:solidFill>
              </a:rPr>
              <a:t>İŞLETMELERİN ÖMÜRLERİ </a:t>
            </a:r>
          </a:p>
        </p:txBody>
      </p:sp>
      <p:sp>
        <p:nvSpPr>
          <p:cNvPr id="9" name="8 Metin kutusu"/>
          <p:cNvSpPr txBox="1"/>
          <p:nvPr/>
        </p:nvSpPr>
        <p:spPr>
          <a:xfrm>
            <a:off x="571472" y="2285992"/>
            <a:ext cx="8001056" cy="33239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000" b="1" dirty="0">
                <a:latin typeface="+mj-lt"/>
              </a:rPr>
              <a:t>Dünyada şirketlerin yaşam süresi kısalıyor. Süre Almanya’da 18, Fransa’da ise 9 yıla kadar indi. </a:t>
            </a:r>
          </a:p>
          <a:p>
            <a:r>
              <a:rPr lang="tr-TR" sz="2000" b="1" dirty="0">
                <a:latin typeface="+mj-lt"/>
              </a:rPr>
              <a:t>Türkiye’de ise işletmelerin yüzde 80'i  </a:t>
            </a:r>
            <a:r>
              <a:rPr lang="tr-TR" sz="3200" b="1" dirty="0">
                <a:solidFill>
                  <a:srgbClr val="FF0000"/>
                </a:solidFill>
                <a:latin typeface="+mj-lt"/>
              </a:rPr>
              <a:t>5</a:t>
            </a:r>
            <a:r>
              <a:rPr lang="tr-TR" sz="2000" b="1" dirty="0">
                <a:latin typeface="+mj-lt"/>
              </a:rPr>
              <a:t>’inci yılına, yüzde 96’sı </a:t>
            </a:r>
            <a:r>
              <a:rPr lang="tr-TR" sz="3200" b="1" dirty="0">
                <a:solidFill>
                  <a:srgbClr val="FF0000"/>
                </a:solidFill>
                <a:latin typeface="+mj-lt"/>
              </a:rPr>
              <a:t>10</a:t>
            </a:r>
            <a:r>
              <a:rPr lang="tr-TR" sz="2000" b="1" dirty="0">
                <a:latin typeface="+mj-lt"/>
              </a:rPr>
              <a:t>’ıncı yılına  ulaşamadan kapanıyor.</a:t>
            </a:r>
          </a:p>
          <a:p>
            <a:endParaRPr lang="tr-TR" sz="2000" b="1" dirty="0">
              <a:latin typeface="+mj-lt"/>
            </a:endParaRPr>
          </a:p>
          <a:p>
            <a:r>
              <a:rPr lang="tr-TR" sz="2000" b="1" dirty="0">
                <a:latin typeface="+mj-lt"/>
              </a:rPr>
              <a:t>Capital500’e katılan şirketlerin yüzde 11’i 0-9 yaş aralığında bulunuyor. Yüzde 24,2’si 10-19 ve yüzde 18’i ise 20-29 yaş aralığında yer alıyor. Yani, ekonominin omurgasını oluşturan 500’ün Yüzde 53,2’si gençlerden oluşuyor.</a:t>
            </a:r>
          </a:p>
          <a:p>
            <a:endParaRPr lang="tr-TR" b="1" dirty="0">
              <a:latin typeface="+mj-lt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  <p:extLst>
      <p:ext uri="{BB962C8B-B14F-4D97-AF65-F5344CB8AC3E}">
        <p14:creationId xmlns:p14="http://schemas.microsoft.com/office/powerpoint/2010/main" val="1883487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u="sng" dirty="0">
                <a:solidFill>
                  <a:srgbClr val="FF0000"/>
                </a:solidFill>
              </a:rPr>
              <a:t>PATRON ŞİRKETLERİ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571472" y="2357430"/>
            <a:ext cx="792961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latin typeface="+mj-lt"/>
              </a:rPr>
              <a:t>Tek kişinin sahip olduğu ve ailesinden kimsenin çalışmadığı şirketler ‘</a:t>
            </a:r>
            <a:r>
              <a:rPr lang="tr-TR" sz="2800" dirty="0">
                <a:solidFill>
                  <a:srgbClr val="FF0000"/>
                </a:solidFill>
                <a:latin typeface="+mj-lt"/>
              </a:rPr>
              <a:t>patron</a:t>
            </a:r>
            <a:r>
              <a:rPr lang="tr-TR" sz="2800" dirty="0">
                <a:latin typeface="+mj-lt"/>
              </a:rPr>
              <a:t>’ şirketi olarak tanımlanmaktadır. </a:t>
            </a:r>
          </a:p>
          <a:p>
            <a:endParaRPr lang="tr-TR" sz="2800" dirty="0">
              <a:latin typeface="+mj-lt"/>
            </a:endParaRPr>
          </a:p>
          <a:p>
            <a:r>
              <a:rPr lang="tr-TR" sz="2800" dirty="0">
                <a:latin typeface="+mj-lt"/>
              </a:rPr>
              <a:t>Bu çerçevede her patron şirketinin ikinci kuşağa geçince aile şirketi vasfı aldığı söylenebilir.  Yeni Ticaret Kanunu, tek kişilik şirketlere izin vermesi ile </a:t>
            </a:r>
          </a:p>
          <a:p>
            <a:r>
              <a:rPr lang="tr-TR" sz="2800" dirty="0">
                <a:latin typeface="+mj-lt"/>
              </a:rPr>
              <a:t>Patron şirketlerinin sayısı hızla artmaya devam etmektedir.</a:t>
            </a:r>
          </a:p>
          <a:p>
            <a:endParaRPr lang="tr-TR" dirty="0">
              <a:latin typeface="+mj-lt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867524"/>
          </a:xfrm>
        </p:spPr>
        <p:txBody>
          <a:bodyPr/>
          <a:lstStyle/>
          <a:p>
            <a:pPr algn="ctr"/>
            <a:r>
              <a:rPr lang="tr-TR" b="1" u="sng" dirty="0">
                <a:solidFill>
                  <a:srgbClr val="FF0000"/>
                </a:solidFill>
              </a:rPr>
              <a:t>AİLE ŞİRKETLERİ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457200" y="1458496"/>
            <a:ext cx="84296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latin typeface="+mj-lt"/>
              </a:rPr>
              <a:t>Yönetim kademelerinde aile üyelerinin yer aldığı, karar verme sürecinde aile üyelerinin büyük ölçüde etkili olduğu ve En az iki aile üyesinin ve / veya neslin temsil edildiği şirketler olarak tanımlanabilir. </a:t>
            </a:r>
          </a:p>
          <a:p>
            <a:endParaRPr lang="tr-TR" sz="2400" dirty="0">
              <a:latin typeface="+mj-lt"/>
            </a:endParaRPr>
          </a:p>
          <a:p>
            <a:r>
              <a:rPr lang="tr-TR" sz="2400" dirty="0">
                <a:latin typeface="+mj-lt"/>
              </a:rPr>
              <a:t>Aile şirketi denildiğinde, akrabalık bağı olan bireylerin mal yada hizmet üretmek gayesiyle bir araya gelerek kurdukları kar amaçlı sosyal örgütler anlaşılmaktadır.</a:t>
            </a:r>
          </a:p>
          <a:p>
            <a:endParaRPr lang="tr-TR" sz="2400" dirty="0">
              <a:latin typeface="+mj-lt"/>
            </a:endParaRPr>
          </a:p>
          <a:p>
            <a:r>
              <a:rPr lang="tr-TR" sz="2400" dirty="0">
                <a:latin typeface="+mj-lt"/>
              </a:rPr>
              <a:t>Pek çok kişi için hayatın en önemli unsuru kuşkusuz ki öncelikli olarak </a:t>
            </a:r>
            <a:r>
              <a:rPr lang="tr-T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ailesi</a:t>
            </a:r>
            <a:r>
              <a:rPr lang="tr-TR" sz="2400" dirty="0">
                <a:latin typeface="+mj-lt"/>
              </a:rPr>
              <a:t> daha sonra </a:t>
            </a:r>
            <a:r>
              <a:rPr lang="tr-T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işi</a:t>
            </a:r>
            <a:r>
              <a:rPr lang="tr-TR" sz="2400" dirty="0">
                <a:latin typeface="+mj-lt"/>
              </a:rPr>
              <a:t> gelir. Aile ile işi aynı anda barındırmaya çalışan aile şirketleri diğer şirketlerden farklı özellikler gösterir.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u="sng" dirty="0">
                <a:solidFill>
                  <a:srgbClr val="FF0000"/>
                </a:solidFill>
              </a:rPr>
              <a:t>KURUMSALLAŞMA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500034" y="2428868"/>
            <a:ext cx="8286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Aile şirketlerinde  kurumsallaşma </a:t>
            </a:r>
          </a:p>
          <a:p>
            <a:r>
              <a:rPr lang="tr-TR" sz="2800" b="1" dirty="0">
                <a:latin typeface="+mj-lt"/>
              </a:rPr>
              <a:t> * “</a:t>
            </a:r>
            <a:r>
              <a:rPr lang="tr-TR" sz="2800" b="1" u="sng" dirty="0">
                <a:solidFill>
                  <a:srgbClr val="7030A0"/>
                </a:solidFill>
                <a:latin typeface="+mj-lt"/>
              </a:rPr>
              <a:t>Şirketin kurumsallaşması</a:t>
            </a:r>
            <a:r>
              <a:rPr lang="tr-TR" sz="2800" b="1" dirty="0">
                <a:latin typeface="+mj-lt"/>
              </a:rPr>
              <a:t>” ve  </a:t>
            </a:r>
          </a:p>
          <a:p>
            <a:r>
              <a:rPr lang="tr-TR" sz="2800" b="1" dirty="0">
                <a:latin typeface="+mj-lt"/>
              </a:rPr>
              <a:t> * “</a:t>
            </a:r>
            <a:r>
              <a:rPr lang="tr-TR" sz="2800" b="1" u="sng" dirty="0">
                <a:solidFill>
                  <a:srgbClr val="00B0F0"/>
                </a:solidFill>
                <a:latin typeface="+mj-lt"/>
              </a:rPr>
              <a:t>Aile ilişkilerinin kurumsallaşması</a:t>
            </a:r>
            <a:r>
              <a:rPr lang="tr-TR" sz="2800" b="1" dirty="0">
                <a:latin typeface="+mj-lt"/>
              </a:rPr>
              <a:t>”</a:t>
            </a:r>
          </a:p>
          <a:p>
            <a:r>
              <a:rPr lang="tr-TR" sz="2800" b="1" dirty="0">
                <a:latin typeface="+mj-lt"/>
              </a:rPr>
              <a:t> şeklinde iki boyutlu olarak ele alınmalıdır.</a:t>
            </a:r>
            <a:r>
              <a:rPr lang="tr-TR" sz="3200" b="1" dirty="0">
                <a:latin typeface="+mj-lt"/>
              </a:rPr>
              <a:t> </a:t>
            </a:r>
          </a:p>
          <a:p>
            <a:endParaRPr lang="tr-TR" sz="2800" b="1" dirty="0">
              <a:latin typeface="+mj-lt"/>
            </a:endParaRPr>
          </a:p>
          <a:p>
            <a:r>
              <a:rPr lang="tr-TR" sz="2400" b="1" dirty="0">
                <a:latin typeface="+mj-lt"/>
              </a:rPr>
              <a:t>Aile şirketleri, ilk kuruluş zamanlarında kendilerine özgü avantajlarına bağlı olarak hızlı bir performans artışı gösterseler de, Şirketlerin büyümesi ve işlemlerin karmaşık gelmesi, isabetli karar vermeyi zorlaştırmaktadır.</a:t>
            </a:r>
            <a:endParaRPr lang="tr-TR" sz="2400" dirty="0">
              <a:latin typeface="+mj-lt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18.03.2016</a:t>
            </a:r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İsmail Eralp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314</TotalTime>
  <Words>1641</Words>
  <Application>Microsoft Office PowerPoint</Application>
  <PresentationFormat>Ekran Gösterisi (4:3)</PresentationFormat>
  <Paragraphs>466</Paragraphs>
  <Slides>25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2" baseType="lpstr">
      <vt:lpstr>Arial</vt:lpstr>
      <vt:lpstr>Calibri</vt:lpstr>
      <vt:lpstr>Constantia</vt:lpstr>
      <vt:lpstr>Garamond</vt:lpstr>
      <vt:lpstr>Times New Roman</vt:lpstr>
      <vt:lpstr>Wingdings 2</vt:lpstr>
      <vt:lpstr>Akış</vt:lpstr>
      <vt:lpstr>İŞLETME YÖNETİMİNDE BULUNAN RUHSATLI MESLEK MENSUPLARI İLE İŞLETMELERDE ÇALIŞAN RUHSATLI MESLEK MENSUPLARININ KURUMSALLAŞMAYA ETKİSİ</vt:lpstr>
      <vt:lpstr>YENİ TESCİL OLAN VE  AKTİF FİRMALARIN DAĞILIMI</vt:lpstr>
      <vt:lpstr>TEK ORTAKLI KURULAN ŞİRKETLER </vt:lpstr>
      <vt:lpstr>   AÇILAN &amp; KAPANAN ŞİRKETLERİN DAĞILIMI 2015 &amp; 2016 ŞUBAT</vt:lpstr>
      <vt:lpstr>TÜRKİYEDE YER ALAN KÖKLÜ AİLE İŞLETMELERİ</vt:lpstr>
      <vt:lpstr>İŞLETMELERİN ÖMÜRLERİ </vt:lpstr>
      <vt:lpstr>PATRON ŞİRKETLERİ</vt:lpstr>
      <vt:lpstr>AİLE ŞİRKETLERİ</vt:lpstr>
      <vt:lpstr>KURUMSALLAŞMA</vt:lpstr>
      <vt:lpstr>AİLE ŞİRKETLERİNİN ÖZELLİKLERİ</vt:lpstr>
      <vt:lpstr>KURUMSAL YÖNETİM</vt:lpstr>
      <vt:lpstr>KURUMSAL YAPININ OLUŞMASINDAKİ İLKELER</vt:lpstr>
      <vt:lpstr>ŞİRKETLERİ KURUMSALLAŞMAYA YÖNELTEN ETKENLER -1</vt:lpstr>
      <vt:lpstr>ŞİRKETLERİ KURUMSALLAŞMAYA YÖNELTEN ETKENLER - 2 </vt:lpstr>
      <vt:lpstr>MESLEK MENSUPLARININ KURUMSALLAŞMA  VE KURUMSAL YAPIYA KATKILARI  1</vt:lpstr>
      <vt:lpstr>MESLEK MENSUPLARININ KURUMSALLAŞMA  VE KURUMSAL YAPIYA KATKILARI  2</vt:lpstr>
      <vt:lpstr>MESLEK MENSUPLARININ KURUMSALLAŞMA  VE KURUMSAL YAPIYA KATKILARI  3</vt:lpstr>
      <vt:lpstr>MESLEK MENSUPLARININ KURUMSALLAŞMA  VE KURUMSAL YAPIYA KATKILARI  4</vt:lpstr>
      <vt:lpstr>MESLEK MENSUPLARININ UNVANLARA GÖRE DAĞILIMI</vt:lpstr>
      <vt:lpstr>MESLEK MENSUPLARININ YAŞ GRUBUNA GÖRE DAĞILIMI </vt:lpstr>
      <vt:lpstr>MESLEK MENSUPLARININ KONUMU</vt:lpstr>
      <vt:lpstr>KURUMSAL YÖNETİMİN  BAŞARI SLOGANI </vt:lpstr>
      <vt:lpstr>BAĞIMLI MESLEK MENSUPLARININ SORUMLU OLDUĞU KİŞİ KURUM VE KURULUŞLAR</vt:lpstr>
      <vt:lpstr>KURUMSAL YÖNETİM KURULU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YÖNETİMİNDE BULUNAN RUHSATLI MESLEK MENSUPLARI İLE İŞLETMELERDE ÇALIŞAN RUHSATLI MESLEK MENSUPLARININ KURUMSALLAŞMAYA ETKİSİ</dc:title>
  <dc:creator>İsmail</dc:creator>
  <cp:lastModifiedBy>Nihat Aydemir</cp:lastModifiedBy>
  <cp:revision>61</cp:revision>
  <cp:lastPrinted>2016-03-18T08:56:27Z</cp:lastPrinted>
  <dcterms:created xsi:type="dcterms:W3CDTF">2016-03-17T18:11:53Z</dcterms:created>
  <dcterms:modified xsi:type="dcterms:W3CDTF">2016-03-18T09:51:44Z</dcterms:modified>
</cp:coreProperties>
</file>