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2" r:id="rId2"/>
    <p:sldMasterId id="2147483710" r:id="rId3"/>
  </p:sldMasterIdLst>
  <p:notesMasterIdLst>
    <p:notesMasterId r:id="rId15"/>
  </p:notesMasterIdLst>
  <p:handoutMasterIdLst>
    <p:handoutMasterId r:id="rId16"/>
  </p:handoutMasterIdLst>
  <p:sldIdLst>
    <p:sldId id="428" r:id="rId4"/>
    <p:sldId id="429" r:id="rId5"/>
    <p:sldId id="442" r:id="rId6"/>
    <p:sldId id="443" r:id="rId7"/>
    <p:sldId id="444" r:id="rId8"/>
    <p:sldId id="445" r:id="rId9"/>
    <p:sldId id="446" r:id="rId10"/>
    <p:sldId id="447" r:id="rId11"/>
    <p:sldId id="448" r:id="rId12"/>
    <p:sldId id="449" r:id="rId13"/>
    <p:sldId id="333" r:id="rId14"/>
  </p:sldIdLst>
  <p:sldSz cx="9144000" cy="6858000" type="screen4x3"/>
  <p:notesSz cx="6797675" cy="9926638"/>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kins, Steven" initials="PS" lastIdx="2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9300"/>
    <a:srgbClr val="0046AD"/>
    <a:srgbClr val="023588"/>
    <a:srgbClr val="013F89"/>
    <a:srgbClr val="004F8A"/>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23" autoAdjust="0"/>
    <p:restoredTop sz="95341" autoAdjust="0"/>
  </p:normalViewPr>
  <p:slideViewPr>
    <p:cSldViewPr>
      <p:cViewPr varScale="1">
        <p:scale>
          <a:sx n="82" d="100"/>
          <a:sy n="82" d="100"/>
        </p:scale>
        <p:origin x="84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17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7891"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7892"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7893"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768372C4-2749-46F5-A082-10657467D07E}" type="slidenum">
              <a:rPr lang="en-US"/>
              <a:pPr>
                <a:defRPr/>
              </a:pPr>
              <a:t>‹#›</a:t>
            </a:fld>
            <a:endParaRPr lang="en-US"/>
          </a:p>
        </p:txBody>
      </p:sp>
    </p:spTree>
    <p:extLst>
      <p:ext uri="{BB962C8B-B14F-4D97-AF65-F5344CB8AC3E}">
        <p14:creationId xmlns:p14="http://schemas.microsoft.com/office/powerpoint/2010/main" val="213900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993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994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772E25AE-7BE6-49D0-BDEF-32EA38243953}" type="slidenum">
              <a:rPr lang="en-US"/>
              <a:pPr>
                <a:defRPr/>
              </a:pPr>
              <a:t>‹#›</a:t>
            </a:fld>
            <a:endParaRPr lang="en-US"/>
          </a:p>
        </p:txBody>
      </p:sp>
    </p:spTree>
    <p:extLst>
      <p:ext uri="{BB962C8B-B14F-4D97-AF65-F5344CB8AC3E}">
        <p14:creationId xmlns:p14="http://schemas.microsoft.com/office/powerpoint/2010/main" val="2551087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HOLDING SLIDE</a:t>
            </a:r>
            <a:endParaRPr lang="en-GB" dirty="0"/>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1</a:t>
            </a:fld>
            <a:endParaRPr lang="en-US"/>
          </a:p>
        </p:txBody>
      </p:sp>
    </p:spTree>
    <p:extLst>
      <p:ext uri="{BB962C8B-B14F-4D97-AF65-F5344CB8AC3E}">
        <p14:creationId xmlns:p14="http://schemas.microsoft.com/office/powerpoint/2010/main" val="3011830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LUISA</a:t>
            </a:r>
            <a:endParaRPr lang="en-GB" dirty="0"/>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10</a:t>
            </a:fld>
            <a:endParaRPr lang="en-US"/>
          </a:p>
        </p:txBody>
      </p:sp>
    </p:spTree>
    <p:extLst>
      <p:ext uri="{BB962C8B-B14F-4D97-AF65-F5344CB8AC3E}">
        <p14:creationId xmlns:p14="http://schemas.microsoft.com/office/powerpoint/2010/main" val="4079295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STEVE</a:t>
            </a:r>
            <a:endParaRPr lang="en-US" dirty="0"/>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425512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LUISA</a:t>
            </a:r>
            <a:endParaRPr lang="en-GB" dirty="0"/>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2</a:t>
            </a:fld>
            <a:endParaRPr lang="en-US"/>
          </a:p>
        </p:txBody>
      </p:sp>
    </p:spTree>
    <p:extLst>
      <p:ext uri="{BB962C8B-B14F-4D97-AF65-F5344CB8AC3E}">
        <p14:creationId xmlns:p14="http://schemas.microsoft.com/office/powerpoint/2010/main" val="407929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LUISA</a:t>
            </a:r>
            <a:endParaRPr lang="en-GB" dirty="0"/>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3</a:t>
            </a:fld>
            <a:endParaRPr lang="en-US"/>
          </a:p>
        </p:txBody>
      </p:sp>
    </p:spTree>
    <p:extLst>
      <p:ext uri="{BB962C8B-B14F-4D97-AF65-F5344CB8AC3E}">
        <p14:creationId xmlns:p14="http://schemas.microsoft.com/office/powerpoint/2010/main" val="4079295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LUISA</a:t>
            </a:r>
            <a:endParaRPr lang="en-GB" dirty="0"/>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4</a:t>
            </a:fld>
            <a:endParaRPr lang="en-US"/>
          </a:p>
        </p:txBody>
      </p:sp>
    </p:spTree>
    <p:extLst>
      <p:ext uri="{BB962C8B-B14F-4D97-AF65-F5344CB8AC3E}">
        <p14:creationId xmlns:p14="http://schemas.microsoft.com/office/powerpoint/2010/main" val="4079295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LUISA</a:t>
            </a:r>
            <a:endParaRPr lang="en-GB" dirty="0"/>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5</a:t>
            </a:fld>
            <a:endParaRPr lang="en-US"/>
          </a:p>
        </p:txBody>
      </p:sp>
    </p:spTree>
    <p:extLst>
      <p:ext uri="{BB962C8B-B14F-4D97-AF65-F5344CB8AC3E}">
        <p14:creationId xmlns:p14="http://schemas.microsoft.com/office/powerpoint/2010/main" val="4079295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LUISA</a:t>
            </a:r>
            <a:endParaRPr lang="en-GB" dirty="0"/>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6</a:t>
            </a:fld>
            <a:endParaRPr lang="en-US"/>
          </a:p>
        </p:txBody>
      </p:sp>
    </p:spTree>
    <p:extLst>
      <p:ext uri="{BB962C8B-B14F-4D97-AF65-F5344CB8AC3E}">
        <p14:creationId xmlns:p14="http://schemas.microsoft.com/office/powerpoint/2010/main" val="4079295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LUISA</a:t>
            </a:r>
            <a:endParaRPr lang="en-GB" dirty="0"/>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7</a:t>
            </a:fld>
            <a:endParaRPr lang="en-US"/>
          </a:p>
        </p:txBody>
      </p:sp>
    </p:spTree>
    <p:extLst>
      <p:ext uri="{BB962C8B-B14F-4D97-AF65-F5344CB8AC3E}">
        <p14:creationId xmlns:p14="http://schemas.microsoft.com/office/powerpoint/2010/main" val="4079295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LUISA</a:t>
            </a:r>
            <a:endParaRPr lang="en-GB" dirty="0"/>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8</a:t>
            </a:fld>
            <a:endParaRPr lang="en-US"/>
          </a:p>
        </p:txBody>
      </p:sp>
    </p:spTree>
    <p:extLst>
      <p:ext uri="{BB962C8B-B14F-4D97-AF65-F5344CB8AC3E}">
        <p14:creationId xmlns:p14="http://schemas.microsoft.com/office/powerpoint/2010/main" val="4079295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LUISA</a:t>
            </a:r>
            <a:endParaRPr lang="en-GB" dirty="0"/>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9</a:t>
            </a:fld>
            <a:endParaRPr lang="en-US"/>
          </a:p>
        </p:txBody>
      </p:sp>
    </p:spTree>
    <p:extLst>
      <p:ext uri="{BB962C8B-B14F-4D97-AF65-F5344CB8AC3E}">
        <p14:creationId xmlns:p14="http://schemas.microsoft.com/office/powerpoint/2010/main" val="4079295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descr="GTI.066 Cover illustration"/>
          <p:cNvPicPr>
            <a:picLocks noChangeAspect="1"/>
          </p:cNvPicPr>
          <p:nvPr userDrawn="1"/>
        </p:nvPicPr>
        <p:blipFill rotWithShape="1">
          <a:blip r:embed="rId2" cstate="print">
            <a:extLst>
              <a:ext uri="{28A0092B-C50C-407E-A947-70E740481C1C}">
                <a14:useLocalDpi xmlns:a14="http://schemas.microsoft.com/office/drawing/2010/main" val="0"/>
              </a:ext>
            </a:extLst>
          </a:blip>
          <a:srcRect l="36263" t="26806"/>
          <a:stretch/>
        </p:blipFill>
        <p:spPr>
          <a:xfrm>
            <a:off x="4293709" y="2918807"/>
            <a:ext cx="4850295" cy="3939196"/>
          </a:xfrm>
          <a:prstGeom prst="rect">
            <a:avLst/>
          </a:prstGeom>
        </p:spPr>
      </p:pic>
      <p:pic>
        <p:nvPicPr>
          <p:cNvPr id="10"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64592" y="34925"/>
            <a:ext cx="3742944" cy="1261872"/>
          </a:xfrm>
          <a:prstGeom prst="rect">
            <a:avLst/>
          </a:prstGeom>
          <a:noFill/>
          <a:ln w="19050">
            <a:noFill/>
            <a:miter lim="800000"/>
            <a:headEnd/>
            <a:tailEnd/>
          </a:ln>
        </p:spPr>
      </p:pic>
    </p:spTree>
    <p:extLst>
      <p:ext uri="{BB962C8B-B14F-4D97-AF65-F5344CB8AC3E}">
        <p14:creationId xmlns:p14="http://schemas.microsoft.com/office/powerpoint/2010/main" val="7164232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55696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9943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14419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5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84770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524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24" y="360364"/>
            <a:ext cx="2105025" cy="6137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363" y="360364"/>
            <a:ext cx="6165850" cy="6137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7053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89754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3137" b="6929"/>
          <a:stretch/>
        </p:blipFill>
        <p:spPr>
          <a:xfrm>
            <a:off x="0" y="157779"/>
            <a:ext cx="9144000" cy="6167717"/>
          </a:xfrm>
          <a:prstGeom prst="rect">
            <a:avLst/>
          </a:prstGeom>
        </p:spPr>
      </p:pic>
      <p:sp>
        <p:nvSpPr>
          <p:cNvPr id="2" name="Title 1"/>
          <p:cNvSpPr>
            <a:spLocks noGrp="1"/>
          </p:cNvSpPr>
          <p:nvPr>
            <p:ph type="title" hasCustomPrompt="1"/>
          </p:nvPr>
        </p:nvSpPr>
        <p:spPr>
          <a:xfrm>
            <a:off x="582464" y="2083247"/>
            <a:ext cx="5293005" cy="1560012"/>
          </a:xfrm>
        </p:spPr>
        <p:txBody>
          <a:bodyPr anchor="b" anchorCtr="0"/>
          <a:lstStyle>
            <a:lvl1pPr algn="l">
              <a:defRPr lang="en-US" sz="4000" b="1" baseline="0" dirty="0">
                <a:solidFill>
                  <a:srgbClr val="4F2D7F"/>
                </a:solidFill>
              </a:defRPr>
            </a:lvl1pPr>
          </a:lstStyle>
          <a:p>
            <a:r>
              <a:rPr lang="en-US" dirty="0" smtClean="0"/>
              <a:t>Click here to edit section header</a:t>
            </a:r>
            <a:endParaRPr lang="en-US" dirty="0"/>
          </a:p>
        </p:txBody>
      </p:sp>
      <p:sp>
        <p:nvSpPr>
          <p:cNvPr id="3" name="Text Placeholder 2"/>
          <p:cNvSpPr>
            <a:spLocks noGrp="1"/>
          </p:cNvSpPr>
          <p:nvPr>
            <p:ph type="body" idx="1" hasCustomPrompt="1"/>
          </p:nvPr>
        </p:nvSpPr>
        <p:spPr>
          <a:xfrm>
            <a:off x="582464" y="3681260"/>
            <a:ext cx="5310934" cy="851296"/>
          </a:xfrm>
        </p:spPr>
        <p:txBody>
          <a:bodyPr anchor="b"/>
          <a:lstStyle>
            <a:lvl1pPr marL="0" indent="0">
              <a:buNone/>
              <a:defRPr sz="2000">
                <a:solidFill>
                  <a:srgbClr val="C3004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sub title</a:t>
            </a:r>
          </a:p>
        </p:txBody>
      </p:sp>
    </p:spTree>
    <p:extLst>
      <p:ext uri="{BB962C8B-B14F-4D97-AF65-F5344CB8AC3E}">
        <p14:creationId xmlns:p14="http://schemas.microsoft.com/office/powerpoint/2010/main" val="16433697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5438" b="7973"/>
          <a:stretch/>
        </p:blipFill>
        <p:spPr>
          <a:xfrm>
            <a:off x="0" y="243836"/>
            <a:ext cx="9144000" cy="5938223"/>
          </a:xfrm>
          <a:prstGeom prst="rect">
            <a:avLst/>
          </a:prstGeom>
        </p:spPr>
      </p:pic>
      <p:sp>
        <p:nvSpPr>
          <p:cNvPr id="5" name="Title 1"/>
          <p:cNvSpPr>
            <a:spLocks noGrp="1"/>
          </p:cNvSpPr>
          <p:nvPr>
            <p:ph type="title" hasCustomPrompt="1"/>
          </p:nvPr>
        </p:nvSpPr>
        <p:spPr>
          <a:xfrm>
            <a:off x="582464" y="2083247"/>
            <a:ext cx="5293005" cy="1560012"/>
          </a:xfrm>
        </p:spPr>
        <p:txBody>
          <a:bodyPr anchor="b" anchorCtr="0"/>
          <a:lstStyle>
            <a:lvl1pPr algn="l">
              <a:defRPr lang="en-US" sz="4000" b="1" baseline="0" dirty="0">
                <a:solidFill>
                  <a:srgbClr val="4F2D7F"/>
                </a:solidFill>
              </a:defRPr>
            </a:lvl1pPr>
          </a:lstStyle>
          <a:p>
            <a:r>
              <a:rPr lang="en-US" dirty="0" smtClean="0"/>
              <a:t>Click here to edit section header</a:t>
            </a:r>
            <a:endParaRPr lang="en-US" dirty="0"/>
          </a:p>
        </p:txBody>
      </p:sp>
      <p:sp>
        <p:nvSpPr>
          <p:cNvPr id="7" name="Text Placeholder 2"/>
          <p:cNvSpPr>
            <a:spLocks noGrp="1"/>
          </p:cNvSpPr>
          <p:nvPr>
            <p:ph type="body" idx="1" hasCustomPrompt="1"/>
          </p:nvPr>
        </p:nvSpPr>
        <p:spPr>
          <a:xfrm>
            <a:off x="582464" y="3681260"/>
            <a:ext cx="5310934" cy="851296"/>
          </a:xfrm>
        </p:spPr>
        <p:txBody>
          <a:bodyPr anchor="b"/>
          <a:lstStyle>
            <a:lvl1pPr marL="0" indent="0">
              <a:buNone/>
              <a:defRPr sz="2000">
                <a:solidFill>
                  <a:srgbClr val="C3004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sub title</a:t>
            </a:r>
          </a:p>
        </p:txBody>
      </p:sp>
    </p:spTree>
    <p:extLst>
      <p:ext uri="{BB962C8B-B14F-4D97-AF65-F5344CB8AC3E}">
        <p14:creationId xmlns:p14="http://schemas.microsoft.com/office/powerpoint/2010/main" val="33225801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9203" b="8392"/>
          <a:stretch/>
        </p:blipFill>
        <p:spPr>
          <a:xfrm>
            <a:off x="0" y="502024"/>
            <a:ext cx="9144000" cy="5651351"/>
          </a:xfrm>
          <a:prstGeom prst="rect">
            <a:avLst/>
          </a:prstGeom>
        </p:spPr>
      </p:pic>
      <p:sp>
        <p:nvSpPr>
          <p:cNvPr id="6" name="Title 1"/>
          <p:cNvSpPr>
            <a:spLocks noGrp="1"/>
          </p:cNvSpPr>
          <p:nvPr>
            <p:ph type="title" hasCustomPrompt="1"/>
          </p:nvPr>
        </p:nvSpPr>
        <p:spPr>
          <a:xfrm>
            <a:off x="582464" y="2083247"/>
            <a:ext cx="5293005" cy="1560012"/>
          </a:xfrm>
        </p:spPr>
        <p:txBody>
          <a:bodyPr anchor="b" anchorCtr="0"/>
          <a:lstStyle>
            <a:lvl1pPr algn="l">
              <a:defRPr lang="en-US" sz="4000" b="1" baseline="0" dirty="0">
                <a:solidFill>
                  <a:srgbClr val="4F2D7F"/>
                </a:solidFill>
              </a:defRPr>
            </a:lvl1pPr>
          </a:lstStyle>
          <a:p>
            <a:r>
              <a:rPr lang="en-US" dirty="0" smtClean="0"/>
              <a:t>Click here to edit section header</a:t>
            </a:r>
            <a:endParaRPr lang="en-US" dirty="0"/>
          </a:p>
        </p:txBody>
      </p:sp>
      <p:sp>
        <p:nvSpPr>
          <p:cNvPr id="7" name="Text Placeholder 2"/>
          <p:cNvSpPr>
            <a:spLocks noGrp="1"/>
          </p:cNvSpPr>
          <p:nvPr>
            <p:ph type="body" idx="1" hasCustomPrompt="1"/>
          </p:nvPr>
        </p:nvSpPr>
        <p:spPr>
          <a:xfrm>
            <a:off x="582464" y="3681260"/>
            <a:ext cx="5310934" cy="851296"/>
          </a:xfrm>
        </p:spPr>
        <p:txBody>
          <a:bodyPr anchor="b"/>
          <a:lstStyle>
            <a:lvl1pPr marL="0" indent="0">
              <a:buNone/>
              <a:defRPr sz="2000">
                <a:solidFill>
                  <a:srgbClr val="C3004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sub title</a:t>
            </a:r>
          </a:p>
        </p:txBody>
      </p:sp>
      <p:cxnSp>
        <p:nvCxnSpPr>
          <p:cNvPr id="8" name="Straight Connector 7"/>
          <p:cNvCxnSpPr/>
          <p:nvPr userDrawn="1"/>
        </p:nvCxnSpPr>
        <p:spPr>
          <a:xfrm flipH="1">
            <a:off x="0" y="6153369"/>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668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360364" y="2160590"/>
            <a:ext cx="8423275" cy="3500660"/>
          </a:xfrm>
        </p:spPr>
        <p:txBody>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07376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51661" b="6718"/>
          <a:stretch/>
        </p:blipFill>
        <p:spPr>
          <a:xfrm>
            <a:off x="0" y="3442449"/>
            <a:ext cx="9144000" cy="2854363"/>
          </a:xfrm>
          <a:prstGeom prst="rect">
            <a:avLst/>
          </a:prstGeom>
        </p:spPr>
      </p:pic>
      <p:sp>
        <p:nvSpPr>
          <p:cNvPr id="5" name="Title 1"/>
          <p:cNvSpPr>
            <a:spLocks noGrp="1"/>
          </p:cNvSpPr>
          <p:nvPr>
            <p:ph type="title" hasCustomPrompt="1"/>
          </p:nvPr>
        </p:nvSpPr>
        <p:spPr>
          <a:xfrm>
            <a:off x="1184893" y="648891"/>
            <a:ext cx="5293005" cy="1560012"/>
          </a:xfrm>
        </p:spPr>
        <p:txBody>
          <a:bodyPr anchor="b" anchorCtr="0"/>
          <a:lstStyle>
            <a:lvl1pPr algn="l">
              <a:defRPr lang="en-US" sz="4000" b="1" baseline="0" dirty="0">
                <a:solidFill>
                  <a:srgbClr val="4F2D7F"/>
                </a:solidFill>
              </a:defRPr>
            </a:lvl1pPr>
          </a:lstStyle>
          <a:p>
            <a:r>
              <a:rPr lang="en-US" dirty="0" smtClean="0"/>
              <a:t>Click here to edit section header</a:t>
            </a:r>
            <a:endParaRPr lang="en-US" dirty="0"/>
          </a:p>
        </p:txBody>
      </p:sp>
      <p:sp>
        <p:nvSpPr>
          <p:cNvPr id="7" name="Text Placeholder 2"/>
          <p:cNvSpPr>
            <a:spLocks noGrp="1"/>
          </p:cNvSpPr>
          <p:nvPr>
            <p:ph type="body" idx="1" hasCustomPrompt="1"/>
          </p:nvPr>
        </p:nvSpPr>
        <p:spPr>
          <a:xfrm>
            <a:off x="1184893" y="2246904"/>
            <a:ext cx="5310934" cy="851296"/>
          </a:xfrm>
        </p:spPr>
        <p:txBody>
          <a:bodyPr anchor="b"/>
          <a:lstStyle>
            <a:lvl1pPr marL="0" indent="0">
              <a:buNone/>
              <a:defRPr sz="2000">
                <a:solidFill>
                  <a:srgbClr val="C3004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sub title</a:t>
            </a:r>
          </a:p>
        </p:txBody>
      </p:sp>
    </p:spTree>
    <p:extLst>
      <p:ext uri="{BB962C8B-B14F-4D97-AF65-F5344CB8AC3E}">
        <p14:creationId xmlns:p14="http://schemas.microsoft.com/office/powerpoint/2010/main" val="39952762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8248"/>
          <a:stretch/>
        </p:blipFill>
        <p:spPr>
          <a:xfrm>
            <a:off x="493803" y="186463"/>
            <a:ext cx="8650198" cy="5952564"/>
          </a:xfrm>
          <a:prstGeom prst="rect">
            <a:avLst/>
          </a:prstGeom>
        </p:spPr>
      </p:pic>
      <p:sp>
        <p:nvSpPr>
          <p:cNvPr id="5" name="Title 1"/>
          <p:cNvSpPr>
            <a:spLocks noGrp="1"/>
          </p:cNvSpPr>
          <p:nvPr>
            <p:ph type="title" hasCustomPrompt="1"/>
          </p:nvPr>
        </p:nvSpPr>
        <p:spPr>
          <a:xfrm>
            <a:off x="582464" y="2083247"/>
            <a:ext cx="5293005" cy="1560012"/>
          </a:xfrm>
        </p:spPr>
        <p:txBody>
          <a:bodyPr anchor="b" anchorCtr="0"/>
          <a:lstStyle>
            <a:lvl1pPr algn="l">
              <a:defRPr lang="en-US" sz="4000" b="1" baseline="0" dirty="0">
                <a:solidFill>
                  <a:srgbClr val="4F2D7F"/>
                </a:solidFill>
              </a:defRPr>
            </a:lvl1pPr>
          </a:lstStyle>
          <a:p>
            <a:r>
              <a:rPr lang="en-US" dirty="0" smtClean="0"/>
              <a:t>Click here to edit section header</a:t>
            </a:r>
            <a:endParaRPr lang="en-US" dirty="0"/>
          </a:p>
        </p:txBody>
      </p:sp>
      <p:sp>
        <p:nvSpPr>
          <p:cNvPr id="6" name="Text Placeholder 2"/>
          <p:cNvSpPr>
            <a:spLocks noGrp="1"/>
          </p:cNvSpPr>
          <p:nvPr>
            <p:ph type="body" idx="1" hasCustomPrompt="1"/>
          </p:nvPr>
        </p:nvSpPr>
        <p:spPr>
          <a:xfrm>
            <a:off x="582464" y="3681260"/>
            <a:ext cx="5310934" cy="851296"/>
          </a:xfrm>
        </p:spPr>
        <p:txBody>
          <a:bodyPr anchor="b"/>
          <a:lstStyle>
            <a:lvl1pPr marL="0" indent="0">
              <a:buNone/>
              <a:defRPr sz="2000">
                <a:solidFill>
                  <a:srgbClr val="C3004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sub title</a:t>
            </a:r>
          </a:p>
        </p:txBody>
      </p:sp>
      <p:cxnSp>
        <p:nvCxnSpPr>
          <p:cNvPr id="7" name="Straight Connector 6"/>
          <p:cNvCxnSpPr/>
          <p:nvPr userDrawn="1"/>
        </p:nvCxnSpPr>
        <p:spPr>
          <a:xfrm flipH="1">
            <a:off x="0" y="6124681"/>
            <a:ext cx="9144000" cy="0"/>
          </a:xfrm>
          <a:prstGeom prst="line">
            <a:avLst/>
          </a:prstGeom>
          <a:ln>
            <a:solidFill>
              <a:srgbClr val="C300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080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itle Colour"/>
          <p:cNvSpPr>
            <a:spLocks noChangeArrowheads="1"/>
          </p:cNvSpPr>
          <p:nvPr/>
        </p:nvSpPr>
        <p:spPr bwMode="auto">
          <a:xfrm>
            <a:off x="0" y="3"/>
            <a:ext cx="9144000" cy="1800225"/>
          </a:xfrm>
          <a:prstGeom prst="rect">
            <a:avLst/>
          </a:prstGeom>
          <a:solidFill>
            <a:schemeClr val="bg1"/>
          </a:solidFill>
          <a:ln w="9525">
            <a:noFill/>
            <a:miter lim="800000"/>
            <a:headEnd/>
            <a:tailEnd/>
          </a:ln>
          <a:effectLst/>
        </p:spPr>
        <p:txBody>
          <a:bodyPr wrap="none" anchor="ctr"/>
          <a:lstStyle/>
          <a:p>
            <a:pPr>
              <a:defRPr/>
            </a:pPr>
            <a:endParaRPr lang="en-US">
              <a:solidFill>
                <a:srgbClr val="000000"/>
              </a:solidFill>
            </a:endParaRPr>
          </a:p>
        </p:txBody>
      </p:sp>
      <p:pic>
        <p:nvPicPr>
          <p:cNvPr id="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4592" y="34925"/>
            <a:ext cx="3742944" cy="1261872"/>
          </a:xfrm>
          <a:prstGeom prst="rect">
            <a:avLst/>
          </a:prstGeom>
          <a:noFill/>
          <a:ln w="19050">
            <a:noFill/>
            <a:miter lim="800000"/>
            <a:headEnd/>
            <a:tailEnd/>
          </a:ln>
        </p:spPr>
      </p:pic>
      <p:sp>
        <p:nvSpPr>
          <p:cNvPr id="3079" name="Title Placeholder"/>
          <p:cNvSpPr>
            <a:spLocks noGrp="1" noChangeArrowheads="1"/>
          </p:cNvSpPr>
          <p:nvPr>
            <p:ph type="ctrTitle" sz="quarter"/>
          </p:nvPr>
        </p:nvSpPr>
        <p:spPr>
          <a:xfrm>
            <a:off x="360364" y="2160591"/>
            <a:ext cx="8423275" cy="1052388"/>
          </a:xfrm>
        </p:spPr>
        <p:txBody>
          <a:bodyPr/>
          <a:lstStyle>
            <a:lvl1pPr>
              <a:defRPr sz="3600">
                <a:solidFill>
                  <a:schemeClr val="tx1"/>
                </a:solidFill>
              </a:defRPr>
            </a:lvl1pPr>
          </a:lstStyle>
          <a:p>
            <a:r>
              <a:rPr lang="en-US" dirty="0" smtClean="0"/>
              <a:t>Click to edit Master title style</a:t>
            </a:r>
            <a:endParaRPr lang="en-US" dirty="0"/>
          </a:p>
        </p:txBody>
      </p:sp>
      <p:sp>
        <p:nvSpPr>
          <p:cNvPr id="7" name="Copyright"/>
          <p:cNvSpPr txBox="1">
            <a:spLocks noChangeArrowheads="1"/>
          </p:cNvSpPr>
          <p:nvPr userDrawn="1"/>
        </p:nvSpPr>
        <p:spPr bwMode="auto">
          <a:xfrm>
            <a:off x="285720" y="6572272"/>
            <a:ext cx="3387146" cy="153888"/>
          </a:xfrm>
          <a:prstGeom prst="rect">
            <a:avLst/>
          </a:prstGeom>
          <a:noFill/>
          <a:ln w="9525">
            <a:noFill/>
            <a:miter lim="800000"/>
            <a:headEnd/>
            <a:tailEnd/>
          </a:ln>
          <a:effectLst/>
        </p:spPr>
        <p:txBody>
          <a:bodyPr wrap="none" lIns="0" tIns="0" rIns="0" bIns="0">
            <a:spAutoFit/>
          </a:bodyPr>
          <a:lstStyle/>
          <a:p>
            <a:r>
              <a:rPr lang="en-GB" sz="1000" dirty="0" smtClean="0">
                <a:solidFill>
                  <a:srgbClr val="777777"/>
                </a:solidFill>
                <a:latin typeface="Arial"/>
              </a:rPr>
              <a:t>© 2013 Grant Thornton International Ltd. All rights reserved.</a:t>
            </a:r>
            <a:endParaRPr lang="en-GB" sz="1000" dirty="0">
              <a:solidFill>
                <a:srgbClr val="777777"/>
              </a:solidFill>
              <a:latin typeface="Arial"/>
            </a:endParaRPr>
          </a:p>
        </p:txBody>
      </p:sp>
    </p:spTree>
    <p:extLst>
      <p:ext uri="{BB962C8B-B14F-4D97-AF65-F5344CB8AC3E}">
        <p14:creationId xmlns:p14="http://schemas.microsoft.com/office/powerpoint/2010/main" val="19701172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56301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330336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0363" y="2160588"/>
            <a:ext cx="4135437" cy="433705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60588"/>
            <a:ext cx="4135438" cy="433705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062142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3414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5283535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5401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687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60364" y="1985564"/>
            <a:ext cx="8423275" cy="39637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291105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5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70835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539110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24" y="360364"/>
            <a:ext cx="2105025" cy="6137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363" y="360364"/>
            <a:ext cx="6165850" cy="6137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1577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4599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0" name="Picture 10"/>
          <p:cNvPicPr>
            <a:picLocks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64592" y="34925"/>
            <a:ext cx="2807208" cy="1261872"/>
          </a:xfrm>
          <a:prstGeom prst="rect">
            <a:avLst/>
          </a:prstGeom>
          <a:noFill/>
          <a:ln w="19050">
            <a:noFill/>
            <a:miter lim="800000"/>
            <a:headEnd/>
            <a:tailEnd/>
          </a:ln>
        </p:spPr>
      </p:pic>
      <p:sp>
        <p:nvSpPr>
          <p:cNvPr id="6" name="Text Placeholder 4"/>
          <p:cNvSpPr>
            <a:spLocks noGrp="1"/>
          </p:cNvSpPr>
          <p:nvPr>
            <p:ph type="body" sz="quarter" idx="10" hasCustomPrompt="1"/>
          </p:nvPr>
        </p:nvSpPr>
        <p:spPr>
          <a:xfrm>
            <a:off x="376423" y="1617701"/>
            <a:ext cx="6276626" cy="1488107"/>
          </a:xfrm>
        </p:spPr>
        <p:txBody>
          <a:bodyPr/>
          <a:lstStyle>
            <a:lvl1pPr marL="0" indent="0">
              <a:buFontTx/>
              <a:buNone/>
              <a:defRPr sz="3450" b="1" baseline="0">
                <a:solidFill>
                  <a:srgbClr val="4F2D7F"/>
                </a:solidFill>
                <a:latin typeface="+mj-lt"/>
              </a:defRPr>
            </a:lvl1pPr>
          </a:lstStyle>
          <a:p>
            <a:pPr lvl="0"/>
            <a:r>
              <a:rPr lang="en-US" dirty="0" smtClean="0"/>
              <a:t>Insert title text</a:t>
            </a:r>
            <a:endParaRPr lang="en-GB" dirty="0"/>
          </a:p>
        </p:txBody>
      </p:sp>
      <p:sp>
        <p:nvSpPr>
          <p:cNvPr id="7" name="Text Placeholder 4"/>
          <p:cNvSpPr>
            <a:spLocks noGrp="1"/>
          </p:cNvSpPr>
          <p:nvPr>
            <p:ph type="body" sz="quarter" idx="11" hasCustomPrompt="1"/>
          </p:nvPr>
        </p:nvSpPr>
        <p:spPr>
          <a:xfrm>
            <a:off x="371446" y="3138831"/>
            <a:ext cx="3912259" cy="485775"/>
          </a:xfrm>
        </p:spPr>
        <p:txBody>
          <a:bodyPr/>
          <a:lstStyle>
            <a:lvl1pPr marL="0" indent="0">
              <a:buFontTx/>
              <a:buNone/>
              <a:defRPr sz="1350" b="1" baseline="0">
                <a:solidFill>
                  <a:schemeClr val="tx1"/>
                </a:solidFill>
                <a:latin typeface="+mj-lt"/>
              </a:defRPr>
            </a:lvl1pPr>
          </a:lstStyle>
          <a:p>
            <a:pPr lvl="0"/>
            <a:r>
              <a:rPr lang="en-US" dirty="0" smtClean="0"/>
              <a:t>&lt;Subtitle&gt;</a:t>
            </a:r>
          </a:p>
        </p:txBody>
      </p:sp>
      <p:sp>
        <p:nvSpPr>
          <p:cNvPr id="8" name="Text Placeholder 4"/>
          <p:cNvSpPr>
            <a:spLocks noGrp="1"/>
          </p:cNvSpPr>
          <p:nvPr>
            <p:ph type="body" sz="quarter" idx="12" hasCustomPrompt="1"/>
          </p:nvPr>
        </p:nvSpPr>
        <p:spPr>
          <a:xfrm>
            <a:off x="381003" y="4079545"/>
            <a:ext cx="3912259" cy="400051"/>
          </a:xfrm>
        </p:spPr>
        <p:txBody>
          <a:bodyPr/>
          <a:lstStyle>
            <a:lvl1pPr marL="0" indent="0">
              <a:buFontTx/>
              <a:buNone/>
              <a:defRPr sz="1350" b="0" baseline="0">
                <a:solidFill>
                  <a:schemeClr val="bg1">
                    <a:lumMod val="50000"/>
                  </a:schemeClr>
                </a:solidFill>
                <a:latin typeface="+mj-lt"/>
              </a:defRPr>
            </a:lvl1pPr>
          </a:lstStyle>
          <a:p>
            <a:pPr lvl="0"/>
            <a:r>
              <a:rPr lang="en-US" dirty="0" smtClean="0"/>
              <a:t>&lt;title&gt;, &lt;Member firm&gt;</a:t>
            </a:r>
            <a:endParaRPr lang="en-GB" dirty="0"/>
          </a:p>
        </p:txBody>
      </p:sp>
      <p:sp>
        <p:nvSpPr>
          <p:cNvPr id="9" name="Text Placeholder 4"/>
          <p:cNvSpPr>
            <a:spLocks noGrp="1"/>
          </p:cNvSpPr>
          <p:nvPr>
            <p:ph type="body" sz="quarter" idx="13" hasCustomPrompt="1"/>
          </p:nvPr>
        </p:nvSpPr>
        <p:spPr>
          <a:xfrm>
            <a:off x="391507" y="3664369"/>
            <a:ext cx="3912259" cy="400051"/>
          </a:xfrm>
        </p:spPr>
        <p:txBody>
          <a:bodyPr/>
          <a:lstStyle>
            <a:lvl1pPr marL="0" indent="0">
              <a:buFontTx/>
              <a:buNone/>
              <a:defRPr sz="1350" b="0" baseline="0">
                <a:solidFill>
                  <a:schemeClr val="bg1">
                    <a:lumMod val="50000"/>
                  </a:schemeClr>
                </a:solidFill>
                <a:latin typeface="+mj-lt"/>
              </a:defRPr>
            </a:lvl1pPr>
          </a:lstStyle>
          <a:p>
            <a:pPr lvl="0"/>
            <a:r>
              <a:rPr lang="en-US" dirty="0" smtClean="0"/>
              <a:t>&lt;Partner name&gt;</a:t>
            </a:r>
            <a:endParaRPr lang="en-GB" dirty="0"/>
          </a:p>
        </p:txBody>
      </p:sp>
      <p:sp>
        <p:nvSpPr>
          <p:cNvPr id="13" name="Copyright"/>
          <p:cNvSpPr txBox="1">
            <a:spLocks noChangeArrowheads="1"/>
          </p:cNvSpPr>
          <p:nvPr userDrawn="1"/>
        </p:nvSpPr>
        <p:spPr bwMode="auto">
          <a:xfrm>
            <a:off x="375711" y="6567012"/>
            <a:ext cx="2548775" cy="115416"/>
          </a:xfrm>
          <a:prstGeom prst="rect">
            <a:avLst/>
          </a:prstGeom>
          <a:noFill/>
          <a:ln w="9525">
            <a:noFill/>
            <a:miter lim="800000"/>
            <a:headEnd/>
            <a:tailEnd/>
          </a:ln>
          <a:effectLst/>
        </p:spPr>
        <p:txBody>
          <a:bodyPr wrap="none" lIns="0" tIns="0" rIns="0" bIns="0">
            <a:spAutoFit/>
          </a:bodyPr>
          <a:lstStyle/>
          <a:p>
            <a:r>
              <a:rPr lang="en-GB" sz="750" dirty="0" smtClean="0">
                <a:solidFill>
                  <a:srgbClr val="777777"/>
                </a:solidFill>
                <a:latin typeface="Arial"/>
              </a:rPr>
              <a:t>© 2015 Grant Thornton International Ltd. All rights reserved.</a:t>
            </a:r>
            <a:endParaRPr lang="en-GB" sz="750" dirty="0">
              <a:solidFill>
                <a:srgbClr val="777777"/>
              </a:solidFill>
              <a:latin typeface="Arial"/>
            </a:endParaRPr>
          </a:p>
        </p:txBody>
      </p:sp>
    </p:spTree>
    <p:custDataLst>
      <p:tags r:id="rId1"/>
    </p:custDataLst>
    <p:extLst>
      <p:ext uri="{BB962C8B-B14F-4D97-AF65-F5344CB8AC3E}">
        <p14:creationId xmlns:p14="http://schemas.microsoft.com/office/powerpoint/2010/main" val="38776226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itle Colour"/>
          <p:cNvSpPr>
            <a:spLocks noChangeArrowheads="1"/>
          </p:cNvSpPr>
          <p:nvPr/>
        </p:nvSpPr>
        <p:spPr bwMode="auto">
          <a:xfrm>
            <a:off x="0" y="3"/>
            <a:ext cx="9144000" cy="1800225"/>
          </a:xfrm>
          <a:prstGeom prst="rect">
            <a:avLst/>
          </a:prstGeom>
          <a:solidFill>
            <a:schemeClr val="bg1"/>
          </a:solidFill>
          <a:ln w="9525">
            <a:noFill/>
            <a:miter lim="800000"/>
            <a:headEnd/>
            <a:tailEnd/>
          </a:ln>
          <a:effectLst/>
        </p:spPr>
        <p:txBody>
          <a:bodyPr wrap="none" anchor="ctr"/>
          <a:lstStyle/>
          <a:p>
            <a:pPr>
              <a:defRPr/>
            </a:pPr>
            <a:endParaRPr lang="en-US">
              <a:solidFill>
                <a:srgbClr val="000000"/>
              </a:solidFill>
            </a:endParaRPr>
          </a:p>
        </p:txBody>
      </p:sp>
      <p:pic>
        <p:nvPicPr>
          <p:cNvPr id="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4592" y="34925"/>
            <a:ext cx="3742944" cy="1261872"/>
          </a:xfrm>
          <a:prstGeom prst="rect">
            <a:avLst/>
          </a:prstGeom>
          <a:noFill/>
          <a:ln w="19050">
            <a:noFill/>
            <a:miter lim="800000"/>
            <a:headEnd/>
            <a:tailEnd/>
          </a:ln>
        </p:spPr>
      </p:pic>
      <p:sp>
        <p:nvSpPr>
          <p:cNvPr id="3079" name="Title Placeholder"/>
          <p:cNvSpPr>
            <a:spLocks noGrp="1" noChangeArrowheads="1"/>
          </p:cNvSpPr>
          <p:nvPr>
            <p:ph type="ctrTitle" sz="quarter"/>
          </p:nvPr>
        </p:nvSpPr>
        <p:spPr>
          <a:xfrm>
            <a:off x="360364" y="2160591"/>
            <a:ext cx="8423275" cy="1052388"/>
          </a:xfrm>
        </p:spPr>
        <p:txBody>
          <a:bodyPr/>
          <a:lstStyle>
            <a:lvl1pPr>
              <a:defRPr sz="3600">
                <a:solidFill>
                  <a:schemeClr val="tx1"/>
                </a:solidFill>
              </a:defRPr>
            </a:lvl1pPr>
          </a:lstStyle>
          <a:p>
            <a:r>
              <a:rPr lang="en-US" dirty="0" smtClean="0"/>
              <a:t>Click to edit Master title style</a:t>
            </a:r>
            <a:endParaRPr lang="en-US" dirty="0"/>
          </a:p>
        </p:txBody>
      </p:sp>
      <p:sp>
        <p:nvSpPr>
          <p:cNvPr id="6" name="Copyright"/>
          <p:cNvSpPr txBox="1">
            <a:spLocks noChangeArrowheads="1"/>
          </p:cNvSpPr>
          <p:nvPr userDrawn="1"/>
        </p:nvSpPr>
        <p:spPr bwMode="auto">
          <a:xfrm>
            <a:off x="380970" y="6572272"/>
            <a:ext cx="3387146" cy="153888"/>
          </a:xfrm>
          <a:prstGeom prst="rect">
            <a:avLst/>
          </a:prstGeom>
          <a:noFill/>
          <a:ln w="9525">
            <a:noFill/>
            <a:miter lim="800000"/>
            <a:headEnd/>
            <a:tailEnd/>
          </a:ln>
          <a:effectLst/>
        </p:spPr>
        <p:txBody>
          <a:bodyPr wrap="none" lIns="0" tIns="0" rIns="0" bIns="0">
            <a:spAutoFit/>
          </a:bodyPr>
          <a:lstStyle/>
          <a:p>
            <a:r>
              <a:rPr lang="en-GB" sz="1000" dirty="0" smtClean="0">
                <a:solidFill>
                  <a:srgbClr val="777777"/>
                </a:solidFill>
                <a:latin typeface="Arial"/>
              </a:rPr>
              <a:t>© 2014 Grant Thornton International Ltd. All rights reserved.</a:t>
            </a:r>
            <a:endParaRPr lang="en-GB" sz="1000" dirty="0">
              <a:solidFill>
                <a:srgbClr val="777777"/>
              </a:solidFill>
              <a:latin typeface="Arial"/>
            </a:endParaRPr>
          </a:p>
        </p:txBody>
      </p:sp>
    </p:spTree>
    <p:extLst>
      <p:ext uri="{BB962C8B-B14F-4D97-AF65-F5344CB8AC3E}">
        <p14:creationId xmlns:p14="http://schemas.microsoft.com/office/powerpoint/2010/main" val="14743113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79437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980634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0363" y="2160588"/>
            <a:ext cx="4135437" cy="433705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60588"/>
            <a:ext cx="4135438" cy="433705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89020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07306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gif"/><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TI.066 Design strip"/>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5494009"/>
            <a:ext cx="9144000" cy="1321187"/>
          </a:xfrm>
          <a:prstGeom prst="rect">
            <a:avLst/>
          </a:prstGeom>
        </p:spPr>
      </p:pic>
      <p:sp>
        <p:nvSpPr>
          <p:cNvPr id="1028" name="Title Placeholder"/>
          <p:cNvSpPr>
            <a:spLocks noGrp="1" noChangeArrowheads="1"/>
          </p:cNvSpPr>
          <p:nvPr>
            <p:ph type="title"/>
          </p:nvPr>
        </p:nvSpPr>
        <p:spPr bwMode="auto">
          <a:xfrm>
            <a:off x="360364" y="360363"/>
            <a:ext cx="8423275" cy="1039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9" name="Text Placeholder"/>
          <p:cNvSpPr>
            <a:spLocks noGrp="1" noChangeArrowheads="1"/>
          </p:cNvSpPr>
          <p:nvPr>
            <p:ph type="body" idx="1"/>
          </p:nvPr>
        </p:nvSpPr>
        <p:spPr bwMode="auto">
          <a:xfrm>
            <a:off x="360364" y="2063931"/>
            <a:ext cx="8423275" cy="40233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Copyright"/>
          <p:cNvSpPr txBox="1">
            <a:spLocks noChangeArrowheads="1"/>
          </p:cNvSpPr>
          <p:nvPr/>
        </p:nvSpPr>
        <p:spPr bwMode="auto">
          <a:xfrm>
            <a:off x="380970" y="6572272"/>
            <a:ext cx="3135474" cy="153888"/>
          </a:xfrm>
          <a:prstGeom prst="rect">
            <a:avLst/>
          </a:prstGeom>
          <a:noFill/>
          <a:ln w="9525">
            <a:noFill/>
            <a:miter lim="800000"/>
            <a:headEnd/>
            <a:tailEnd/>
          </a:ln>
          <a:effectLst/>
        </p:spPr>
        <p:txBody>
          <a:bodyPr wrap="none" lIns="0" tIns="0" rIns="0" bIns="0">
            <a:spAutoFit/>
          </a:bodyPr>
          <a:lstStyle/>
          <a:p>
            <a:r>
              <a:rPr lang="en-GB" sz="1000" dirty="0" smtClean="0">
                <a:solidFill>
                  <a:srgbClr val="777777"/>
                </a:solidFill>
                <a:latin typeface="Arial"/>
              </a:rPr>
              <a:t>© 201</a:t>
            </a:r>
            <a:r>
              <a:rPr lang="tr-TR" sz="1000" dirty="0" smtClean="0">
                <a:solidFill>
                  <a:srgbClr val="777777"/>
                </a:solidFill>
                <a:latin typeface="Arial"/>
              </a:rPr>
              <a:t>6</a:t>
            </a:r>
            <a:r>
              <a:rPr lang="en-GB" sz="1000" dirty="0" smtClean="0">
                <a:solidFill>
                  <a:srgbClr val="777777"/>
                </a:solidFill>
                <a:latin typeface="Arial"/>
              </a:rPr>
              <a:t> Grant Thornton </a:t>
            </a:r>
            <a:r>
              <a:rPr lang="tr-TR" sz="1000" dirty="0" smtClean="0">
                <a:solidFill>
                  <a:srgbClr val="777777"/>
                </a:solidFill>
                <a:latin typeface="Arial"/>
              </a:rPr>
              <a:t>Türkiye.</a:t>
            </a:r>
            <a:r>
              <a:rPr lang="tr-TR" sz="1000" baseline="0" dirty="0" smtClean="0">
                <a:solidFill>
                  <a:srgbClr val="777777"/>
                </a:solidFill>
                <a:latin typeface="Arial"/>
              </a:rPr>
              <a:t> Tüm hakları saklıdır. </a:t>
            </a:r>
            <a:endParaRPr lang="en-GB" sz="1000" dirty="0">
              <a:solidFill>
                <a:srgbClr val="777777"/>
              </a:solidFill>
              <a:latin typeface="Arial"/>
            </a:endParaRPr>
          </a:p>
        </p:txBody>
      </p:sp>
      <p:pic>
        <p:nvPicPr>
          <p:cNvPr id="13" name="Picture 12" descr="logo.gi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4248" y="6453336"/>
            <a:ext cx="2082800" cy="340744"/>
          </a:xfrm>
          <a:prstGeom prst="rect">
            <a:avLst/>
          </a:prstGeom>
        </p:spPr>
      </p:pic>
    </p:spTree>
    <p:extLst>
      <p:ext uri="{BB962C8B-B14F-4D97-AF65-F5344CB8AC3E}">
        <p14:creationId xmlns:p14="http://schemas.microsoft.com/office/powerpoint/2010/main" val="108047517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iming>
    <p:tnLst>
      <p:par>
        <p:cTn id="1" dur="indefinite" restart="never" nodeType="tmRoot"/>
      </p:par>
    </p:tnLst>
  </p:timing>
  <p:txStyles>
    <p:titleStyle>
      <a:lvl1pPr algn="l" rtl="0" eaLnBrk="1" fontAlgn="base" hangingPunct="1">
        <a:spcBef>
          <a:spcPct val="0"/>
        </a:spcBef>
        <a:spcAft>
          <a:spcPct val="0"/>
        </a:spcAft>
        <a:defRPr sz="2800">
          <a:solidFill>
            <a:srgbClr val="C00000"/>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800">
          <a:solidFill>
            <a:schemeClr val="tx1"/>
          </a:solidFill>
          <a:latin typeface="+mn-lt"/>
        </a:defRPr>
      </a:lvl3pPr>
      <a:lvl4pPr marL="1600200" indent="-228600" algn="l" rtl="0" eaLnBrk="1" fontAlgn="base" hangingPunct="1">
        <a:spcBef>
          <a:spcPct val="20000"/>
        </a:spcBef>
        <a:spcAft>
          <a:spcPct val="0"/>
        </a:spcAft>
        <a:buChar char="–"/>
        <a:defRPr sz="2800">
          <a:solidFill>
            <a:schemeClr val="tx1"/>
          </a:solidFill>
          <a:latin typeface="+mn-lt"/>
        </a:defRPr>
      </a:lvl4pPr>
      <a:lvl5pPr marL="2057400" indent="-228600" algn="l" rtl="0" eaLnBrk="1" fontAlgn="base" hangingPunct="1">
        <a:spcBef>
          <a:spcPct val="20000"/>
        </a:spcBef>
        <a:spcAft>
          <a:spcPct val="0"/>
        </a:spcAft>
        <a:buChar char="»"/>
        <a:defRPr sz="2800">
          <a:solidFill>
            <a:schemeClr val="tx1"/>
          </a:solidFill>
          <a:latin typeface="+mn-lt"/>
        </a:defRPr>
      </a:lvl5pPr>
      <a:lvl6pPr marL="2514600" indent="-228600" algn="l" rtl="0" eaLnBrk="1" fontAlgn="base" hangingPunct="1">
        <a:spcBef>
          <a:spcPct val="20000"/>
        </a:spcBef>
        <a:spcAft>
          <a:spcPct val="0"/>
        </a:spcAft>
        <a:buChar char="»"/>
        <a:defRPr sz="2800">
          <a:solidFill>
            <a:schemeClr val="tx1"/>
          </a:solidFill>
          <a:latin typeface="+mn-lt"/>
        </a:defRPr>
      </a:lvl6pPr>
      <a:lvl7pPr marL="2971800" indent="-228600" algn="l" rtl="0" eaLnBrk="1" fontAlgn="base" hangingPunct="1">
        <a:spcBef>
          <a:spcPct val="20000"/>
        </a:spcBef>
        <a:spcAft>
          <a:spcPct val="0"/>
        </a:spcAft>
        <a:buChar char="»"/>
        <a:defRPr sz="2800">
          <a:solidFill>
            <a:schemeClr val="tx1"/>
          </a:solidFill>
          <a:latin typeface="+mn-lt"/>
        </a:defRPr>
      </a:lvl7pPr>
      <a:lvl8pPr marL="3429000" indent="-228600" algn="l" rtl="0" eaLnBrk="1" fontAlgn="base" hangingPunct="1">
        <a:spcBef>
          <a:spcPct val="20000"/>
        </a:spcBef>
        <a:spcAft>
          <a:spcPct val="0"/>
        </a:spcAft>
        <a:buChar char="»"/>
        <a:defRPr sz="2800">
          <a:solidFill>
            <a:schemeClr val="tx1"/>
          </a:solidFill>
          <a:latin typeface="+mn-lt"/>
        </a:defRPr>
      </a:lvl8pPr>
      <a:lvl9pPr marL="3886200" indent="-228600" algn="l" rtl="0" eaLnBrk="1" fontAlgn="base" hangingPunct="1">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8" name="Body Colour"/>
          <p:cNvSpPr>
            <a:spLocks noChangeArrowheads="1"/>
          </p:cNvSpPr>
          <p:nvPr/>
        </p:nvSpPr>
        <p:spPr bwMode="auto">
          <a:xfrm>
            <a:off x="0" y="1800236"/>
            <a:ext cx="9144000" cy="5057775"/>
          </a:xfrm>
          <a:prstGeom prst="rect">
            <a:avLst/>
          </a:prstGeom>
          <a:solidFill>
            <a:schemeClr val="accent1"/>
          </a:solidFill>
          <a:ln w="9525">
            <a:noFill/>
            <a:miter lim="800000"/>
            <a:headEnd/>
            <a:tailEnd/>
          </a:ln>
          <a:effectLst/>
        </p:spPr>
        <p:txBody>
          <a:bodyPr wrap="none" anchor="ctr"/>
          <a:lstStyle/>
          <a:p>
            <a:pPr algn="ctr">
              <a:defRPr/>
            </a:pPr>
            <a:endParaRPr lang="en-US" sz="2400">
              <a:solidFill>
                <a:srgbClr val="FFFFFF"/>
              </a:solidFill>
              <a:latin typeface="Times New Roman" pitchFamily="18" charset="0"/>
            </a:endParaRPr>
          </a:p>
        </p:txBody>
      </p:sp>
      <p:sp>
        <p:nvSpPr>
          <p:cNvPr id="1028" name="Title Placeholder"/>
          <p:cNvSpPr>
            <a:spLocks noGrp="1" noChangeArrowheads="1"/>
          </p:cNvSpPr>
          <p:nvPr>
            <p:ph type="title"/>
          </p:nvPr>
        </p:nvSpPr>
        <p:spPr bwMode="auto">
          <a:xfrm>
            <a:off x="360364" y="360364"/>
            <a:ext cx="8423275" cy="14398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9" name="Text Placeholder"/>
          <p:cNvSpPr>
            <a:spLocks noGrp="1" noChangeArrowheads="1"/>
          </p:cNvSpPr>
          <p:nvPr>
            <p:ph type="body" idx="1"/>
          </p:nvPr>
        </p:nvSpPr>
        <p:spPr bwMode="auto">
          <a:xfrm>
            <a:off x="360364" y="2160588"/>
            <a:ext cx="8423275" cy="41973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3" name="GTLogo"/>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4763" y="6420115"/>
            <a:ext cx="9153526" cy="437695"/>
          </a:xfrm>
          <a:prstGeom prst="rect">
            <a:avLst/>
          </a:prstGeom>
          <a:noFill/>
          <a:ln w="9525">
            <a:noFill/>
            <a:miter lim="800000"/>
            <a:headEnd/>
            <a:tailEnd/>
          </a:ln>
          <a:effectLst/>
        </p:spPr>
      </p:pic>
      <p:sp>
        <p:nvSpPr>
          <p:cNvPr id="8" name="Copyright"/>
          <p:cNvSpPr txBox="1">
            <a:spLocks noChangeArrowheads="1"/>
          </p:cNvSpPr>
          <p:nvPr userDrawn="1"/>
        </p:nvSpPr>
        <p:spPr bwMode="auto">
          <a:xfrm>
            <a:off x="380970" y="6572272"/>
            <a:ext cx="3387146" cy="153888"/>
          </a:xfrm>
          <a:prstGeom prst="rect">
            <a:avLst/>
          </a:prstGeom>
          <a:noFill/>
          <a:ln w="9525">
            <a:noFill/>
            <a:miter lim="800000"/>
            <a:headEnd/>
            <a:tailEnd/>
          </a:ln>
          <a:effectLst/>
        </p:spPr>
        <p:txBody>
          <a:bodyPr wrap="none" lIns="0" tIns="0" rIns="0" bIns="0">
            <a:spAutoFit/>
          </a:bodyPr>
          <a:lstStyle/>
          <a:p>
            <a:r>
              <a:rPr lang="en-GB" sz="1000" dirty="0" smtClean="0">
                <a:solidFill>
                  <a:srgbClr val="777777"/>
                </a:solidFill>
                <a:latin typeface="Arial"/>
              </a:rPr>
              <a:t>© 2015 Grant Thornton International Ltd. All rights reserved.</a:t>
            </a:r>
            <a:endParaRPr lang="en-GB" sz="1000" dirty="0">
              <a:solidFill>
                <a:srgbClr val="777777"/>
              </a:solidFill>
              <a:latin typeface="Arial"/>
            </a:endParaRPr>
          </a:p>
        </p:txBody>
      </p:sp>
    </p:spTree>
    <p:extLst>
      <p:ext uri="{BB962C8B-B14F-4D97-AF65-F5344CB8AC3E}">
        <p14:creationId xmlns:p14="http://schemas.microsoft.com/office/powerpoint/2010/main" val="256992069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800">
          <a:solidFill>
            <a:schemeClr val="tx1"/>
          </a:solidFill>
          <a:latin typeface="+mn-lt"/>
        </a:defRPr>
      </a:lvl3pPr>
      <a:lvl4pPr marL="1600200" indent="-228600" algn="l" rtl="0" eaLnBrk="1" fontAlgn="base" hangingPunct="1">
        <a:spcBef>
          <a:spcPct val="20000"/>
        </a:spcBef>
        <a:spcAft>
          <a:spcPct val="0"/>
        </a:spcAft>
        <a:buChar char="–"/>
        <a:defRPr sz="2800">
          <a:solidFill>
            <a:schemeClr val="tx1"/>
          </a:solidFill>
          <a:latin typeface="+mn-lt"/>
        </a:defRPr>
      </a:lvl4pPr>
      <a:lvl5pPr marL="2057400" indent="-228600" algn="l" rtl="0" eaLnBrk="1" fontAlgn="base" hangingPunct="1">
        <a:spcBef>
          <a:spcPct val="20000"/>
        </a:spcBef>
        <a:spcAft>
          <a:spcPct val="0"/>
        </a:spcAft>
        <a:buChar char="»"/>
        <a:defRPr sz="2800">
          <a:solidFill>
            <a:schemeClr val="tx1"/>
          </a:solidFill>
          <a:latin typeface="+mn-lt"/>
        </a:defRPr>
      </a:lvl5pPr>
      <a:lvl6pPr marL="2514600" indent="-228600" algn="l" rtl="0" eaLnBrk="1" fontAlgn="base" hangingPunct="1">
        <a:spcBef>
          <a:spcPct val="20000"/>
        </a:spcBef>
        <a:spcAft>
          <a:spcPct val="0"/>
        </a:spcAft>
        <a:buChar char="»"/>
        <a:defRPr sz="2800">
          <a:solidFill>
            <a:schemeClr val="tx1"/>
          </a:solidFill>
          <a:latin typeface="+mn-lt"/>
        </a:defRPr>
      </a:lvl6pPr>
      <a:lvl7pPr marL="2971800" indent="-228600" algn="l" rtl="0" eaLnBrk="1" fontAlgn="base" hangingPunct="1">
        <a:spcBef>
          <a:spcPct val="20000"/>
        </a:spcBef>
        <a:spcAft>
          <a:spcPct val="0"/>
        </a:spcAft>
        <a:buChar char="»"/>
        <a:defRPr sz="2800">
          <a:solidFill>
            <a:schemeClr val="tx1"/>
          </a:solidFill>
          <a:latin typeface="+mn-lt"/>
        </a:defRPr>
      </a:lvl7pPr>
      <a:lvl8pPr marL="3429000" indent="-228600" algn="l" rtl="0" eaLnBrk="1" fontAlgn="base" hangingPunct="1">
        <a:spcBef>
          <a:spcPct val="20000"/>
        </a:spcBef>
        <a:spcAft>
          <a:spcPct val="0"/>
        </a:spcAft>
        <a:buChar char="»"/>
        <a:defRPr sz="2800">
          <a:solidFill>
            <a:schemeClr val="tx1"/>
          </a:solidFill>
          <a:latin typeface="+mn-lt"/>
        </a:defRPr>
      </a:lvl8pPr>
      <a:lvl9pPr marL="3886200" indent="-228600" algn="l" rtl="0" eaLnBrk="1" fontAlgn="base" hangingPunct="1">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8" name="Body Colour"/>
          <p:cNvSpPr>
            <a:spLocks noChangeArrowheads="1"/>
          </p:cNvSpPr>
          <p:nvPr/>
        </p:nvSpPr>
        <p:spPr bwMode="auto">
          <a:xfrm>
            <a:off x="0" y="1800236"/>
            <a:ext cx="9144000" cy="5057775"/>
          </a:xfrm>
          <a:prstGeom prst="rect">
            <a:avLst/>
          </a:prstGeom>
          <a:solidFill>
            <a:schemeClr val="accent1"/>
          </a:solidFill>
          <a:ln w="9525">
            <a:noFill/>
            <a:miter lim="800000"/>
            <a:headEnd/>
            <a:tailEnd/>
          </a:ln>
          <a:effectLst/>
        </p:spPr>
        <p:txBody>
          <a:bodyPr wrap="none" anchor="ctr"/>
          <a:lstStyle/>
          <a:p>
            <a:pPr algn="ctr">
              <a:defRPr/>
            </a:pPr>
            <a:endParaRPr lang="en-US" sz="2400">
              <a:solidFill>
                <a:srgbClr val="FFFFFF"/>
              </a:solidFill>
              <a:latin typeface="Times New Roman" pitchFamily="18" charset="0"/>
            </a:endParaRPr>
          </a:p>
        </p:txBody>
      </p:sp>
      <p:grpSp>
        <p:nvGrpSpPr>
          <p:cNvPr id="5" name="Group 4"/>
          <p:cNvGrpSpPr/>
          <p:nvPr/>
        </p:nvGrpSpPr>
        <p:grpSpPr>
          <a:xfrm>
            <a:off x="0" y="6295660"/>
            <a:ext cx="9144000" cy="562341"/>
            <a:chOff x="0" y="4721744"/>
            <a:chExt cx="9144000" cy="421756"/>
          </a:xfrm>
        </p:grpSpPr>
        <p:sp>
          <p:nvSpPr>
            <p:cNvPr id="2" name="Rectangle 1"/>
            <p:cNvSpPr/>
            <p:nvPr userDrawn="1"/>
          </p:nvSpPr>
          <p:spPr>
            <a:xfrm>
              <a:off x="0" y="4721744"/>
              <a:ext cx="9144000" cy="4217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8" name="Picture 7" descr="logo.gif"/>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713310" y="4748639"/>
              <a:ext cx="2158489" cy="353127"/>
            </a:xfrm>
            <a:prstGeom prst="rect">
              <a:avLst/>
            </a:prstGeom>
          </p:spPr>
        </p:pic>
      </p:grpSp>
      <p:sp>
        <p:nvSpPr>
          <p:cNvPr id="1034" name="Title Colour"/>
          <p:cNvSpPr>
            <a:spLocks noChangeArrowheads="1"/>
          </p:cNvSpPr>
          <p:nvPr/>
        </p:nvSpPr>
        <p:spPr bwMode="auto">
          <a:xfrm>
            <a:off x="0" y="3"/>
            <a:ext cx="9144000" cy="1800225"/>
          </a:xfrm>
          <a:prstGeom prst="rect">
            <a:avLst/>
          </a:prstGeom>
          <a:solidFill>
            <a:schemeClr val="bg1"/>
          </a:solidFill>
          <a:ln w="9525">
            <a:noFill/>
            <a:miter lim="800000"/>
            <a:headEnd/>
            <a:tailEnd/>
          </a:ln>
          <a:effectLst/>
        </p:spPr>
        <p:txBody>
          <a:bodyPr wrap="none" anchor="ctr"/>
          <a:lstStyle/>
          <a:p>
            <a:pPr>
              <a:defRPr/>
            </a:pPr>
            <a:endParaRPr lang="en-US">
              <a:solidFill>
                <a:srgbClr val="000000"/>
              </a:solidFill>
            </a:endParaRPr>
          </a:p>
        </p:txBody>
      </p:sp>
      <p:sp>
        <p:nvSpPr>
          <p:cNvPr id="1028" name="Title Placeholder"/>
          <p:cNvSpPr>
            <a:spLocks noGrp="1" noChangeArrowheads="1"/>
          </p:cNvSpPr>
          <p:nvPr>
            <p:ph type="title"/>
          </p:nvPr>
        </p:nvSpPr>
        <p:spPr bwMode="auto">
          <a:xfrm>
            <a:off x="360364" y="360364"/>
            <a:ext cx="8423275" cy="14398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9" name="Text Placeholder"/>
          <p:cNvSpPr>
            <a:spLocks noGrp="1" noChangeArrowheads="1"/>
          </p:cNvSpPr>
          <p:nvPr>
            <p:ph type="body" idx="1"/>
          </p:nvPr>
        </p:nvSpPr>
        <p:spPr bwMode="auto">
          <a:xfrm>
            <a:off x="360364" y="2160588"/>
            <a:ext cx="8423275" cy="41973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pyright"/>
          <p:cNvSpPr txBox="1">
            <a:spLocks noChangeArrowheads="1"/>
          </p:cNvSpPr>
          <p:nvPr/>
        </p:nvSpPr>
        <p:spPr bwMode="auto">
          <a:xfrm>
            <a:off x="380973" y="6572286"/>
            <a:ext cx="2555187" cy="123111"/>
          </a:xfrm>
          <a:prstGeom prst="rect">
            <a:avLst/>
          </a:prstGeom>
          <a:noFill/>
          <a:ln w="9525">
            <a:noFill/>
            <a:miter lim="800000"/>
            <a:headEnd/>
            <a:tailEnd/>
          </a:ln>
          <a:effectLst/>
        </p:spPr>
        <p:txBody>
          <a:bodyPr wrap="none" lIns="0" tIns="0" rIns="0" bIns="0">
            <a:spAutoFit/>
          </a:bodyPr>
          <a:lstStyle/>
          <a:p>
            <a:r>
              <a:rPr lang="en-AU" sz="800" dirty="0" smtClean="0">
                <a:solidFill>
                  <a:srgbClr val="777777"/>
                </a:solidFill>
                <a:latin typeface="Arial"/>
              </a:rPr>
              <a:t>© 2015 Grant Thornton Vietnam Ltd. All rights reserved.</a:t>
            </a:r>
            <a:endParaRPr lang="en-GB" sz="800" dirty="0">
              <a:solidFill>
                <a:srgbClr val="777777"/>
              </a:solidFill>
              <a:latin typeface="Arial"/>
            </a:endParaRPr>
          </a:p>
        </p:txBody>
      </p:sp>
    </p:spTree>
    <p:extLst>
      <p:ext uri="{BB962C8B-B14F-4D97-AF65-F5344CB8AC3E}">
        <p14:creationId xmlns:p14="http://schemas.microsoft.com/office/powerpoint/2010/main" val="393572904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800">
          <a:solidFill>
            <a:schemeClr val="tx1"/>
          </a:solidFill>
          <a:latin typeface="+mn-lt"/>
        </a:defRPr>
      </a:lvl3pPr>
      <a:lvl4pPr marL="1600200" indent="-228600" algn="l" rtl="0" eaLnBrk="1" fontAlgn="base" hangingPunct="1">
        <a:spcBef>
          <a:spcPct val="20000"/>
        </a:spcBef>
        <a:spcAft>
          <a:spcPct val="0"/>
        </a:spcAft>
        <a:buChar char="–"/>
        <a:defRPr sz="2800">
          <a:solidFill>
            <a:schemeClr val="tx1"/>
          </a:solidFill>
          <a:latin typeface="+mn-lt"/>
        </a:defRPr>
      </a:lvl4pPr>
      <a:lvl5pPr marL="2057400" indent="-228600" algn="l" rtl="0" eaLnBrk="1" fontAlgn="base" hangingPunct="1">
        <a:spcBef>
          <a:spcPct val="20000"/>
        </a:spcBef>
        <a:spcAft>
          <a:spcPct val="0"/>
        </a:spcAft>
        <a:buChar char="»"/>
        <a:defRPr sz="2800">
          <a:solidFill>
            <a:schemeClr val="tx1"/>
          </a:solidFill>
          <a:latin typeface="+mn-lt"/>
        </a:defRPr>
      </a:lvl5pPr>
      <a:lvl6pPr marL="2514600" indent="-228600" algn="l" rtl="0" eaLnBrk="1" fontAlgn="base" hangingPunct="1">
        <a:spcBef>
          <a:spcPct val="20000"/>
        </a:spcBef>
        <a:spcAft>
          <a:spcPct val="0"/>
        </a:spcAft>
        <a:buChar char="»"/>
        <a:defRPr sz="2800">
          <a:solidFill>
            <a:schemeClr val="tx1"/>
          </a:solidFill>
          <a:latin typeface="+mn-lt"/>
        </a:defRPr>
      </a:lvl6pPr>
      <a:lvl7pPr marL="2971800" indent="-228600" algn="l" rtl="0" eaLnBrk="1" fontAlgn="base" hangingPunct="1">
        <a:spcBef>
          <a:spcPct val="20000"/>
        </a:spcBef>
        <a:spcAft>
          <a:spcPct val="0"/>
        </a:spcAft>
        <a:buChar char="»"/>
        <a:defRPr sz="2800">
          <a:solidFill>
            <a:schemeClr val="tx1"/>
          </a:solidFill>
          <a:latin typeface="+mn-lt"/>
        </a:defRPr>
      </a:lvl7pPr>
      <a:lvl8pPr marL="3429000" indent="-228600" algn="l" rtl="0" eaLnBrk="1" fontAlgn="base" hangingPunct="1">
        <a:spcBef>
          <a:spcPct val="20000"/>
        </a:spcBef>
        <a:spcAft>
          <a:spcPct val="0"/>
        </a:spcAft>
        <a:buChar char="»"/>
        <a:defRPr sz="2800">
          <a:solidFill>
            <a:schemeClr val="tx1"/>
          </a:solidFill>
          <a:latin typeface="+mn-lt"/>
        </a:defRPr>
      </a:lvl8pPr>
      <a:lvl9pPr marL="3886200" indent="-228600" algn="l" rtl="0" eaLnBrk="1" fontAlgn="base" hangingPunct="1">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629" y="2014969"/>
            <a:ext cx="6992739" cy="2062103"/>
          </a:xfrm>
          <a:prstGeom prst="rect">
            <a:avLst/>
          </a:prstGeom>
        </p:spPr>
        <p:txBody>
          <a:bodyPr wrap="square">
            <a:spAutoFit/>
          </a:bodyPr>
          <a:lstStyle/>
          <a:p>
            <a:pPr algn="ctr"/>
            <a:r>
              <a:rPr lang="tr-TR" sz="3200" dirty="0" smtClean="0">
                <a:solidFill>
                  <a:schemeClr val="accent5">
                    <a:lumMod val="75000"/>
                  </a:schemeClr>
                </a:solidFill>
              </a:rPr>
              <a:t>SMMM ve YMM’LER İLE DENETİM HİZMETLERİNİN EKONOMİK GELİŞMELERE VE SERMAYE PİYASASINA ETKİSİ</a:t>
            </a:r>
            <a:endParaRPr lang="en-US" sz="3200" b="1" dirty="0">
              <a:solidFill>
                <a:schemeClr val="accent5">
                  <a:lumMod val="75000"/>
                </a:schemeClr>
              </a:solidFill>
            </a:endParaRPr>
          </a:p>
        </p:txBody>
      </p:sp>
      <p:sp>
        <p:nvSpPr>
          <p:cNvPr id="3" name="Rectangle 2"/>
          <p:cNvSpPr/>
          <p:nvPr/>
        </p:nvSpPr>
        <p:spPr>
          <a:xfrm>
            <a:off x="395536" y="5110152"/>
            <a:ext cx="4572000" cy="1631216"/>
          </a:xfrm>
          <a:prstGeom prst="rect">
            <a:avLst/>
          </a:prstGeom>
        </p:spPr>
        <p:txBody>
          <a:bodyPr>
            <a:spAutoFit/>
          </a:bodyPr>
          <a:lstStyle/>
          <a:p>
            <a:r>
              <a:rPr lang="tr-TR" sz="2400" dirty="0" smtClean="0">
                <a:solidFill>
                  <a:schemeClr val="accent5">
                    <a:lumMod val="75000"/>
                  </a:schemeClr>
                </a:solidFill>
              </a:rPr>
              <a:t>Nazım Hikmet</a:t>
            </a:r>
          </a:p>
          <a:p>
            <a:r>
              <a:rPr lang="tr-TR" sz="2400" dirty="0" smtClean="0">
                <a:solidFill>
                  <a:schemeClr val="accent5">
                    <a:lumMod val="75000"/>
                  </a:schemeClr>
                </a:solidFill>
              </a:rPr>
              <a:t>YMM, Grant Thornton Türkiye</a:t>
            </a:r>
          </a:p>
          <a:p>
            <a:r>
              <a:rPr lang="tr-TR" sz="2400" dirty="0" smtClean="0">
                <a:solidFill>
                  <a:schemeClr val="accent5">
                    <a:lumMod val="75000"/>
                  </a:schemeClr>
                </a:solidFill>
              </a:rPr>
              <a:t>İcra Kurulu Başkanı</a:t>
            </a:r>
            <a:endParaRPr lang="en-GB" sz="2400" dirty="0" smtClean="0">
              <a:solidFill>
                <a:schemeClr val="accent5">
                  <a:lumMod val="75000"/>
                </a:schemeClr>
              </a:solidFill>
            </a:endParaRPr>
          </a:p>
          <a:p>
            <a:endParaRPr lang="en-GB" dirty="0"/>
          </a:p>
        </p:txBody>
      </p:sp>
    </p:spTree>
    <p:extLst>
      <p:ext uri="{BB962C8B-B14F-4D97-AF65-F5344CB8AC3E}">
        <p14:creationId xmlns:p14="http://schemas.microsoft.com/office/powerpoint/2010/main" val="2688088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chemeClr val="accent5">
                    <a:lumMod val="75000"/>
                  </a:schemeClr>
                </a:solidFill>
              </a:rPr>
              <a:t>Sonuç</a:t>
            </a:r>
            <a:endParaRPr lang="en-GB" dirty="0">
              <a:solidFill>
                <a:schemeClr val="accent5">
                  <a:lumMod val="75000"/>
                </a:schemeClr>
              </a:solidFill>
            </a:endParaRPr>
          </a:p>
        </p:txBody>
      </p:sp>
      <p:sp>
        <p:nvSpPr>
          <p:cNvPr id="3" name="Content Placeholder 2"/>
          <p:cNvSpPr>
            <a:spLocks noGrp="1"/>
          </p:cNvSpPr>
          <p:nvPr>
            <p:ph idx="1"/>
          </p:nvPr>
        </p:nvSpPr>
        <p:spPr>
          <a:xfrm>
            <a:off x="323529" y="1916832"/>
            <a:ext cx="4176464" cy="3500660"/>
          </a:xfrm>
        </p:spPr>
        <p:txBody>
          <a:bodyPr/>
          <a:lstStyle/>
          <a:p>
            <a:pPr algn="just">
              <a:buNone/>
            </a:pPr>
            <a:r>
              <a:rPr lang="tr-TR" sz="2000" dirty="0" smtClean="0"/>
              <a:t>Kamu Gözetim Kurumu verilerine </a:t>
            </a:r>
          </a:p>
          <a:p>
            <a:pPr algn="just">
              <a:buNone/>
            </a:pPr>
            <a:r>
              <a:rPr lang="tr-TR" sz="2000" dirty="0" smtClean="0"/>
              <a:t>göre 2015 sonu itibariyle yaklaşık 5 </a:t>
            </a:r>
          </a:p>
          <a:p>
            <a:pPr algn="just">
              <a:buNone/>
            </a:pPr>
            <a:r>
              <a:rPr lang="tr-TR" sz="2000" dirty="0" smtClean="0"/>
              <a:t>bin şirket bağımsız denetime tabi </a:t>
            </a:r>
          </a:p>
          <a:p>
            <a:pPr algn="just">
              <a:buNone/>
            </a:pPr>
            <a:r>
              <a:rPr lang="tr-TR" sz="2000" dirty="0" smtClean="0"/>
              <a:t>olacaktır. Bu tutar 2014 sonu </a:t>
            </a:r>
          </a:p>
          <a:p>
            <a:pPr algn="just">
              <a:buNone/>
            </a:pPr>
            <a:r>
              <a:rPr lang="tr-TR" sz="2000" dirty="0" smtClean="0"/>
              <a:t>itibariyle yaklaşık 3,500’dür.</a:t>
            </a:r>
          </a:p>
          <a:p>
            <a:pPr algn="just">
              <a:buNone/>
            </a:pPr>
            <a:endParaRPr lang="tr-TR" sz="2000" dirty="0" smtClean="0"/>
          </a:p>
          <a:p>
            <a:pPr algn="just">
              <a:buNone/>
            </a:pPr>
            <a:r>
              <a:rPr lang="tr-TR" sz="2000" dirty="0" smtClean="0"/>
              <a:t>Sadece bu veriler, mali müşavirlik </a:t>
            </a:r>
          </a:p>
          <a:p>
            <a:pPr algn="just">
              <a:buNone/>
            </a:pPr>
            <a:r>
              <a:rPr lang="tr-TR" sz="2000" dirty="0" smtClean="0"/>
              <a:t>mesleğinin öneminin her geçen gün </a:t>
            </a:r>
          </a:p>
          <a:p>
            <a:pPr algn="just">
              <a:buNone/>
            </a:pPr>
            <a:r>
              <a:rPr lang="tr-TR" sz="2000" dirty="0" smtClean="0"/>
              <a:t>arttığını göstermektedir.</a:t>
            </a:r>
          </a:p>
          <a:p>
            <a:pPr algn="just">
              <a:buNone/>
            </a:pPr>
            <a:endParaRPr lang="tr-TR" sz="2000" dirty="0" smtClean="0"/>
          </a:p>
          <a:p>
            <a:pPr algn="just">
              <a:buNone/>
            </a:pPr>
            <a:endParaRPr lang="tr-TR" sz="2000" dirty="0" smtClean="0"/>
          </a:p>
          <a:p>
            <a:pPr algn="just"/>
            <a:endParaRPr lang="tr-TR" sz="2400" dirty="0" smtClean="0">
              <a:latin typeface="Arial Narrow" pitchFamily="34" charset="0"/>
            </a:endParaRPr>
          </a:p>
          <a:p>
            <a:pPr lvl="0" algn="just"/>
            <a:endParaRPr lang="tr-TR" sz="2400" dirty="0" smtClean="0">
              <a:latin typeface="Arial Narrow" pitchFamily="34" charset="0"/>
              <a:cs typeface="Arial" pitchFamily="34" charset="0"/>
            </a:endParaRPr>
          </a:p>
          <a:p>
            <a:pPr algn="just"/>
            <a:endParaRPr lang="tr-TR" sz="2400" dirty="0" smtClean="0"/>
          </a:p>
          <a:p>
            <a:endParaRPr lang="en-GB" dirty="0"/>
          </a:p>
        </p:txBody>
      </p:sp>
      <p:pic>
        <p:nvPicPr>
          <p:cNvPr id="5122" name="Picture 2"/>
          <p:cNvPicPr>
            <a:picLocks noChangeAspect="1" noChangeArrowheads="1"/>
          </p:cNvPicPr>
          <p:nvPr/>
        </p:nvPicPr>
        <p:blipFill>
          <a:blip r:embed="rId3" cstate="print"/>
          <a:srcRect/>
          <a:stretch>
            <a:fillRect/>
          </a:stretch>
        </p:blipFill>
        <p:spPr bwMode="auto">
          <a:xfrm>
            <a:off x="4716016" y="1700808"/>
            <a:ext cx="4267200" cy="2311400"/>
          </a:xfrm>
          <a:prstGeom prst="rect">
            <a:avLst/>
          </a:prstGeom>
          <a:noFill/>
          <a:ln w="9525">
            <a:noFill/>
            <a:miter lim="800000"/>
            <a:headEnd/>
            <a:tailEnd/>
          </a:ln>
          <a:effectLst/>
        </p:spPr>
      </p:pic>
    </p:spTree>
    <p:extLst>
      <p:ext uri="{BB962C8B-B14F-4D97-AF65-F5344CB8AC3E}">
        <p14:creationId xmlns:p14="http://schemas.microsoft.com/office/powerpoint/2010/main" val="2843807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9952" y="1124744"/>
            <a:ext cx="3384376" cy="3384376"/>
          </a:xfrm>
          <a:prstGeom prst="rect">
            <a:avLst/>
          </a:prstGeom>
        </p:spPr>
      </p:pic>
      <p:sp>
        <p:nvSpPr>
          <p:cNvPr id="2" name="TextBox 1"/>
          <p:cNvSpPr txBox="1"/>
          <p:nvPr/>
        </p:nvSpPr>
        <p:spPr>
          <a:xfrm>
            <a:off x="611559" y="1988840"/>
            <a:ext cx="4680521" cy="1415772"/>
          </a:xfrm>
          <a:prstGeom prst="rect">
            <a:avLst/>
          </a:prstGeom>
          <a:noFill/>
        </p:spPr>
        <p:txBody>
          <a:bodyPr wrap="square" rtlCol="0">
            <a:spAutoFit/>
          </a:bodyPr>
          <a:lstStyle/>
          <a:p>
            <a:r>
              <a:rPr lang="tr-TR" sz="5000" b="1" dirty="0" smtClean="0">
                <a:solidFill>
                  <a:schemeClr val="bg1">
                    <a:lumMod val="50000"/>
                  </a:schemeClr>
                </a:solidFill>
              </a:rPr>
              <a:t>Sorular</a:t>
            </a:r>
            <a:endParaRPr lang="en-GB" sz="5000" b="1" dirty="0" smtClean="0">
              <a:solidFill>
                <a:schemeClr val="bg1">
                  <a:lumMod val="50000"/>
                </a:schemeClr>
              </a:solidFill>
            </a:endParaRPr>
          </a:p>
          <a:p>
            <a:endParaRPr lang="en-GB" sz="3600" b="1" dirty="0">
              <a:solidFill>
                <a:schemeClr val="bg1">
                  <a:lumMod val="50000"/>
                </a:schemeClr>
              </a:solidFill>
            </a:endParaRPr>
          </a:p>
        </p:txBody>
      </p:sp>
      <p:sp>
        <p:nvSpPr>
          <p:cNvPr id="4" name="TextBox 3"/>
          <p:cNvSpPr txBox="1"/>
          <p:nvPr/>
        </p:nvSpPr>
        <p:spPr>
          <a:xfrm>
            <a:off x="611560" y="3885436"/>
            <a:ext cx="4680521" cy="2031325"/>
          </a:xfrm>
          <a:prstGeom prst="rect">
            <a:avLst/>
          </a:prstGeom>
          <a:noFill/>
        </p:spPr>
        <p:txBody>
          <a:bodyPr wrap="square" rtlCol="0">
            <a:spAutoFit/>
          </a:bodyPr>
          <a:lstStyle/>
          <a:p>
            <a:r>
              <a:rPr lang="tr-TR" sz="1800" b="1" dirty="0" smtClean="0">
                <a:solidFill>
                  <a:schemeClr val="bg1">
                    <a:lumMod val="50000"/>
                  </a:schemeClr>
                </a:solidFill>
              </a:rPr>
              <a:t>Nazım Hikmet</a:t>
            </a:r>
          </a:p>
          <a:p>
            <a:r>
              <a:rPr lang="tr-TR" sz="1800" b="1" dirty="0" smtClean="0">
                <a:solidFill>
                  <a:schemeClr val="bg1">
                    <a:lumMod val="50000"/>
                  </a:schemeClr>
                </a:solidFill>
              </a:rPr>
              <a:t>Grant Thornton Türkiye</a:t>
            </a:r>
          </a:p>
          <a:p>
            <a:r>
              <a:rPr lang="tr-TR" sz="1800" b="1" dirty="0" smtClean="0">
                <a:solidFill>
                  <a:schemeClr val="bg1">
                    <a:lumMod val="50000"/>
                  </a:schemeClr>
                </a:solidFill>
              </a:rPr>
              <a:t>İcra Kurulu Başkanı</a:t>
            </a:r>
          </a:p>
          <a:p>
            <a:r>
              <a:rPr lang="tr-TR" sz="1800" b="1" dirty="0" smtClean="0">
                <a:solidFill>
                  <a:schemeClr val="bg1">
                    <a:lumMod val="50000"/>
                  </a:schemeClr>
                </a:solidFill>
              </a:rPr>
              <a:t>0212 373 00 00 – 122</a:t>
            </a:r>
          </a:p>
          <a:p>
            <a:r>
              <a:rPr lang="tr-TR" sz="1800" b="1" dirty="0" smtClean="0">
                <a:solidFill>
                  <a:schemeClr val="bg1">
                    <a:lumMod val="50000"/>
                  </a:schemeClr>
                </a:solidFill>
              </a:rPr>
              <a:t>nazim.hikmet@gtturkey.com</a:t>
            </a:r>
            <a:endParaRPr lang="en-GB" sz="1800" b="1" dirty="0" smtClean="0">
              <a:solidFill>
                <a:schemeClr val="bg1">
                  <a:lumMod val="50000"/>
                </a:schemeClr>
              </a:solidFill>
            </a:endParaRPr>
          </a:p>
          <a:p>
            <a:endParaRPr lang="en-GB" sz="3600" b="1" dirty="0">
              <a:solidFill>
                <a:schemeClr val="bg1">
                  <a:lumMod val="50000"/>
                </a:schemeClr>
              </a:solidFill>
            </a:endParaRPr>
          </a:p>
        </p:txBody>
      </p:sp>
    </p:spTree>
    <p:extLst>
      <p:ext uri="{BB962C8B-B14F-4D97-AF65-F5344CB8AC3E}">
        <p14:creationId xmlns:p14="http://schemas.microsoft.com/office/powerpoint/2010/main" val="2081916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chemeClr val="accent5">
                    <a:lumMod val="75000"/>
                  </a:schemeClr>
                </a:solidFill>
              </a:rPr>
              <a:t>Mali Müşavirlik Mesleğinin Ortaya Çıkışı </a:t>
            </a:r>
            <a:endParaRPr lang="en-GB" dirty="0">
              <a:solidFill>
                <a:schemeClr val="accent5">
                  <a:lumMod val="75000"/>
                </a:schemeClr>
              </a:solidFill>
            </a:endParaRPr>
          </a:p>
        </p:txBody>
      </p:sp>
      <p:sp>
        <p:nvSpPr>
          <p:cNvPr id="3" name="Content Placeholder 2"/>
          <p:cNvSpPr>
            <a:spLocks noGrp="1"/>
          </p:cNvSpPr>
          <p:nvPr>
            <p:ph idx="1"/>
          </p:nvPr>
        </p:nvSpPr>
        <p:spPr>
          <a:xfrm>
            <a:off x="323529" y="1700808"/>
            <a:ext cx="5256583" cy="1944216"/>
          </a:xfrm>
        </p:spPr>
        <p:txBody>
          <a:bodyPr/>
          <a:lstStyle/>
          <a:p>
            <a:r>
              <a:rPr lang="tr-TR" sz="2400" dirty="0" smtClean="0"/>
              <a:t>Sanayi devrimi 18. yüzyılda İngiltere’de başlamıştır.</a:t>
            </a:r>
            <a:endParaRPr lang="en-GB" sz="2400" dirty="0" smtClean="0"/>
          </a:p>
          <a:p>
            <a:r>
              <a:rPr lang="tr-TR" sz="2400" dirty="0" smtClean="0"/>
              <a:t>İngiltere’de makineleşmiş endüstrinin doğuşu ve yükselişi ile de sermaye birikimi oluşmuştur.</a:t>
            </a:r>
            <a:endParaRPr lang="en-GB" dirty="0"/>
          </a:p>
        </p:txBody>
      </p:sp>
      <p:pic>
        <p:nvPicPr>
          <p:cNvPr id="1026" name="Picture 2"/>
          <p:cNvPicPr>
            <a:picLocks noChangeAspect="1" noChangeArrowheads="1"/>
          </p:cNvPicPr>
          <p:nvPr/>
        </p:nvPicPr>
        <p:blipFill>
          <a:blip r:embed="rId3" cstate="print"/>
          <a:srcRect/>
          <a:stretch>
            <a:fillRect/>
          </a:stretch>
        </p:blipFill>
        <p:spPr bwMode="auto">
          <a:xfrm>
            <a:off x="6084168" y="1268760"/>
            <a:ext cx="2592288" cy="2592288"/>
          </a:xfrm>
          <a:prstGeom prst="rect">
            <a:avLst/>
          </a:prstGeom>
          <a:noFill/>
          <a:ln w="9525">
            <a:noFill/>
            <a:miter lim="800000"/>
            <a:headEnd/>
            <a:tailEnd/>
          </a:ln>
          <a:effectLst/>
        </p:spPr>
      </p:pic>
      <p:sp>
        <p:nvSpPr>
          <p:cNvPr id="5" name="Content Placeholder 2"/>
          <p:cNvSpPr txBox="1">
            <a:spLocks/>
          </p:cNvSpPr>
          <p:nvPr/>
        </p:nvSpPr>
        <p:spPr bwMode="auto">
          <a:xfrm>
            <a:off x="323528" y="3933056"/>
            <a:ext cx="8568951" cy="12241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tr-TR" sz="2400" b="0" i="0" u="none" strike="noStrike" kern="0" cap="none" spc="0" normalizeH="0" baseline="0" noProof="0" dirty="0" smtClean="0">
                <a:ln>
                  <a:noFill/>
                </a:ln>
                <a:solidFill>
                  <a:schemeClr val="tx1"/>
                </a:solidFill>
                <a:effectLst/>
                <a:uLnTx/>
                <a:uFillTx/>
                <a:latin typeface="+mn-lt"/>
                <a:ea typeface="+mn-ea"/>
                <a:cs typeface="+mn-cs"/>
              </a:rPr>
              <a:t>Sermaye birikiminin yatırımlara aktarılmasında Mali Müşavirler (Bağımsız Denetim Raporları) önemli bir rol oynamıştır.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43807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chemeClr val="accent5">
                    <a:lumMod val="75000"/>
                  </a:schemeClr>
                </a:solidFill>
              </a:rPr>
              <a:t>Mali Müşavirlik Mesleğinin Ortaya Çıkışı </a:t>
            </a:r>
            <a:endParaRPr lang="en-GB" dirty="0">
              <a:solidFill>
                <a:schemeClr val="accent5">
                  <a:lumMod val="75000"/>
                </a:schemeClr>
              </a:solidFill>
            </a:endParaRPr>
          </a:p>
        </p:txBody>
      </p:sp>
      <p:sp>
        <p:nvSpPr>
          <p:cNvPr id="3" name="Content Placeholder 2"/>
          <p:cNvSpPr>
            <a:spLocks noGrp="1"/>
          </p:cNvSpPr>
          <p:nvPr>
            <p:ph idx="1"/>
          </p:nvPr>
        </p:nvSpPr>
        <p:spPr>
          <a:xfrm>
            <a:off x="323528" y="1988840"/>
            <a:ext cx="5328591" cy="1512168"/>
          </a:xfrm>
        </p:spPr>
        <p:txBody>
          <a:bodyPr/>
          <a:lstStyle/>
          <a:p>
            <a:pPr algn="just"/>
            <a:r>
              <a:rPr lang="tr-TR" sz="2000" dirty="0" smtClean="0"/>
              <a:t>Diğer taraftan, ülkelerin ekonomik gelişmelerinde vergi gelirleri önemli bir paya sahiptir.</a:t>
            </a:r>
            <a:endParaRPr lang="en-GB" sz="2000" dirty="0" smtClean="0"/>
          </a:p>
          <a:p>
            <a:pPr algn="just"/>
            <a:r>
              <a:rPr lang="tr-TR" sz="2000" dirty="0" smtClean="0"/>
              <a:t>Vergi gelirlerinin dayanak noktası ise muhasebecilerin hazırladığı mali tablolardır.</a:t>
            </a:r>
            <a:endParaRPr lang="en-GB" sz="2000" dirty="0"/>
          </a:p>
        </p:txBody>
      </p:sp>
      <p:sp>
        <p:nvSpPr>
          <p:cNvPr id="4" name="Content Placeholder 2"/>
          <p:cNvSpPr txBox="1">
            <a:spLocks/>
          </p:cNvSpPr>
          <p:nvPr/>
        </p:nvSpPr>
        <p:spPr bwMode="auto">
          <a:xfrm>
            <a:off x="325189" y="3717032"/>
            <a:ext cx="8423275" cy="16561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tr-TR" sz="2000" b="0" i="0" u="none" strike="noStrike" kern="0" cap="none" spc="0" normalizeH="0" baseline="0" noProof="0" dirty="0" smtClean="0">
                <a:ln>
                  <a:noFill/>
                </a:ln>
                <a:solidFill>
                  <a:schemeClr val="tx1"/>
                </a:solidFill>
                <a:effectLst/>
                <a:uLnTx/>
                <a:uFillTx/>
                <a:latin typeface="+mn-lt"/>
                <a:ea typeface="+mn-ea"/>
                <a:cs typeface="+mn-cs"/>
              </a:rPr>
              <a:t>Türkiye’de, Osmanlı döneminden gelen bir alışkanlık olarak, mali tablolar, </a:t>
            </a:r>
            <a:r>
              <a:rPr lang="tr-TR" sz="2000" kern="0" dirty="0" smtClean="0">
                <a:latin typeface="+mn-lt"/>
              </a:rPr>
              <a:t>d</a:t>
            </a:r>
            <a:r>
              <a:rPr kumimoji="0" lang="tr-TR" sz="2000" b="0" i="0" u="none" strike="noStrike" kern="0" cap="none" spc="0" normalizeH="0" baseline="0" noProof="0" dirty="0" err="1" smtClean="0">
                <a:ln>
                  <a:noFill/>
                </a:ln>
                <a:solidFill>
                  <a:schemeClr val="tx1"/>
                </a:solidFill>
                <a:effectLst/>
                <a:uLnTx/>
                <a:uFillTx/>
                <a:latin typeface="+mn-lt"/>
                <a:ea typeface="+mn-ea"/>
                <a:cs typeface="+mn-cs"/>
              </a:rPr>
              <a:t>evlet</a:t>
            </a:r>
            <a:r>
              <a:rPr kumimoji="0" lang="tr-TR" sz="2000" b="0" i="0" u="none" strike="noStrike" kern="0" cap="none" spc="0" normalizeH="0" baseline="0" noProof="0" dirty="0" smtClean="0">
                <a:ln>
                  <a:noFill/>
                </a:ln>
                <a:solidFill>
                  <a:schemeClr val="tx1"/>
                </a:solidFill>
                <a:effectLst/>
                <a:uLnTx/>
                <a:uFillTx/>
                <a:latin typeface="+mn-lt"/>
                <a:ea typeface="+mn-ea"/>
                <a:cs typeface="+mn-cs"/>
              </a:rPr>
              <a:t> için hazırlanması gereken bir unsur olmuştur. Devlet ile şirketler arasında gerçek gelir ve giderlerin şeffaf olarak gösterilmesinde sıkıntılar yaşanmaktadır. Türkiye’de kayıt dışı ekonominin en az %40 civarında olduğu tahmin</a:t>
            </a:r>
            <a:r>
              <a:rPr kumimoji="0" lang="tr-TR" sz="2000" b="0" i="0" u="none" strike="noStrike" kern="0" cap="none" spc="0" normalizeH="0" noProof="0" dirty="0" smtClean="0">
                <a:ln>
                  <a:noFill/>
                </a:ln>
                <a:solidFill>
                  <a:schemeClr val="tx1"/>
                </a:solidFill>
                <a:effectLst/>
                <a:uLnTx/>
                <a:uFillTx/>
                <a:latin typeface="+mn-lt"/>
                <a:ea typeface="+mn-ea"/>
                <a:cs typeface="+mn-cs"/>
              </a:rPr>
              <a:t> edilmektedir. </a:t>
            </a:r>
            <a:endParaRPr kumimoji="0" lang="tr-TR"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chemeClr val="tx1"/>
              </a:solidFill>
              <a:effectLst/>
              <a:uLnTx/>
              <a:uFillTx/>
              <a:latin typeface="+mn-lt"/>
              <a:ea typeface="+mn-ea"/>
              <a:cs typeface="+mn-cs"/>
            </a:endParaRPr>
          </a:p>
        </p:txBody>
      </p:sp>
      <p:pic>
        <p:nvPicPr>
          <p:cNvPr id="2051" name="Picture 3"/>
          <p:cNvPicPr>
            <a:picLocks noChangeAspect="1" noChangeArrowheads="1"/>
          </p:cNvPicPr>
          <p:nvPr/>
        </p:nvPicPr>
        <p:blipFill>
          <a:blip r:embed="rId3" cstate="print"/>
          <a:srcRect/>
          <a:stretch>
            <a:fillRect/>
          </a:stretch>
        </p:blipFill>
        <p:spPr bwMode="auto">
          <a:xfrm rot="1009830">
            <a:off x="6447192" y="1121885"/>
            <a:ext cx="1759007" cy="2390445"/>
          </a:xfrm>
          <a:prstGeom prst="rect">
            <a:avLst/>
          </a:prstGeom>
          <a:noFill/>
          <a:ln w="9525">
            <a:noFill/>
            <a:miter lim="800000"/>
            <a:headEnd/>
            <a:tailEnd/>
          </a:ln>
          <a:effectLst/>
        </p:spPr>
      </p:pic>
    </p:spTree>
    <p:extLst>
      <p:ext uri="{BB962C8B-B14F-4D97-AF65-F5344CB8AC3E}">
        <p14:creationId xmlns:p14="http://schemas.microsoft.com/office/powerpoint/2010/main" val="2843807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chemeClr val="accent5">
                    <a:lumMod val="75000"/>
                  </a:schemeClr>
                </a:solidFill>
              </a:rPr>
              <a:t>Mali Müşavirlik Mesleğinin Ortaya Çıkışı </a:t>
            </a:r>
            <a:endParaRPr lang="en-GB" dirty="0">
              <a:solidFill>
                <a:schemeClr val="accent5">
                  <a:lumMod val="75000"/>
                </a:schemeClr>
              </a:solidFill>
            </a:endParaRPr>
          </a:p>
        </p:txBody>
      </p:sp>
      <p:sp>
        <p:nvSpPr>
          <p:cNvPr id="3" name="Content Placeholder 2"/>
          <p:cNvSpPr>
            <a:spLocks noGrp="1"/>
          </p:cNvSpPr>
          <p:nvPr>
            <p:ph idx="1"/>
          </p:nvPr>
        </p:nvSpPr>
        <p:spPr>
          <a:xfrm>
            <a:off x="323528" y="1916832"/>
            <a:ext cx="8423275" cy="3500660"/>
          </a:xfrm>
        </p:spPr>
        <p:txBody>
          <a:bodyPr/>
          <a:lstStyle/>
          <a:p>
            <a:pPr algn="just"/>
            <a:r>
              <a:rPr lang="tr-TR" sz="2400" dirty="0" smtClean="0"/>
              <a:t>Netice itibariyle YMM’lerin 1995 yılından itibaren deruhte ettiği tam tasdik müessesesi, bu sıkıntıları ortadan kaldırmak ve esas itibariyle şirketlerde gerçek kar zararı tespit etmek ve devlete verilecek vergi gelirlerini arttırmak için ihdas edilmiştir.</a:t>
            </a:r>
          </a:p>
          <a:p>
            <a:endParaRPr lang="en-GB" dirty="0"/>
          </a:p>
        </p:txBody>
      </p:sp>
    </p:spTree>
    <p:extLst>
      <p:ext uri="{BB962C8B-B14F-4D97-AF65-F5344CB8AC3E}">
        <p14:creationId xmlns:p14="http://schemas.microsoft.com/office/powerpoint/2010/main" val="2843807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chemeClr val="accent5">
                    <a:lumMod val="75000"/>
                  </a:schemeClr>
                </a:solidFill>
              </a:rPr>
              <a:t>Türkiye’de Mali Müşavirlik Mesleği</a:t>
            </a:r>
            <a:endParaRPr lang="en-GB" dirty="0">
              <a:solidFill>
                <a:schemeClr val="accent5">
                  <a:lumMod val="75000"/>
                </a:schemeClr>
              </a:solidFill>
            </a:endParaRPr>
          </a:p>
        </p:txBody>
      </p:sp>
      <p:sp>
        <p:nvSpPr>
          <p:cNvPr id="3" name="Content Placeholder 2"/>
          <p:cNvSpPr>
            <a:spLocks noGrp="1"/>
          </p:cNvSpPr>
          <p:nvPr>
            <p:ph idx="1"/>
          </p:nvPr>
        </p:nvSpPr>
        <p:spPr>
          <a:xfrm>
            <a:off x="323528" y="1916832"/>
            <a:ext cx="8423275" cy="3500660"/>
          </a:xfrm>
        </p:spPr>
        <p:txBody>
          <a:bodyPr/>
          <a:lstStyle/>
          <a:p>
            <a:pPr lvl="0" algn="just"/>
            <a:r>
              <a:rPr lang="tr-TR" sz="2000" dirty="0" smtClean="0"/>
              <a:t>Tüm dünyada muhasebe meslek mensupları, şirketlerin muhasebe sistemlerinin şeffaf ve doğru bir şekilde yapılandırılmasında önemli bir sorumluluk ve görev üstlenmişlerdir.  </a:t>
            </a:r>
          </a:p>
          <a:p>
            <a:pPr algn="just"/>
            <a:r>
              <a:rPr lang="tr-TR" sz="2000" dirty="0" smtClean="0"/>
              <a:t>Türkiye’de de 13 Haziran 1989 tarihli 3568 sayılı Muhasebecilik, Serbest Muhasebeci Mali Müşavirlik ve Yeminli Mali Müşavirlik Kanunu ile yasal statüsüne kavuşmuştur</a:t>
            </a:r>
          </a:p>
          <a:p>
            <a:pPr algn="just"/>
            <a:r>
              <a:rPr lang="tr-TR" sz="2000" dirty="0" smtClean="0"/>
              <a:t>Bugün itibariyle Türkiye’de yaklaşık:</a:t>
            </a:r>
          </a:p>
          <a:p>
            <a:pPr algn="just"/>
            <a:endParaRPr lang="tr-TR" sz="2400" dirty="0" smtClean="0">
              <a:latin typeface="Arial Narrow" pitchFamily="34" charset="0"/>
            </a:endParaRPr>
          </a:p>
          <a:p>
            <a:pPr lvl="0" algn="just"/>
            <a:endParaRPr lang="tr-TR" sz="2400" dirty="0" smtClean="0">
              <a:latin typeface="Arial Narrow" pitchFamily="34" charset="0"/>
              <a:cs typeface="Arial" pitchFamily="34" charset="0"/>
            </a:endParaRPr>
          </a:p>
          <a:p>
            <a:pPr algn="just"/>
            <a:endParaRPr lang="tr-TR" sz="2400" dirty="0" smtClean="0"/>
          </a:p>
          <a:p>
            <a:endParaRPr lang="en-GB" dirty="0"/>
          </a:p>
        </p:txBody>
      </p:sp>
      <p:pic>
        <p:nvPicPr>
          <p:cNvPr id="4" name="Picture 5" descr="d:\David Havlik\Desktop\Grant Thornton International\x_Corporate identity\Pictures\Icons by batches\Icons first batch - June 2013\Icons JPGs\Speech bubble round\speech_bubble_round_lime_low.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500" b="90857" l="10000" r="90000">
                        <a14:foregroundMark x1="54929" y1="12929" x2="49571" y2="8500"/>
                        <a14:foregroundMark x1="58714" y1="84143" x2="54929" y2="90857"/>
                      </a14:backgroundRemoval>
                    </a14:imgEffect>
                  </a14:imgLayer>
                </a14:imgProps>
              </a:ext>
              <a:ext uri="{28A0092B-C50C-407E-A947-70E740481C1C}">
                <a14:useLocalDpi xmlns:a14="http://schemas.microsoft.com/office/drawing/2010/main" val="0"/>
              </a:ext>
            </a:extLst>
          </a:blip>
          <a:srcRect/>
          <a:stretch>
            <a:fillRect/>
          </a:stretch>
        </p:blipFill>
        <p:spPr bwMode="auto">
          <a:xfrm rot="5400000" flipH="1">
            <a:off x="4485738" y="3630771"/>
            <a:ext cx="2090233" cy="19707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22921" y="4183459"/>
            <a:ext cx="1295417" cy="584775"/>
          </a:xfrm>
          <a:prstGeom prst="rect">
            <a:avLst/>
          </a:prstGeom>
        </p:spPr>
        <p:txBody>
          <a:bodyPr wrap="square">
            <a:spAutoFit/>
          </a:bodyPr>
          <a:lstStyle/>
          <a:p>
            <a:pPr defTabSz="566745"/>
            <a:r>
              <a:rPr lang="tr-TR" sz="1600" b="1" i="1" dirty="0" smtClean="0">
                <a:solidFill>
                  <a:schemeClr val="bg1"/>
                </a:solidFill>
                <a:latin typeface="Bookman Old Style" panose="02050604050505020204" pitchFamily="18" charset="0"/>
              </a:rPr>
              <a:t>4.700 </a:t>
            </a:r>
          </a:p>
          <a:p>
            <a:pPr defTabSz="566745"/>
            <a:r>
              <a:rPr lang="tr-TR" sz="1600" b="1" i="1" dirty="0" smtClean="0">
                <a:solidFill>
                  <a:schemeClr val="bg1"/>
                </a:solidFill>
                <a:latin typeface="Bookman Old Style" panose="02050604050505020204" pitchFamily="18" charset="0"/>
              </a:rPr>
              <a:t>YMM</a:t>
            </a:r>
            <a:endParaRPr lang="en-GB" sz="1600" b="1" i="1" dirty="0">
              <a:solidFill>
                <a:schemeClr val="bg1"/>
              </a:solidFill>
              <a:latin typeface="Bookman Old Style" panose="02050604050505020204" pitchFamily="18" charset="0"/>
            </a:endParaRPr>
          </a:p>
        </p:txBody>
      </p:sp>
      <p:pic>
        <p:nvPicPr>
          <p:cNvPr id="6" name="Picture 5" descr="d:\David Havlik\Desktop\Grant Thornton International\x_Corporate identity\Pictures\Icons by batches\Icons first batch - June 2013\Icons JPGs\Speech bubble round\speech_bubble_round_lime_low.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500" b="90857" l="10000" r="90000">
                        <a14:foregroundMark x1="54929" y1="12929" x2="49571" y2="8500"/>
                        <a14:foregroundMark x1="58714" y1="84143" x2="54929" y2="90857"/>
                      </a14:backgroundRemoval>
                    </a14:imgEffect>
                  </a14:imgLayer>
                </a14:imgProps>
              </a:ext>
              <a:ext uri="{28A0092B-C50C-407E-A947-70E740481C1C}">
                <a14:useLocalDpi xmlns:a14="http://schemas.microsoft.com/office/drawing/2010/main" val="0"/>
              </a:ext>
            </a:extLst>
          </a:blip>
          <a:srcRect/>
          <a:stretch>
            <a:fillRect/>
          </a:stretch>
        </p:blipFill>
        <p:spPr bwMode="auto">
          <a:xfrm rot="5400000" flipH="1">
            <a:off x="6213931" y="3558763"/>
            <a:ext cx="2090233" cy="19707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51114" y="4111451"/>
            <a:ext cx="1295417" cy="584775"/>
          </a:xfrm>
          <a:prstGeom prst="rect">
            <a:avLst/>
          </a:prstGeom>
        </p:spPr>
        <p:txBody>
          <a:bodyPr wrap="square">
            <a:spAutoFit/>
          </a:bodyPr>
          <a:lstStyle/>
          <a:p>
            <a:pPr defTabSz="566745"/>
            <a:r>
              <a:rPr lang="tr-TR" sz="1600" b="1" i="1" dirty="0" smtClean="0">
                <a:solidFill>
                  <a:schemeClr val="bg1"/>
                </a:solidFill>
                <a:latin typeface="Bookman Old Style" panose="02050604050505020204" pitchFamily="18" charset="0"/>
              </a:rPr>
              <a:t>87.500</a:t>
            </a:r>
          </a:p>
          <a:p>
            <a:pPr defTabSz="566745"/>
            <a:r>
              <a:rPr lang="tr-TR" sz="1600" b="1" i="1" dirty="0" smtClean="0">
                <a:solidFill>
                  <a:schemeClr val="bg1"/>
                </a:solidFill>
                <a:latin typeface="Bookman Old Style" panose="02050604050505020204" pitchFamily="18" charset="0"/>
              </a:rPr>
              <a:t>SMMM</a:t>
            </a:r>
            <a:endParaRPr lang="en-GB" sz="1600" b="1" i="1" dirty="0">
              <a:solidFill>
                <a:schemeClr val="bg1"/>
              </a:solidFill>
              <a:latin typeface="Bookman Old Style" panose="02050604050505020204" pitchFamily="18" charset="0"/>
            </a:endParaRPr>
          </a:p>
        </p:txBody>
      </p:sp>
      <p:sp>
        <p:nvSpPr>
          <p:cNvPr id="8" name="Content Placeholder 2"/>
          <p:cNvSpPr txBox="1">
            <a:spLocks/>
          </p:cNvSpPr>
          <p:nvPr/>
        </p:nvSpPr>
        <p:spPr bwMode="auto">
          <a:xfrm>
            <a:off x="7271792" y="5301208"/>
            <a:ext cx="1692696" cy="4320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Tx/>
              <a:buSzTx/>
              <a:tabLst/>
              <a:defRPr/>
            </a:pPr>
            <a:r>
              <a:rPr lang="tr-TR" sz="2000" kern="0" dirty="0" smtClean="0">
                <a:latin typeface="Arial Narrow" pitchFamily="34" charset="0"/>
              </a:rPr>
              <a:t>b</a:t>
            </a:r>
            <a:r>
              <a:rPr kumimoji="0" lang="tr-TR" sz="2000" b="0" i="0" u="none" strike="noStrike" kern="0" cap="none" spc="0" normalizeH="0" baseline="0" noProof="0" dirty="0" smtClean="0">
                <a:ln>
                  <a:noFill/>
                </a:ln>
                <a:solidFill>
                  <a:schemeClr val="tx1"/>
                </a:solidFill>
                <a:effectLst/>
                <a:uLnTx/>
                <a:uFillTx/>
                <a:latin typeface="Arial Narrow" pitchFamily="34" charset="0"/>
                <a:ea typeface="+mn-ea"/>
                <a:cs typeface="+mn-cs"/>
              </a:rPr>
              <a:t>ulunmaktadır</a:t>
            </a: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tr-TR"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tr-TR" sz="2400" b="0" i="0" u="none" strike="noStrike" kern="0" cap="none" spc="0" normalizeH="0" baseline="0" noProof="0" dirty="0" smtClean="0">
              <a:ln>
                <a:noFill/>
              </a:ln>
              <a:solidFill>
                <a:schemeClr val="tx1"/>
              </a:solidFill>
              <a:effectLst/>
              <a:uLnTx/>
              <a:uFillTx/>
              <a:latin typeface="Arial Narrow" pitchFamily="34" charset="0"/>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tr-TR" sz="2400" b="0" i="0" u="none" strike="noStrike" kern="0" cap="none" spc="0" normalizeH="0" baseline="0" noProof="0" dirty="0" smtClean="0">
              <a:ln>
                <a:noFill/>
              </a:ln>
              <a:solidFill>
                <a:schemeClr val="tx1"/>
              </a:solidFill>
              <a:effectLst/>
              <a:uLnTx/>
              <a:uFillTx/>
              <a:latin typeface="Arial Narrow" pitchFamily="34" charset="0"/>
              <a:ea typeface="+mn-ea"/>
              <a:cs typeface="Arial" pitchFamily="34" charset="0"/>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tr-TR"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43807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chemeClr val="accent5">
                    <a:lumMod val="75000"/>
                  </a:schemeClr>
                </a:solidFill>
              </a:rPr>
              <a:t>Türkiye’de Mali Müşavirlik Mesleği</a:t>
            </a:r>
            <a:endParaRPr lang="en-GB" dirty="0">
              <a:solidFill>
                <a:schemeClr val="accent5">
                  <a:lumMod val="75000"/>
                </a:schemeClr>
              </a:solidFill>
            </a:endParaRPr>
          </a:p>
        </p:txBody>
      </p:sp>
      <p:sp>
        <p:nvSpPr>
          <p:cNvPr id="5" name="Rectangle 4"/>
          <p:cNvSpPr/>
          <p:nvPr/>
        </p:nvSpPr>
        <p:spPr>
          <a:xfrm>
            <a:off x="5122921" y="4183459"/>
            <a:ext cx="1295417" cy="584775"/>
          </a:xfrm>
          <a:prstGeom prst="rect">
            <a:avLst/>
          </a:prstGeom>
        </p:spPr>
        <p:txBody>
          <a:bodyPr wrap="square">
            <a:spAutoFit/>
          </a:bodyPr>
          <a:lstStyle/>
          <a:p>
            <a:pPr defTabSz="566745"/>
            <a:r>
              <a:rPr lang="tr-TR" sz="1600" b="1" i="1" dirty="0" smtClean="0">
                <a:solidFill>
                  <a:schemeClr val="bg1"/>
                </a:solidFill>
                <a:latin typeface="Bookman Old Style" panose="02050604050505020204" pitchFamily="18" charset="0"/>
              </a:rPr>
              <a:t>4.700 </a:t>
            </a:r>
          </a:p>
          <a:p>
            <a:pPr defTabSz="566745"/>
            <a:r>
              <a:rPr lang="tr-TR" sz="1600" b="1" i="1" dirty="0" smtClean="0">
                <a:solidFill>
                  <a:schemeClr val="bg1"/>
                </a:solidFill>
                <a:latin typeface="Bookman Old Style" panose="02050604050505020204" pitchFamily="18" charset="0"/>
              </a:rPr>
              <a:t>YMM</a:t>
            </a:r>
            <a:endParaRPr lang="en-GB" sz="1600" b="1" i="1" dirty="0">
              <a:solidFill>
                <a:schemeClr val="bg1"/>
              </a:solidFill>
              <a:latin typeface="Bookman Old Style" panose="02050604050505020204" pitchFamily="18" charset="0"/>
            </a:endParaRPr>
          </a:p>
        </p:txBody>
      </p:sp>
      <p:sp>
        <p:nvSpPr>
          <p:cNvPr id="7" name="Rectangle 6"/>
          <p:cNvSpPr/>
          <p:nvPr/>
        </p:nvSpPr>
        <p:spPr>
          <a:xfrm>
            <a:off x="6851114" y="4111451"/>
            <a:ext cx="1295417" cy="584775"/>
          </a:xfrm>
          <a:prstGeom prst="rect">
            <a:avLst/>
          </a:prstGeom>
        </p:spPr>
        <p:txBody>
          <a:bodyPr wrap="square">
            <a:spAutoFit/>
          </a:bodyPr>
          <a:lstStyle/>
          <a:p>
            <a:pPr defTabSz="566745"/>
            <a:r>
              <a:rPr lang="tr-TR" sz="1600" b="1" i="1" dirty="0" smtClean="0">
                <a:solidFill>
                  <a:schemeClr val="bg1"/>
                </a:solidFill>
                <a:latin typeface="Bookman Old Style" panose="02050604050505020204" pitchFamily="18" charset="0"/>
              </a:rPr>
              <a:t>87500</a:t>
            </a:r>
          </a:p>
          <a:p>
            <a:pPr defTabSz="566745"/>
            <a:r>
              <a:rPr lang="tr-TR" sz="1600" b="1" i="1" dirty="0" smtClean="0">
                <a:solidFill>
                  <a:schemeClr val="bg1"/>
                </a:solidFill>
                <a:latin typeface="Bookman Old Style" panose="02050604050505020204" pitchFamily="18" charset="0"/>
              </a:rPr>
              <a:t>SMMM</a:t>
            </a:r>
            <a:endParaRPr lang="en-GB" sz="1600" b="1" i="1" dirty="0">
              <a:solidFill>
                <a:schemeClr val="bg1"/>
              </a:solidFill>
              <a:latin typeface="Bookman Old Style" panose="02050604050505020204" pitchFamily="18" charset="0"/>
            </a:endParaRPr>
          </a:p>
        </p:txBody>
      </p:sp>
      <p:sp>
        <p:nvSpPr>
          <p:cNvPr id="9" name="Oval 8"/>
          <p:cNvSpPr/>
          <p:nvPr/>
        </p:nvSpPr>
        <p:spPr>
          <a:xfrm>
            <a:off x="2411760" y="836712"/>
            <a:ext cx="1440160" cy="1265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00" dirty="0" smtClean="0">
                <a:solidFill>
                  <a:prstClr val="white"/>
                </a:solidFill>
              </a:rPr>
              <a:t>4.700 </a:t>
            </a:r>
          </a:p>
          <a:p>
            <a:pPr algn="ctr"/>
            <a:r>
              <a:rPr lang="tr-TR" sz="1800" dirty="0" smtClean="0">
                <a:solidFill>
                  <a:prstClr val="white"/>
                </a:solidFill>
              </a:rPr>
              <a:t>YMM</a:t>
            </a:r>
            <a:endParaRPr lang="en-GB" sz="1800" dirty="0">
              <a:solidFill>
                <a:prstClr val="white"/>
              </a:solidFill>
            </a:endParaRPr>
          </a:p>
        </p:txBody>
      </p:sp>
      <p:sp>
        <p:nvSpPr>
          <p:cNvPr id="10" name="Oval 9"/>
          <p:cNvSpPr/>
          <p:nvPr/>
        </p:nvSpPr>
        <p:spPr>
          <a:xfrm>
            <a:off x="4572000" y="836712"/>
            <a:ext cx="1440160" cy="1265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00" dirty="0" smtClean="0">
                <a:solidFill>
                  <a:prstClr val="white"/>
                </a:solidFill>
              </a:rPr>
              <a:t>87.500</a:t>
            </a:r>
          </a:p>
          <a:p>
            <a:pPr algn="ctr"/>
            <a:r>
              <a:rPr lang="tr-TR" sz="1800" dirty="0" smtClean="0">
                <a:solidFill>
                  <a:prstClr val="white"/>
                </a:solidFill>
              </a:rPr>
              <a:t>SMMM</a:t>
            </a:r>
            <a:endParaRPr lang="en-GB" sz="1800" dirty="0">
              <a:solidFill>
                <a:prstClr val="white"/>
              </a:solidFill>
            </a:endParaRPr>
          </a:p>
        </p:txBody>
      </p:sp>
      <p:sp>
        <p:nvSpPr>
          <p:cNvPr id="12" name="TextBox 11"/>
          <p:cNvSpPr txBox="1"/>
          <p:nvPr/>
        </p:nvSpPr>
        <p:spPr>
          <a:xfrm>
            <a:off x="228600" y="2132856"/>
            <a:ext cx="3810000" cy="1323439"/>
          </a:xfrm>
          <a:prstGeom prst="rect">
            <a:avLst/>
          </a:prstGeom>
          <a:noFill/>
        </p:spPr>
        <p:txBody>
          <a:bodyPr wrap="square" rtlCol="0">
            <a:spAutoFit/>
          </a:bodyPr>
          <a:lstStyle/>
          <a:p>
            <a:pPr algn="just"/>
            <a:r>
              <a:rPr lang="tr-TR" sz="2000" dirty="0" smtClean="0">
                <a:latin typeface="+mn-lt"/>
              </a:rPr>
              <a:t>En az 10 yıl mesleki deneyime sahiptir ve en az %65’i aktif olarak YMM mesleğini icra etmektedir.</a:t>
            </a:r>
          </a:p>
        </p:txBody>
      </p:sp>
      <p:sp>
        <p:nvSpPr>
          <p:cNvPr id="13" name="TextBox 12"/>
          <p:cNvSpPr txBox="1"/>
          <p:nvPr/>
        </p:nvSpPr>
        <p:spPr>
          <a:xfrm>
            <a:off x="4644008" y="2132856"/>
            <a:ext cx="3810000" cy="1323439"/>
          </a:xfrm>
          <a:prstGeom prst="rect">
            <a:avLst/>
          </a:prstGeom>
          <a:noFill/>
        </p:spPr>
        <p:txBody>
          <a:bodyPr wrap="square" rtlCol="0">
            <a:spAutoFit/>
          </a:bodyPr>
          <a:lstStyle/>
          <a:p>
            <a:pPr algn="just"/>
            <a:r>
              <a:rPr lang="tr-TR" sz="2000" dirty="0" smtClean="0">
                <a:latin typeface="+mn-lt"/>
              </a:rPr>
              <a:t>En az 3 yıl mesleki deneyime sahiptir ve en az %50’si aktif olarak SMMM mesleğini icra etmektedir.</a:t>
            </a:r>
            <a:endParaRPr lang="tr-TR" sz="2000" dirty="0">
              <a:latin typeface="+mn-lt"/>
            </a:endParaRPr>
          </a:p>
        </p:txBody>
      </p:sp>
      <p:sp>
        <p:nvSpPr>
          <p:cNvPr id="14" name="TextBox 13"/>
          <p:cNvSpPr txBox="1"/>
          <p:nvPr/>
        </p:nvSpPr>
        <p:spPr>
          <a:xfrm>
            <a:off x="1475656" y="3356992"/>
            <a:ext cx="5760640" cy="707886"/>
          </a:xfrm>
          <a:prstGeom prst="rect">
            <a:avLst/>
          </a:prstGeom>
          <a:noFill/>
        </p:spPr>
        <p:txBody>
          <a:bodyPr wrap="square" rtlCol="0">
            <a:spAutoFit/>
          </a:bodyPr>
          <a:lstStyle/>
          <a:p>
            <a:pPr algn="just"/>
            <a:r>
              <a:rPr lang="tr-TR" sz="2000" dirty="0" smtClean="0">
                <a:latin typeface="+mn-lt"/>
              </a:rPr>
              <a:t>Buna göre meslekte aktif olarak çalışan YMM ve </a:t>
            </a:r>
            <a:r>
              <a:rPr lang="tr-TR" sz="2000" dirty="0" err="1" smtClean="0">
                <a:latin typeface="+mn-lt"/>
              </a:rPr>
              <a:t>SMMM’lerin</a:t>
            </a:r>
            <a:r>
              <a:rPr lang="tr-TR" sz="2000" dirty="0" smtClean="0">
                <a:latin typeface="+mn-lt"/>
              </a:rPr>
              <a:t> toplam sayısı  yaklaşık 46.000’dir.</a:t>
            </a:r>
            <a:endParaRPr lang="tr-TR" sz="2000" dirty="0">
              <a:latin typeface="+mn-lt"/>
            </a:endParaRPr>
          </a:p>
        </p:txBody>
      </p:sp>
      <p:sp>
        <p:nvSpPr>
          <p:cNvPr id="15" name="TextBox 14"/>
          <p:cNvSpPr txBox="1"/>
          <p:nvPr/>
        </p:nvSpPr>
        <p:spPr>
          <a:xfrm>
            <a:off x="228600" y="4077072"/>
            <a:ext cx="3911352" cy="1631216"/>
          </a:xfrm>
          <a:prstGeom prst="rect">
            <a:avLst/>
          </a:prstGeom>
          <a:noFill/>
        </p:spPr>
        <p:txBody>
          <a:bodyPr wrap="square" rtlCol="0">
            <a:spAutoFit/>
          </a:bodyPr>
          <a:lstStyle/>
          <a:p>
            <a:r>
              <a:rPr lang="tr-TR" sz="2000" dirty="0" smtClean="0">
                <a:latin typeface="+mn-lt"/>
              </a:rPr>
              <a:t>Bu çerçevede SMMM ve YMM’lerin, dolayısıyla mali müşavirlerin 1 yıl içerisinde kazandığı geliri  şu şekilde tahmin edebiliriz.</a:t>
            </a:r>
            <a:endParaRPr lang="tr-TR" sz="2000" dirty="0">
              <a:latin typeface="+mn-lt"/>
            </a:endParaRPr>
          </a:p>
        </p:txBody>
      </p:sp>
      <p:sp>
        <p:nvSpPr>
          <p:cNvPr id="16" name="TextBox 15"/>
          <p:cNvSpPr txBox="1"/>
          <p:nvPr/>
        </p:nvSpPr>
        <p:spPr>
          <a:xfrm>
            <a:off x="4860032" y="4077072"/>
            <a:ext cx="4363144" cy="1631216"/>
          </a:xfrm>
          <a:prstGeom prst="rect">
            <a:avLst/>
          </a:prstGeom>
          <a:noFill/>
        </p:spPr>
        <p:txBody>
          <a:bodyPr wrap="square" rtlCol="0">
            <a:spAutoFit/>
          </a:bodyPr>
          <a:lstStyle/>
          <a:p>
            <a:r>
              <a:rPr lang="tr-TR" sz="2000" dirty="0" smtClean="0">
                <a:latin typeface="+mn-lt"/>
              </a:rPr>
              <a:t>46.000 x 36,000 TL (en az ortalama) 1,656,000,000 TL/yıl</a:t>
            </a:r>
          </a:p>
          <a:p>
            <a:r>
              <a:rPr lang="tr-TR" sz="2000" dirty="0" smtClean="0">
                <a:latin typeface="+mn-lt"/>
              </a:rPr>
              <a:t>Bir başka ifadeyle, mali müşavirlik hizmet gelirlerinin yıllık toplamı 500 milyon dolar civarındadır. </a:t>
            </a:r>
            <a:endParaRPr lang="tr-TR" sz="2000" dirty="0">
              <a:latin typeface="+mn-lt"/>
            </a:endParaRPr>
          </a:p>
        </p:txBody>
      </p:sp>
      <p:cxnSp>
        <p:nvCxnSpPr>
          <p:cNvPr id="18" name="Straight Arrow Connector 17"/>
          <p:cNvCxnSpPr/>
          <p:nvPr/>
        </p:nvCxnSpPr>
        <p:spPr>
          <a:xfrm flipH="1">
            <a:off x="1403648" y="1844824"/>
            <a:ext cx="10081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940152" y="1844824"/>
            <a:ext cx="86409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3" cstate="print"/>
          <a:srcRect/>
          <a:stretch>
            <a:fillRect/>
          </a:stretch>
        </p:blipFill>
        <p:spPr bwMode="auto">
          <a:xfrm>
            <a:off x="3779912" y="4725144"/>
            <a:ext cx="936104" cy="549712"/>
          </a:xfrm>
          <a:prstGeom prst="rect">
            <a:avLst/>
          </a:prstGeom>
          <a:noFill/>
          <a:ln w="9525">
            <a:noFill/>
            <a:miter lim="800000"/>
            <a:headEnd/>
            <a:tailEnd/>
          </a:ln>
          <a:effectLst/>
        </p:spPr>
      </p:pic>
    </p:spTree>
    <p:extLst>
      <p:ext uri="{BB962C8B-B14F-4D97-AF65-F5344CB8AC3E}">
        <p14:creationId xmlns:p14="http://schemas.microsoft.com/office/powerpoint/2010/main" val="2843807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chemeClr val="accent5">
                    <a:lumMod val="75000"/>
                  </a:schemeClr>
                </a:solidFill>
              </a:rPr>
              <a:t>Türkiye’de Mali Müşavirlik Mesleği</a:t>
            </a:r>
            <a:endParaRPr lang="en-GB" dirty="0">
              <a:solidFill>
                <a:schemeClr val="accent5">
                  <a:lumMod val="75000"/>
                </a:schemeClr>
              </a:solidFill>
            </a:endParaRPr>
          </a:p>
        </p:txBody>
      </p:sp>
      <p:sp>
        <p:nvSpPr>
          <p:cNvPr id="3" name="Content Placeholder 2"/>
          <p:cNvSpPr>
            <a:spLocks noGrp="1"/>
          </p:cNvSpPr>
          <p:nvPr>
            <p:ph idx="1"/>
          </p:nvPr>
        </p:nvSpPr>
        <p:spPr>
          <a:xfrm>
            <a:off x="3635896" y="1916832"/>
            <a:ext cx="4678859" cy="3500660"/>
          </a:xfrm>
        </p:spPr>
        <p:txBody>
          <a:bodyPr/>
          <a:lstStyle/>
          <a:p>
            <a:pPr algn="just">
              <a:buNone/>
            </a:pPr>
            <a:r>
              <a:rPr lang="tr-TR" sz="2000" dirty="0" smtClean="0"/>
              <a:t>Türkiye’nin 2003-2014 arası, yıllık </a:t>
            </a:r>
          </a:p>
          <a:p>
            <a:pPr algn="just">
              <a:buNone/>
            </a:pPr>
            <a:r>
              <a:rPr lang="tr-TR" sz="2000" dirty="0" smtClean="0"/>
              <a:t>büyüme hızı ortalama % 4.6’dır. Bu </a:t>
            </a:r>
          </a:p>
          <a:p>
            <a:pPr algn="just">
              <a:buNone/>
            </a:pPr>
            <a:r>
              <a:rPr lang="tr-TR" sz="2000" dirty="0" smtClean="0"/>
              <a:t>büyümede mali müşavirler nasıl bir rol </a:t>
            </a:r>
          </a:p>
          <a:p>
            <a:pPr algn="just">
              <a:buNone/>
            </a:pPr>
            <a:r>
              <a:rPr lang="tr-TR" sz="2000" dirty="0" smtClean="0"/>
              <a:t>üstlenmiştir?</a:t>
            </a:r>
          </a:p>
          <a:p>
            <a:pPr algn="just">
              <a:buNone/>
            </a:pPr>
            <a:endParaRPr lang="tr-TR" sz="2000" dirty="0" smtClean="0"/>
          </a:p>
          <a:p>
            <a:pPr algn="just">
              <a:buNone/>
            </a:pPr>
            <a:r>
              <a:rPr lang="tr-TR" sz="2000" dirty="0" smtClean="0"/>
              <a:t>Bir başka deyişle, bağımsız denetim </a:t>
            </a:r>
          </a:p>
          <a:p>
            <a:pPr algn="just">
              <a:buNone/>
            </a:pPr>
            <a:r>
              <a:rPr lang="tr-TR" sz="2000" dirty="0" smtClean="0"/>
              <a:t>hizmetlerinin ekonominin gelişmesi</a:t>
            </a:r>
          </a:p>
          <a:p>
            <a:pPr algn="just">
              <a:buNone/>
            </a:pPr>
            <a:r>
              <a:rPr lang="tr-TR" sz="2000" dirty="0" smtClean="0"/>
              <a:t>üzerindeki etkisi nedir?</a:t>
            </a:r>
          </a:p>
          <a:p>
            <a:pPr algn="just">
              <a:buNone/>
            </a:pPr>
            <a:endParaRPr lang="tr-TR" sz="2000" dirty="0" smtClean="0"/>
          </a:p>
          <a:p>
            <a:pPr algn="just"/>
            <a:endParaRPr lang="tr-TR" sz="2400" dirty="0" smtClean="0">
              <a:latin typeface="Arial Narrow" pitchFamily="34" charset="0"/>
            </a:endParaRPr>
          </a:p>
          <a:p>
            <a:pPr lvl="0" algn="just"/>
            <a:endParaRPr lang="tr-TR" sz="2400" dirty="0" smtClean="0">
              <a:latin typeface="Arial Narrow" pitchFamily="34" charset="0"/>
              <a:cs typeface="Arial" pitchFamily="34" charset="0"/>
            </a:endParaRPr>
          </a:p>
          <a:p>
            <a:pPr algn="just"/>
            <a:endParaRPr lang="tr-TR" sz="2400" dirty="0" smtClean="0"/>
          </a:p>
          <a:p>
            <a:endParaRPr lang="en-GB" dirty="0"/>
          </a:p>
        </p:txBody>
      </p:sp>
      <p:pic>
        <p:nvPicPr>
          <p:cNvPr id="3076" name="Picture 4"/>
          <p:cNvPicPr>
            <a:picLocks noChangeAspect="1" noChangeArrowheads="1"/>
          </p:cNvPicPr>
          <p:nvPr/>
        </p:nvPicPr>
        <p:blipFill>
          <a:blip r:embed="rId3" cstate="print"/>
          <a:srcRect/>
          <a:stretch>
            <a:fillRect/>
          </a:stretch>
        </p:blipFill>
        <p:spPr bwMode="auto">
          <a:xfrm>
            <a:off x="251520" y="1593751"/>
            <a:ext cx="3131393" cy="3131393"/>
          </a:xfrm>
          <a:prstGeom prst="rect">
            <a:avLst/>
          </a:prstGeom>
          <a:noFill/>
          <a:ln w="9525">
            <a:noFill/>
            <a:miter lim="800000"/>
            <a:headEnd/>
            <a:tailEnd/>
          </a:ln>
          <a:effectLst/>
        </p:spPr>
      </p:pic>
    </p:spTree>
    <p:extLst>
      <p:ext uri="{BB962C8B-B14F-4D97-AF65-F5344CB8AC3E}">
        <p14:creationId xmlns:p14="http://schemas.microsoft.com/office/powerpoint/2010/main" val="2843807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chemeClr val="accent5">
                    <a:lumMod val="75000"/>
                  </a:schemeClr>
                </a:solidFill>
              </a:rPr>
              <a:t>Meslek Mensuplarının Katkıları</a:t>
            </a:r>
            <a:endParaRPr lang="en-GB" dirty="0">
              <a:solidFill>
                <a:schemeClr val="accent5">
                  <a:lumMod val="75000"/>
                </a:schemeClr>
              </a:solidFill>
            </a:endParaRPr>
          </a:p>
        </p:txBody>
      </p:sp>
      <p:sp>
        <p:nvSpPr>
          <p:cNvPr id="3" name="Content Placeholder 2"/>
          <p:cNvSpPr>
            <a:spLocks noGrp="1"/>
          </p:cNvSpPr>
          <p:nvPr>
            <p:ph idx="1"/>
          </p:nvPr>
        </p:nvSpPr>
        <p:spPr>
          <a:xfrm>
            <a:off x="323528" y="1916832"/>
            <a:ext cx="8423275" cy="1440160"/>
          </a:xfrm>
        </p:spPr>
        <p:txBody>
          <a:bodyPr/>
          <a:lstStyle/>
          <a:p>
            <a:pPr algn="just">
              <a:buNone/>
            </a:pPr>
            <a:r>
              <a:rPr lang="tr-TR" sz="2000" dirty="0" smtClean="0"/>
              <a:t>Özellikle bağımsız denetim hizmeti veren meslek mensuplarının, </a:t>
            </a:r>
          </a:p>
          <a:p>
            <a:pPr algn="just">
              <a:buNone/>
            </a:pPr>
            <a:r>
              <a:rPr lang="tr-TR" sz="2000" dirty="0" smtClean="0"/>
              <a:t>Uluslararası Finansal Raporlama Standartlarını, değişen vergi ve ticaret </a:t>
            </a:r>
          </a:p>
          <a:p>
            <a:pPr algn="just">
              <a:buNone/>
            </a:pPr>
            <a:r>
              <a:rPr lang="tr-TR" sz="2000" dirty="0" smtClean="0"/>
              <a:t>kanunlarını ve </a:t>
            </a:r>
            <a:r>
              <a:rPr lang="tr-TR" sz="2000" dirty="0" err="1" smtClean="0"/>
              <a:t>sektörel</a:t>
            </a:r>
            <a:r>
              <a:rPr lang="tr-TR" sz="2000" dirty="0" smtClean="0"/>
              <a:t> gelişmeleri takip etmeleri ve  bu konularda </a:t>
            </a:r>
          </a:p>
          <a:p>
            <a:pPr algn="just">
              <a:buNone/>
            </a:pPr>
            <a:r>
              <a:rPr lang="tr-TR" sz="2000" dirty="0" smtClean="0"/>
              <a:t>uzmanlaşmış olmaları beklenmektedir.</a:t>
            </a:r>
            <a:endParaRPr lang="tr-TR" sz="2400" dirty="0" smtClean="0">
              <a:latin typeface="Arial Narrow" pitchFamily="34" charset="0"/>
            </a:endParaRPr>
          </a:p>
          <a:p>
            <a:pPr lvl="0" algn="just"/>
            <a:endParaRPr lang="tr-TR" sz="2400" dirty="0" smtClean="0">
              <a:latin typeface="Arial Narrow" pitchFamily="34" charset="0"/>
              <a:cs typeface="Arial" pitchFamily="34" charset="0"/>
            </a:endParaRPr>
          </a:p>
          <a:p>
            <a:pPr algn="just"/>
            <a:endParaRPr lang="tr-TR" sz="2400" dirty="0" smtClean="0"/>
          </a:p>
          <a:p>
            <a:endParaRPr lang="en-GB" dirty="0"/>
          </a:p>
        </p:txBody>
      </p:sp>
      <p:sp>
        <p:nvSpPr>
          <p:cNvPr id="5" name="Rectangle 4"/>
          <p:cNvSpPr/>
          <p:nvPr/>
        </p:nvSpPr>
        <p:spPr>
          <a:xfrm>
            <a:off x="5122921" y="4183459"/>
            <a:ext cx="1295417" cy="584775"/>
          </a:xfrm>
          <a:prstGeom prst="rect">
            <a:avLst/>
          </a:prstGeom>
        </p:spPr>
        <p:txBody>
          <a:bodyPr wrap="square">
            <a:spAutoFit/>
          </a:bodyPr>
          <a:lstStyle/>
          <a:p>
            <a:pPr defTabSz="566745"/>
            <a:r>
              <a:rPr lang="tr-TR" sz="1600" b="1" i="1" dirty="0" smtClean="0">
                <a:solidFill>
                  <a:schemeClr val="bg1"/>
                </a:solidFill>
                <a:latin typeface="Bookman Old Style" panose="02050604050505020204" pitchFamily="18" charset="0"/>
              </a:rPr>
              <a:t>4.700 </a:t>
            </a:r>
          </a:p>
          <a:p>
            <a:pPr defTabSz="566745"/>
            <a:r>
              <a:rPr lang="tr-TR" sz="1600" b="1" i="1" dirty="0" smtClean="0">
                <a:solidFill>
                  <a:schemeClr val="bg1"/>
                </a:solidFill>
                <a:latin typeface="Bookman Old Style" panose="02050604050505020204" pitchFamily="18" charset="0"/>
              </a:rPr>
              <a:t>YMM</a:t>
            </a:r>
            <a:endParaRPr lang="en-GB" sz="1600" b="1" i="1" dirty="0">
              <a:solidFill>
                <a:schemeClr val="bg1"/>
              </a:solidFill>
              <a:latin typeface="Bookman Old Style" panose="02050604050505020204" pitchFamily="18" charset="0"/>
            </a:endParaRPr>
          </a:p>
        </p:txBody>
      </p:sp>
      <p:sp>
        <p:nvSpPr>
          <p:cNvPr id="7" name="Rectangle 6"/>
          <p:cNvSpPr/>
          <p:nvPr/>
        </p:nvSpPr>
        <p:spPr>
          <a:xfrm>
            <a:off x="6851114" y="4111451"/>
            <a:ext cx="1295417" cy="584775"/>
          </a:xfrm>
          <a:prstGeom prst="rect">
            <a:avLst/>
          </a:prstGeom>
        </p:spPr>
        <p:txBody>
          <a:bodyPr wrap="square">
            <a:spAutoFit/>
          </a:bodyPr>
          <a:lstStyle/>
          <a:p>
            <a:pPr defTabSz="566745"/>
            <a:r>
              <a:rPr lang="tr-TR" sz="1600" b="1" i="1" dirty="0" smtClean="0">
                <a:solidFill>
                  <a:schemeClr val="bg1"/>
                </a:solidFill>
                <a:latin typeface="Bookman Old Style" panose="02050604050505020204" pitchFamily="18" charset="0"/>
              </a:rPr>
              <a:t>87500</a:t>
            </a:r>
          </a:p>
          <a:p>
            <a:pPr defTabSz="566745"/>
            <a:r>
              <a:rPr lang="tr-TR" sz="1600" b="1" i="1" dirty="0" smtClean="0">
                <a:solidFill>
                  <a:schemeClr val="bg1"/>
                </a:solidFill>
                <a:latin typeface="Bookman Old Style" panose="02050604050505020204" pitchFamily="18" charset="0"/>
              </a:rPr>
              <a:t>SMMM</a:t>
            </a:r>
            <a:endParaRPr lang="en-GB" sz="1600" b="1" i="1" dirty="0">
              <a:solidFill>
                <a:schemeClr val="bg1"/>
              </a:solidFill>
              <a:latin typeface="Bookman Old Style" panose="02050604050505020204" pitchFamily="18" charset="0"/>
            </a:endParaRPr>
          </a:p>
        </p:txBody>
      </p:sp>
      <p:sp>
        <p:nvSpPr>
          <p:cNvPr id="6" name="Content Placeholder 2"/>
          <p:cNvSpPr txBox="1">
            <a:spLocks/>
          </p:cNvSpPr>
          <p:nvPr/>
        </p:nvSpPr>
        <p:spPr bwMode="auto">
          <a:xfrm>
            <a:off x="5220072" y="3501008"/>
            <a:ext cx="3456384" cy="10801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tr-TR" sz="2000" b="0" i="0" u="none" strike="noStrike" kern="0" cap="none" spc="0" normalizeH="0" baseline="0" noProof="0" dirty="0" smtClean="0">
                <a:ln>
                  <a:noFill/>
                </a:ln>
                <a:solidFill>
                  <a:schemeClr val="tx1"/>
                </a:solidFill>
                <a:effectLst/>
                <a:uLnTx/>
                <a:uFillTx/>
                <a:latin typeface="+mn-lt"/>
                <a:ea typeface="+mn-ea"/>
                <a:cs typeface="+mn-cs"/>
              </a:rPr>
              <a:t>Bu konuda hem Türkiye’de </a:t>
            </a: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tr-TR" sz="2000" b="0" i="0" u="none" strike="noStrike" kern="0" cap="none" spc="0" normalizeH="0" baseline="0" noProof="0" dirty="0" smtClean="0">
                <a:ln>
                  <a:noFill/>
                </a:ln>
                <a:solidFill>
                  <a:schemeClr val="tx1"/>
                </a:solidFill>
                <a:effectLst/>
                <a:uLnTx/>
                <a:uFillTx/>
                <a:latin typeface="+mn-lt"/>
                <a:ea typeface="+mn-ea"/>
                <a:cs typeface="+mn-cs"/>
              </a:rPr>
              <a:t>hem de dünyada daha fazla</a:t>
            </a:r>
            <a:r>
              <a:rPr kumimoji="0" lang="tr-TR" sz="2000" b="0" i="0" u="none" strike="noStrike" kern="0" cap="none" spc="0" normalizeH="0" noProof="0" dirty="0" smtClean="0">
                <a:ln>
                  <a:noFill/>
                </a:ln>
                <a:solidFill>
                  <a:schemeClr val="tx1"/>
                </a:solidFill>
                <a:effectLst/>
                <a:uLnTx/>
                <a:uFillTx/>
                <a:latin typeface="+mn-lt"/>
                <a:ea typeface="+mn-ea"/>
                <a:cs typeface="+mn-cs"/>
              </a:rPr>
              <a:t> </a:t>
            </a: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tr-TR" sz="2000" b="0" i="0" u="none" strike="noStrike" kern="0" cap="none" spc="0" normalizeH="0" noProof="0" dirty="0" smtClean="0">
                <a:ln>
                  <a:noFill/>
                </a:ln>
                <a:solidFill>
                  <a:schemeClr val="tx1"/>
                </a:solidFill>
                <a:effectLst/>
                <a:uLnTx/>
                <a:uFillTx/>
                <a:latin typeface="+mn-lt"/>
                <a:ea typeface="+mn-ea"/>
                <a:cs typeface="+mn-cs"/>
              </a:rPr>
              <a:t>yol alınması gerektiği açıktır. </a:t>
            </a:r>
            <a:endParaRPr kumimoji="0" lang="tr-TR"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099" name="Picture 3"/>
          <p:cNvPicPr>
            <a:picLocks noChangeAspect="1" noChangeArrowheads="1"/>
          </p:cNvPicPr>
          <p:nvPr/>
        </p:nvPicPr>
        <p:blipFill>
          <a:blip r:embed="rId3" cstate="print"/>
          <a:srcRect/>
          <a:stretch>
            <a:fillRect/>
          </a:stretch>
        </p:blipFill>
        <p:spPr bwMode="auto">
          <a:xfrm>
            <a:off x="1331640" y="3573016"/>
            <a:ext cx="2376264" cy="1835033"/>
          </a:xfrm>
          <a:prstGeom prst="rect">
            <a:avLst/>
          </a:prstGeom>
          <a:noFill/>
          <a:ln w="9525">
            <a:noFill/>
            <a:miter lim="800000"/>
            <a:headEnd/>
            <a:tailEnd/>
          </a:ln>
          <a:effectLst/>
        </p:spPr>
      </p:pic>
    </p:spTree>
    <p:extLst>
      <p:ext uri="{BB962C8B-B14F-4D97-AF65-F5344CB8AC3E}">
        <p14:creationId xmlns:p14="http://schemas.microsoft.com/office/powerpoint/2010/main" val="2843807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chemeClr val="accent5">
                    <a:lumMod val="75000"/>
                  </a:schemeClr>
                </a:solidFill>
              </a:rPr>
              <a:t>Meslek Mensuplarının Katkıları</a:t>
            </a:r>
            <a:endParaRPr lang="en-GB" dirty="0">
              <a:solidFill>
                <a:schemeClr val="accent5">
                  <a:lumMod val="75000"/>
                </a:schemeClr>
              </a:solidFill>
            </a:endParaRPr>
          </a:p>
        </p:txBody>
      </p:sp>
      <p:sp>
        <p:nvSpPr>
          <p:cNvPr id="3" name="Content Placeholder 2"/>
          <p:cNvSpPr>
            <a:spLocks noGrp="1"/>
          </p:cNvSpPr>
          <p:nvPr>
            <p:ph idx="1"/>
          </p:nvPr>
        </p:nvSpPr>
        <p:spPr>
          <a:xfrm>
            <a:off x="323528" y="1916832"/>
            <a:ext cx="8423275" cy="3500660"/>
          </a:xfrm>
        </p:spPr>
        <p:txBody>
          <a:bodyPr/>
          <a:lstStyle/>
          <a:p>
            <a:pPr>
              <a:buNone/>
            </a:pPr>
            <a:r>
              <a:rPr lang="tr-TR" sz="2000" dirty="0" smtClean="0"/>
              <a:t>TÜRMOB, SPK, BDDK, EPDK, KGK gibi kurumlar, kurmuş oldukları, </a:t>
            </a:r>
          </a:p>
          <a:p>
            <a:pPr>
              <a:buNone/>
            </a:pPr>
            <a:r>
              <a:rPr lang="tr-TR" sz="2000" dirty="0" smtClean="0"/>
              <a:t>eğitim, sınav ve denetim mekanizmaları ile meslek mensuplarının </a:t>
            </a:r>
          </a:p>
          <a:p>
            <a:pPr>
              <a:buNone/>
            </a:pPr>
            <a:r>
              <a:rPr lang="tr-TR" sz="2000" dirty="0" smtClean="0"/>
              <a:t>gelişmelerinde önemli rol üstlenmiştir.</a:t>
            </a:r>
          </a:p>
          <a:p>
            <a:pPr>
              <a:buNone/>
            </a:pPr>
            <a:endParaRPr lang="tr-TR" sz="2000" dirty="0" smtClean="0"/>
          </a:p>
          <a:p>
            <a:pPr>
              <a:buNone/>
            </a:pPr>
            <a:r>
              <a:rPr lang="tr-TR" sz="2000" dirty="0" smtClean="0"/>
              <a:t>2003-2014 yılları arasında ülkemize yaklaşık 148,2 milyar dolar yabancı </a:t>
            </a:r>
          </a:p>
          <a:p>
            <a:pPr>
              <a:buNone/>
            </a:pPr>
            <a:r>
              <a:rPr lang="tr-TR" sz="2000" dirty="0" smtClean="0"/>
              <a:t>sermaye girişi olmuştur.</a:t>
            </a:r>
          </a:p>
          <a:p>
            <a:pPr>
              <a:buNone/>
            </a:pPr>
            <a:endParaRPr lang="tr-TR" sz="2000" dirty="0" smtClean="0"/>
          </a:p>
          <a:p>
            <a:pPr algn="just">
              <a:buNone/>
            </a:pPr>
            <a:r>
              <a:rPr lang="tr-TR" sz="2000" dirty="0" smtClean="0"/>
              <a:t>Aynı şekilde yabancı sermaye girişi olan şirketlerin muhasebe sistemleri </a:t>
            </a:r>
          </a:p>
          <a:p>
            <a:pPr algn="just">
              <a:buNone/>
            </a:pPr>
            <a:r>
              <a:rPr lang="tr-TR" sz="2000" dirty="0" smtClean="0"/>
              <a:t>de gelişmiş olup, bu şirketlerde çalışan SMMM belgeli meslek </a:t>
            </a:r>
          </a:p>
          <a:p>
            <a:pPr algn="just">
              <a:buNone/>
            </a:pPr>
            <a:r>
              <a:rPr lang="tr-TR" sz="2000" dirty="0" smtClean="0"/>
              <a:t>mensuplarının gelişimine de önemli ölçüde katkı sağlanmıştır. </a:t>
            </a:r>
          </a:p>
          <a:p>
            <a:pPr algn="just">
              <a:buNone/>
            </a:pPr>
            <a:endParaRPr lang="tr-TR" sz="2000" dirty="0" smtClean="0"/>
          </a:p>
          <a:p>
            <a:pPr algn="just">
              <a:buNone/>
            </a:pPr>
            <a:endParaRPr lang="tr-TR" sz="2000" dirty="0" smtClean="0"/>
          </a:p>
          <a:p>
            <a:pPr algn="just"/>
            <a:endParaRPr lang="tr-TR" sz="2400" dirty="0" smtClean="0">
              <a:latin typeface="Arial Narrow" pitchFamily="34" charset="0"/>
            </a:endParaRPr>
          </a:p>
          <a:p>
            <a:pPr lvl="0" algn="just"/>
            <a:endParaRPr lang="tr-TR" sz="2400" dirty="0" smtClean="0">
              <a:latin typeface="Arial Narrow" pitchFamily="34" charset="0"/>
              <a:cs typeface="Arial" pitchFamily="34" charset="0"/>
            </a:endParaRPr>
          </a:p>
          <a:p>
            <a:pPr algn="just"/>
            <a:endParaRPr lang="tr-TR" sz="2400" dirty="0" smtClean="0"/>
          </a:p>
          <a:p>
            <a:endParaRPr lang="en-GB" dirty="0"/>
          </a:p>
        </p:txBody>
      </p:sp>
    </p:spTree>
    <p:extLst>
      <p:ext uri="{BB962C8B-B14F-4D97-AF65-F5344CB8AC3E}">
        <p14:creationId xmlns:p14="http://schemas.microsoft.com/office/powerpoint/2010/main" val="28438071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gility_2_PP_template">
  <a:themeElements>
    <a:clrScheme name="Grant Thornton Colors">
      <a:dk1>
        <a:sysClr val="windowText" lastClr="000000"/>
      </a:dk1>
      <a:lt1>
        <a:sysClr val="window" lastClr="FFFFFF"/>
      </a:lt1>
      <a:dk2>
        <a:srgbClr val="824BB0"/>
      </a:dk2>
      <a:lt2>
        <a:srgbClr val="747678"/>
      </a:lt2>
      <a:accent1>
        <a:srgbClr val="4F2D7F"/>
      </a:accent1>
      <a:accent2>
        <a:srgbClr val="C30045"/>
      </a:accent2>
      <a:accent3>
        <a:srgbClr val="B1059D"/>
      </a:accent3>
      <a:accent4>
        <a:srgbClr val="006D55"/>
      </a:accent4>
      <a:accent5>
        <a:srgbClr val="7AB800"/>
      </a:accent5>
      <a:accent6>
        <a:srgbClr val="FF7900"/>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
      <a:dk1>
        <a:srgbClr val="000000"/>
      </a:dk1>
      <a:lt1>
        <a:srgbClr val="FFFFFF"/>
      </a:lt1>
      <a:dk2>
        <a:srgbClr val="000000"/>
      </a:dk2>
      <a:lt2>
        <a:srgbClr val="0099FF"/>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ank">
  <a:themeElements>
    <a:clrScheme name="">
      <a:dk1>
        <a:srgbClr val="000000"/>
      </a:dk1>
      <a:lt1>
        <a:srgbClr val="FFFFFF"/>
      </a:lt1>
      <a:dk2>
        <a:srgbClr val="000000"/>
      </a:dk2>
      <a:lt2>
        <a:srgbClr val="0099FF"/>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6279</TotalTime>
  <Words>585</Words>
  <Application>Microsoft Office PowerPoint</Application>
  <PresentationFormat>Ekran Gösterisi (4:3)</PresentationFormat>
  <Paragraphs>125</Paragraphs>
  <Slides>11</Slides>
  <Notes>11</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11</vt:i4>
      </vt:variant>
    </vt:vector>
  </HeadingPairs>
  <TitlesOfParts>
    <vt:vector size="18" baseType="lpstr">
      <vt:lpstr>Arial</vt:lpstr>
      <vt:lpstr>Arial Narrow</vt:lpstr>
      <vt:lpstr>Bookman Old Style</vt:lpstr>
      <vt:lpstr>Times New Roman</vt:lpstr>
      <vt:lpstr>Agility_2_PP_template</vt:lpstr>
      <vt:lpstr>1_Blank</vt:lpstr>
      <vt:lpstr>4_Blank</vt:lpstr>
      <vt:lpstr>PowerPoint Sunusu</vt:lpstr>
      <vt:lpstr>Mali Müşavirlik Mesleğinin Ortaya Çıkışı </vt:lpstr>
      <vt:lpstr>Mali Müşavirlik Mesleğinin Ortaya Çıkışı </vt:lpstr>
      <vt:lpstr>Mali Müşavirlik Mesleğinin Ortaya Çıkışı </vt:lpstr>
      <vt:lpstr>Türkiye’de Mali Müşavirlik Mesleği</vt:lpstr>
      <vt:lpstr>Türkiye’de Mali Müşavirlik Mesleği</vt:lpstr>
      <vt:lpstr>Türkiye’de Mali Müşavirlik Mesleği</vt:lpstr>
      <vt:lpstr>Meslek Mensuplarının Katkıları</vt:lpstr>
      <vt:lpstr>Meslek Mensuplarının Katkıları</vt:lpstr>
      <vt:lpstr>Sonuç</vt:lpstr>
      <vt:lpstr>PowerPoint Sunusu</vt:lpstr>
    </vt:vector>
  </TitlesOfParts>
  <Company>Grant Thornton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Mulhern</dc:creator>
  <cp:lastModifiedBy>ASUS-PC</cp:lastModifiedBy>
  <cp:revision>253</cp:revision>
  <cp:lastPrinted>2016-02-10T10:36:42Z</cp:lastPrinted>
  <dcterms:created xsi:type="dcterms:W3CDTF">2015-06-24T15:17:45Z</dcterms:created>
  <dcterms:modified xsi:type="dcterms:W3CDTF">2016-03-19T08:05:11Z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T Templates Version">
    <vt:lpwstr>1.0</vt:lpwstr>
  </property>
</Properties>
</file>