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719" r:id="rId2"/>
  </p:sldMasterIdLst>
  <p:notesMasterIdLst>
    <p:notesMasterId r:id="rId18"/>
  </p:notesMasterIdLst>
  <p:sldIdLst>
    <p:sldId id="272" r:id="rId3"/>
    <p:sldId id="259" r:id="rId4"/>
    <p:sldId id="260" r:id="rId5"/>
    <p:sldId id="261" r:id="rId6"/>
    <p:sldId id="262" r:id="rId7"/>
    <p:sldId id="258" r:id="rId8"/>
    <p:sldId id="263" r:id="rId9"/>
    <p:sldId id="265" r:id="rId10"/>
    <p:sldId id="264" r:id="rId11"/>
    <p:sldId id="266" r:id="rId12"/>
    <p:sldId id="269" r:id="rId13"/>
    <p:sldId id="268" r:id="rId14"/>
    <p:sldId id="267" r:id="rId15"/>
    <p:sldId id="273" r:id="rId16"/>
    <p:sldId id="270" r:id="rId17"/>
  </p:sldIdLst>
  <p:sldSz cx="12192000" cy="6858000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0682" autoAdjust="0"/>
  </p:normalViewPr>
  <p:slideViewPr>
    <p:cSldViewPr snapToGrid="0">
      <p:cViewPr varScale="1">
        <p:scale>
          <a:sx n="65" d="100"/>
          <a:sy n="65" d="100"/>
        </p:scale>
        <p:origin x="150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r">
              <a:defRPr sz="1300"/>
            </a:lvl1pPr>
          </a:lstStyle>
          <a:p>
            <a:fld id="{B93EB44A-C037-4BBA-A87B-553B2CF874F7}" type="datetimeFigureOut">
              <a:rPr lang="tr-TR" smtClean="0"/>
              <a:t>21.03.2016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71" tIns="47786" rIns="95571" bIns="47786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71" tIns="47786" rIns="95571" bIns="47786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8134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30092"/>
            <a:ext cx="2945659" cy="498134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r">
              <a:defRPr sz="1300"/>
            </a:lvl1pPr>
          </a:lstStyle>
          <a:p>
            <a:fld id="{C96CD2D1-2E8A-4935-BEAB-EA4F5C330F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2757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CD2D1-2E8A-4935-BEAB-EA4F5C330F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402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CD2D1-2E8A-4935-BEAB-EA4F5C330F49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8295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CD2D1-2E8A-4935-BEAB-EA4F5C330F49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76977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CD2D1-2E8A-4935-BEAB-EA4F5C330F49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35995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CD2D1-2E8A-4935-BEAB-EA4F5C330F49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33622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CD2D1-2E8A-4935-BEAB-EA4F5C330F49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9852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CD2D1-2E8A-4935-BEAB-EA4F5C330F49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9272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CD2D1-2E8A-4935-BEAB-EA4F5C330F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0036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CD2D1-2E8A-4935-BEAB-EA4F5C330F4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4815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CD2D1-2E8A-4935-BEAB-EA4F5C330F4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738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CD2D1-2E8A-4935-BEAB-EA4F5C330F49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7143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baseline="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CD2D1-2E8A-4935-BEAB-EA4F5C330F4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86204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CD2D1-2E8A-4935-BEAB-EA4F5C330F49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2640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CD2D1-2E8A-4935-BEAB-EA4F5C330F49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65047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CD2D1-2E8A-4935-BEAB-EA4F5C330F49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0772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DD635AC-7982-4CB4-B8B8-84B2562FC490}" type="datetimeFigureOut">
              <a:rPr lang="tr-TR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C750EC9-66A4-4530-ABC1-94842759711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3089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8AADC26-7125-469A-B03F-D1F0DDA14D83}" type="datetimeFigureOut">
              <a:rPr lang="tr-TR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1E59E73-0F9A-4498-B7DB-2FE40A23CAF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8816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56B3CE7-5166-4825-BBBC-7C13DE0D06FD}" type="datetimeFigureOut">
              <a:rPr lang="tr-TR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F75933E-195E-4E38-86A7-6491E51F02D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5133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AA4-3808-4F20-BFB4-DA1D4F463827}" type="datetimeFigureOut">
              <a:rPr lang="tr-TR" smtClean="0"/>
              <a:t>21.03.2016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3341521-1017-4800-BD14-3E49DC42DB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5469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AA4-3808-4F20-BFB4-DA1D4F463827}" type="datetimeFigureOut">
              <a:rPr lang="tr-TR" smtClean="0"/>
              <a:t>21.03.2016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1521-1017-4800-BD14-3E49DC42DB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9024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AA4-3808-4F20-BFB4-DA1D4F463827}" type="datetimeFigureOut">
              <a:rPr lang="tr-TR" smtClean="0"/>
              <a:t>21.03.2016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341521-1017-4800-BD14-3E49DC42DB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3653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AA4-3808-4F20-BFB4-DA1D4F463827}" type="datetimeFigureOut">
              <a:rPr lang="tr-TR" smtClean="0"/>
              <a:t>21.03.2016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341521-1017-4800-BD14-3E49DC42DB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565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AA4-3808-4F20-BFB4-DA1D4F463827}" type="datetimeFigureOut">
              <a:rPr lang="tr-TR" smtClean="0"/>
              <a:t>21.03.2016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341521-1017-4800-BD14-3E49DC42DB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76419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AA4-3808-4F20-BFB4-DA1D4F463827}" type="datetimeFigureOut">
              <a:rPr lang="tr-TR" smtClean="0"/>
              <a:t>21.03.2016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1521-1017-4800-BD14-3E49DC42DB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6462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AA4-3808-4F20-BFB4-DA1D4F463827}" type="datetimeFigureOut">
              <a:rPr lang="tr-TR" smtClean="0"/>
              <a:t>21.03.2016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1521-1017-4800-BD14-3E49DC42DB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87608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AA4-3808-4F20-BFB4-DA1D4F463827}" type="datetimeFigureOut">
              <a:rPr lang="tr-TR" smtClean="0"/>
              <a:t>21.03.2016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1521-1017-4800-BD14-3E49DC42DB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7097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B2D28C0-0A75-449C-95C9-2E63F6CF7A0E}" type="datetimeFigureOut">
              <a:rPr lang="tr-TR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138E5C8-5C26-46FF-AD8B-5AEDF5E17D7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3952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AA4-3808-4F20-BFB4-DA1D4F463827}" type="datetimeFigureOut">
              <a:rPr lang="tr-TR" smtClean="0"/>
              <a:t>21.03.2016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341521-1017-4800-BD14-3E49DC42DB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8378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E54AB6-DD60-418E-9DBC-E9D60778502A}" type="datetimeFigureOut">
              <a:rPr lang="tr-TR" smtClean="0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E8310557-CCED-44C2-808A-860FD175DEB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87961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E54AB6-DD60-418E-9DBC-E9D60778502A}" type="datetimeFigureOut">
              <a:rPr lang="tr-TR" smtClean="0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E8310557-CCED-44C2-808A-860FD175DEB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9912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E54AB6-DD60-418E-9DBC-E9D60778502A}" type="datetimeFigureOut">
              <a:rPr lang="tr-TR" smtClean="0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E8310557-CCED-44C2-808A-860FD175DEB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035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E54AB6-DD60-418E-9DBC-E9D60778502A}" type="datetimeFigureOut">
              <a:rPr lang="tr-TR" smtClean="0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E8310557-CCED-44C2-808A-860FD175DEB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00920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E54AB6-DD60-418E-9DBC-E9D60778502A}" type="datetimeFigureOut">
              <a:rPr lang="tr-TR" smtClean="0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E8310557-CCED-44C2-808A-860FD175DEB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8230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AA4-3808-4F20-BFB4-DA1D4F463827}" type="datetimeFigureOut">
              <a:rPr lang="tr-TR" smtClean="0"/>
              <a:t>21.03.2016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1521-1017-4800-BD14-3E49DC42DB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38032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DAA4-3808-4F20-BFB4-DA1D4F463827}" type="datetimeFigureOut">
              <a:rPr lang="tr-TR" smtClean="0"/>
              <a:t>21.03.2016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41521-1017-4800-BD14-3E49DC42DB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2401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18B0A36-3EE2-4923-8636-4A41B2786F82}" type="datetimeFigureOut">
              <a:rPr lang="tr-TR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559ACC3-951B-4A42-BCFF-B4E19125851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454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70EBE74-F70F-40CE-9B1A-2A53A23407FE}" type="datetimeFigureOut">
              <a:rPr lang="tr-TR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D70B79A-E168-4DB6-8AFF-500553C5EB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413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E290E4E-50D3-42C1-AAEA-0392E830B129}" type="datetimeFigureOut">
              <a:rPr lang="tr-TR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CF13D52-C93E-4035-A326-8504026EE67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94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25F4118-C54C-4118-9A8A-654D862A3126}" type="datetimeFigureOut">
              <a:rPr lang="tr-TR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99A136C-D634-48D0-9392-2EBE7D7E627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910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67112AF-07FB-40A9-95D1-9DE2A71C7B2A}" type="datetimeFigureOut">
              <a:rPr lang="tr-TR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B31457A-63C4-4FCA-A8FD-2C25FAD1511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806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3A0CAA7-EB6F-447C-90ED-61DE8F2D1520}" type="datetimeFigureOut">
              <a:rPr lang="tr-TR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3FCF357-1F4E-4EB1-952A-E3B61688071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102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3225F9A-6C85-4910-A240-FAFDD4BF5839}" type="datetimeFigureOut">
              <a:rPr lang="tr-TR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6D3A9BA-520E-44D3-BCBC-9CC3DAE5FF7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281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2051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F1E54AB6-DD60-418E-9DBC-E9D60778502A}" type="datetimeFigureOut">
              <a:rPr lang="tr-TR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E8310557-CCED-44C2-808A-860FD175DE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1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1E54AB6-DD60-418E-9DBC-E9D60778502A}" type="datetimeFigureOut">
              <a:rPr lang="tr-TR" smtClean="0"/>
              <a:pPr>
                <a:defRPr/>
              </a:pPr>
              <a:t>21.03.2016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E8310557-CCED-44C2-808A-860FD175DEB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72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524000" y="312622"/>
            <a:ext cx="9144000" cy="61184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8" name="7 Akış Çizelgesi: Bağlayıcı"/>
          <p:cNvSpPr/>
          <p:nvPr/>
        </p:nvSpPr>
        <p:spPr>
          <a:xfrm>
            <a:off x="2024063" y="71438"/>
            <a:ext cx="1079500" cy="10795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>
              <a:solidFill>
                <a:prstClr val="white"/>
              </a:solidFill>
            </a:endParaRPr>
          </a:p>
        </p:txBody>
      </p:sp>
      <p:pic>
        <p:nvPicPr>
          <p:cNvPr id="24582" name="6 Resim" descr="PH02058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201" y="160338"/>
            <a:ext cx="900113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36 Başlık"/>
          <p:cNvSpPr>
            <a:spLocks noGrp="1"/>
          </p:cNvSpPr>
          <p:nvPr>
            <p:ph type="title"/>
          </p:nvPr>
        </p:nvSpPr>
        <p:spPr>
          <a:xfrm>
            <a:off x="2595563" y="325438"/>
            <a:ext cx="7643812" cy="5715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VERGİ DENETİM KURULU</a:t>
            </a:r>
          </a:p>
        </p:txBody>
      </p:sp>
      <p:sp>
        <p:nvSpPr>
          <p:cNvPr id="12" name="36 Başlık"/>
          <p:cNvSpPr txBox="1">
            <a:spLocks/>
          </p:cNvSpPr>
          <p:nvPr/>
        </p:nvSpPr>
        <p:spPr>
          <a:xfrm>
            <a:off x="1703389" y="1149350"/>
            <a:ext cx="8631237" cy="5708650"/>
          </a:xfrm>
          <a:prstGeom prst="rect">
            <a:avLst/>
          </a:prstGeom>
        </p:spPr>
        <p:txBody>
          <a:bodyPr anchor="ctr"/>
          <a:lstStyle/>
          <a:p>
            <a:pPr algn="ctr" defTabSz="914309"/>
            <a:r>
              <a:rPr lang="tr-TR" sz="4000" b="1" dirty="0" smtClean="0">
                <a:solidFill>
                  <a:srgbClr val="0070C0"/>
                </a:solidFill>
                <a:latin typeface="Book Antiqua" pitchFamily="18" charset="0"/>
              </a:rPr>
              <a:t>Vergi Denetiminde Şüphecilik ve Mesleki Yargı</a:t>
            </a:r>
            <a:endParaRPr lang="tr-TR" sz="4000" b="1" dirty="0">
              <a:solidFill>
                <a:srgbClr val="0070C0"/>
              </a:solidFill>
              <a:latin typeface="Book Antiqua" pitchFamily="18" charset="0"/>
            </a:endParaRPr>
          </a:p>
          <a:p>
            <a:pPr algn="ctr">
              <a:spcBef>
                <a:spcPct val="0"/>
              </a:spcBef>
              <a:defRPr/>
            </a:pPr>
            <a:endParaRPr lang="tr-TR" sz="4200" b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ct val="0"/>
              </a:spcBef>
              <a:defRPr/>
            </a:pPr>
            <a:endParaRPr lang="tr-TR" sz="4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ct val="0"/>
              </a:spcBef>
              <a:defRPr/>
            </a:pPr>
            <a:endParaRPr lang="tr-TR" sz="4200" b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ct val="0"/>
              </a:spcBef>
              <a:defRPr/>
            </a:pPr>
            <a:r>
              <a:rPr lang="tr-TR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Serdar TAŞDÖKEN</a:t>
            </a:r>
            <a:endParaRPr lang="tr-TR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ct val="0"/>
              </a:spcBef>
              <a:defRPr/>
            </a:pPr>
            <a:r>
              <a:rPr lang="tr-TR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Vergi Müfettişi</a:t>
            </a:r>
            <a:endParaRPr lang="tr-TR" sz="28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Bef>
                <a:spcPct val="0"/>
              </a:spcBef>
              <a:defRPr/>
            </a:pPr>
            <a:r>
              <a:rPr lang="tr-T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18/Mart/2016</a:t>
            </a:r>
            <a:endParaRPr lang="tr-TR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9092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Vergi Denetim Kurulu Yönetmeliği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 Vergi </a:t>
            </a:r>
            <a:r>
              <a:rPr lang="tr-TR" b="1" dirty="0"/>
              <a:t>Müfettişlerinin </a:t>
            </a:r>
            <a:r>
              <a:rPr lang="tr-TR" b="1" dirty="0" smtClean="0"/>
              <a:t>sorumlulukları Md. 41:</a:t>
            </a:r>
            <a:endParaRPr lang="tr-TR" b="1" dirty="0"/>
          </a:p>
          <a:p>
            <a:pPr marL="0" indent="0">
              <a:buNone/>
            </a:pPr>
            <a:r>
              <a:rPr lang="tr-TR" i="1" dirty="0" smtClean="0"/>
              <a:t>«(1</a:t>
            </a:r>
            <a:r>
              <a:rPr lang="tr-TR" i="1" dirty="0"/>
              <a:t>) Vergi Müfettişleri, görevlerini yerine getirirken aşağıdaki temel </a:t>
            </a:r>
            <a:r>
              <a:rPr lang="tr-TR" i="1" dirty="0" smtClean="0"/>
              <a:t> kurallara </a:t>
            </a:r>
            <a:r>
              <a:rPr lang="tr-TR" i="1" dirty="0"/>
              <a:t>uyarlar.</a:t>
            </a:r>
          </a:p>
          <a:p>
            <a:pPr>
              <a:buAutoNum type="alphaLcParenR"/>
            </a:pPr>
            <a:r>
              <a:rPr lang="tr-TR" i="1" dirty="0" smtClean="0"/>
              <a:t>Yetkili </a:t>
            </a:r>
            <a:r>
              <a:rPr lang="tr-TR" i="1" dirty="0"/>
              <a:t>makamlar tarafından verilen iş ve görevleri süresinde ve eksiksiz olarak tamamlarlar</a:t>
            </a:r>
            <a:r>
              <a:rPr lang="tr-TR" i="1" dirty="0" smtClean="0"/>
              <a:t>.</a:t>
            </a:r>
          </a:p>
          <a:p>
            <a:pPr marL="0" indent="0">
              <a:buNone/>
            </a:pPr>
            <a:r>
              <a:rPr lang="tr-TR" i="1" dirty="0" smtClean="0"/>
              <a:t>….</a:t>
            </a:r>
            <a:endParaRPr lang="tr-TR" i="1" dirty="0"/>
          </a:p>
          <a:p>
            <a:pPr marL="0" indent="0">
              <a:buNone/>
            </a:pPr>
            <a:r>
              <a:rPr lang="tr-TR" i="1" dirty="0" smtClean="0"/>
              <a:t>e</a:t>
            </a:r>
            <a:r>
              <a:rPr lang="tr-TR" i="1" dirty="0"/>
              <a:t>) İnceleme, teftiş ve soruşturmayla görevli bulundukları sırada, bu işlerle ilgili </a:t>
            </a:r>
            <a:r>
              <a:rPr lang="tr-TR" i="1" dirty="0" smtClean="0"/>
              <a:t>bulunanlara konuk </a:t>
            </a:r>
            <a:r>
              <a:rPr lang="tr-TR" i="1" dirty="0"/>
              <a:t>olamazlar, doğrudan veya dolaylı olarak soruşturmayla ilgili olanların hizmet ve </a:t>
            </a:r>
            <a:r>
              <a:rPr lang="tr-TR" i="1" dirty="0" smtClean="0"/>
              <a:t>ikramlarını kabul </a:t>
            </a:r>
            <a:r>
              <a:rPr lang="tr-TR" i="1" dirty="0"/>
              <a:t>edemezler, bunlarla alışveriş yapamazlar, borç alıp veremezler</a:t>
            </a:r>
            <a:r>
              <a:rPr lang="tr-TR" i="1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…»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367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Vergi İncelemelerinde Uyulacak Esaslar Hakkında Yönetmelik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smtClean="0"/>
              <a:t>Vergi İncelemelerinde Uyulacak Temel İlkeler Md. 5:</a:t>
            </a:r>
          </a:p>
          <a:p>
            <a:pPr marL="0" indent="0">
              <a:buNone/>
            </a:pPr>
            <a:r>
              <a:rPr lang="tr-TR" i="1" dirty="0" smtClean="0"/>
              <a:t>«1) Vergi </a:t>
            </a:r>
            <a:r>
              <a:rPr lang="tr-TR" i="1" dirty="0"/>
              <a:t>incelemesi yapmaya yetkili olanlar, vergi </a:t>
            </a:r>
            <a:r>
              <a:rPr lang="tr-TR" i="1" dirty="0" smtClean="0"/>
              <a:t>incelemelerini yürütürken</a:t>
            </a:r>
            <a:r>
              <a:rPr lang="tr-TR" i="1" dirty="0"/>
              <a:t>, aşağıda yer alan temel ilkelere uyarlar</a:t>
            </a:r>
            <a:r>
              <a:rPr lang="tr-TR" i="1" dirty="0" smtClean="0"/>
              <a:t>:</a:t>
            </a:r>
          </a:p>
          <a:p>
            <a:pPr marL="0" indent="0">
              <a:buNone/>
            </a:pPr>
            <a:r>
              <a:rPr lang="tr-TR" i="1" dirty="0" smtClean="0"/>
              <a:t>…</a:t>
            </a:r>
            <a:endParaRPr lang="tr-TR" i="1" dirty="0"/>
          </a:p>
          <a:p>
            <a:pPr marL="0" indent="0">
              <a:buNone/>
            </a:pPr>
            <a:r>
              <a:rPr lang="tr-TR" i="1" dirty="0" smtClean="0"/>
              <a:t>d</a:t>
            </a:r>
            <a:r>
              <a:rPr lang="tr-TR" i="1" dirty="0"/>
              <a:t>) Görevin yerine getirilmesinde sürekli gelişimi, saydamlığı, tarafsızlığı, </a:t>
            </a:r>
            <a:r>
              <a:rPr lang="tr-TR" i="1" dirty="0" smtClean="0"/>
              <a:t>dürüstlüğü, kamu </a:t>
            </a:r>
            <a:r>
              <a:rPr lang="tr-TR" i="1" dirty="0"/>
              <a:t>yararını gözetmeyi, hesap verilebilirliği ve öngörülebilirliği esas almak.</a:t>
            </a:r>
          </a:p>
          <a:p>
            <a:pPr marL="0" indent="0">
              <a:buNone/>
            </a:pPr>
            <a:r>
              <a:rPr lang="tr-TR" i="1" dirty="0"/>
              <a:t>e) Tüm eylem ve işlemlerde yasallık, adalet ve dürüstlük ilkeleri </a:t>
            </a:r>
            <a:r>
              <a:rPr lang="tr-TR" i="1" dirty="0" smtClean="0"/>
              <a:t>doğrultusunda hareket</a:t>
            </a:r>
            <a:r>
              <a:rPr lang="tr-TR" i="1" dirty="0"/>
              <a:t> </a:t>
            </a:r>
            <a:r>
              <a:rPr lang="tr-TR" i="1" dirty="0" smtClean="0"/>
              <a:t>etmek</a:t>
            </a:r>
            <a:r>
              <a:rPr lang="tr-TR" i="1" dirty="0"/>
              <a:t>, tarafsızlıklarını engelleyecek herhangi bir etkiye izin vermemek</a:t>
            </a:r>
            <a:r>
              <a:rPr lang="tr-TR" i="1" dirty="0" smtClean="0"/>
              <a:t>.</a:t>
            </a:r>
          </a:p>
          <a:p>
            <a:pPr marL="0" indent="0">
              <a:buNone/>
            </a:pPr>
            <a:r>
              <a:rPr lang="tr-TR" i="1" dirty="0" smtClean="0"/>
              <a:t>…</a:t>
            </a:r>
            <a:endParaRPr lang="tr-TR" i="1" dirty="0"/>
          </a:p>
          <a:p>
            <a:pPr marL="0" indent="0">
              <a:buNone/>
            </a:pPr>
            <a:r>
              <a:rPr lang="tr-TR" i="1" dirty="0" smtClean="0"/>
              <a:t>g</a:t>
            </a:r>
            <a:r>
              <a:rPr lang="tr-TR" i="1" dirty="0"/>
              <a:t>) Görevlerini, unvanlarını ve yetkilerini kullanarak kendileri, yakınları veya </a:t>
            </a:r>
            <a:r>
              <a:rPr lang="tr-TR" i="1" dirty="0" smtClean="0"/>
              <a:t>üçüncü kişiler </a:t>
            </a:r>
            <a:r>
              <a:rPr lang="tr-TR" i="1" dirty="0"/>
              <a:t>lehine menfaat sağlamamak</a:t>
            </a:r>
            <a:r>
              <a:rPr lang="tr-TR" i="1" dirty="0" smtClean="0"/>
              <a:t>.»</a:t>
            </a:r>
            <a:endParaRPr lang="tr-TR" b="1" i="1" dirty="0"/>
          </a:p>
        </p:txBody>
      </p:sp>
    </p:spTree>
    <p:extLst>
      <p:ext uri="{BB962C8B-B14F-4D97-AF65-F5344CB8AC3E}">
        <p14:creationId xmlns:p14="http://schemas.microsoft.com/office/powerpoint/2010/main" val="393487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Vergi Müfettişleri Mesleki Etik Davranış İlke ve Kuralları Yönergesi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smtClean="0"/>
              <a:t>Mesleki Etik Davranış İlkeleri:</a:t>
            </a:r>
          </a:p>
          <a:p>
            <a:pPr>
              <a:buFontTx/>
              <a:buChar char="-"/>
            </a:pPr>
            <a:r>
              <a:rPr lang="tr-TR" b="1" u="sng" dirty="0" smtClean="0"/>
              <a:t>Tarafsızlık ve nesnellik</a:t>
            </a:r>
          </a:p>
          <a:p>
            <a:pPr>
              <a:buFontTx/>
              <a:buChar char="-"/>
            </a:pPr>
            <a:r>
              <a:rPr lang="tr-TR" b="1" u="sng" dirty="0" smtClean="0"/>
              <a:t>Eşitlik </a:t>
            </a:r>
            <a:r>
              <a:rPr lang="tr-TR" dirty="0" smtClean="0"/>
              <a:t>                                                                                Mesleki Şüphecilik</a:t>
            </a:r>
          </a:p>
          <a:p>
            <a:pPr>
              <a:buFontTx/>
              <a:buChar char="-"/>
            </a:pPr>
            <a:r>
              <a:rPr lang="tr-TR" b="1" u="sng" dirty="0" smtClean="0"/>
              <a:t>Doğruluk ve dürüstlük</a:t>
            </a:r>
          </a:p>
          <a:p>
            <a:pPr>
              <a:buFontTx/>
              <a:buChar char="-"/>
            </a:pPr>
            <a:r>
              <a:rPr lang="tr-TR" dirty="0" smtClean="0"/>
              <a:t>Gizlilik                                                                              Mesleki Yargı</a:t>
            </a:r>
          </a:p>
          <a:p>
            <a:pPr>
              <a:buFontTx/>
              <a:buChar char="-"/>
            </a:pPr>
            <a:r>
              <a:rPr lang="tr-TR" b="1" u="sng" dirty="0" smtClean="0"/>
              <a:t>Çıkar çatışmasından kaçınma</a:t>
            </a:r>
          </a:p>
          <a:p>
            <a:pPr>
              <a:buFontTx/>
              <a:buChar char="-"/>
            </a:pPr>
            <a:r>
              <a:rPr lang="tr-TR" dirty="0" smtClean="0"/>
              <a:t>Nezaket ve saygı</a:t>
            </a:r>
          </a:p>
          <a:p>
            <a:pPr>
              <a:buFontTx/>
              <a:buChar char="-"/>
            </a:pPr>
            <a:r>
              <a:rPr lang="tr-TR" b="1" u="sng" dirty="0" smtClean="0"/>
              <a:t>Yetkinlik ve mesleki </a:t>
            </a:r>
            <a:r>
              <a:rPr lang="tr-TR" b="1" u="sng" dirty="0"/>
              <a:t>ö</a:t>
            </a:r>
            <a:r>
              <a:rPr lang="tr-TR" b="1" u="sng" dirty="0" smtClean="0"/>
              <a:t>zen </a:t>
            </a:r>
          </a:p>
          <a:p>
            <a:pPr marL="0" indent="0">
              <a:buNone/>
            </a:pPr>
            <a:r>
              <a:rPr lang="tr-TR" dirty="0" smtClean="0"/>
              <a:t>-     Mesleğe uygun davranış</a:t>
            </a: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 flipV="1">
            <a:off x="3698543" y="3084394"/>
            <a:ext cx="4995081" cy="13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 flipV="1">
            <a:off x="6428096" y="3098042"/>
            <a:ext cx="2265528" cy="12965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5513696" y="2715904"/>
            <a:ext cx="2975211" cy="1269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5431809" y="3548418"/>
            <a:ext cx="3084394" cy="4367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 flipV="1">
            <a:off x="5868537" y="3985146"/>
            <a:ext cx="2620370" cy="1173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12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Vergi İnceleme Rehberi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Mükellefin muhasebe sisteminin ve iç kontrol mekanizmalarının analiz edilmesi ve riskli alanların tespiti.</a:t>
            </a:r>
          </a:p>
          <a:p>
            <a:pPr marL="0" indent="0">
              <a:buNone/>
            </a:pPr>
            <a:r>
              <a:rPr lang="tr-TR" dirty="0" smtClean="0"/>
              <a:t>	Örnek: İlişkili kişilerle yapılan işlemler her zaman için bir risk unsuru olarak görülmelidir.</a:t>
            </a:r>
          </a:p>
          <a:p>
            <a:r>
              <a:rPr lang="tr-TR" dirty="0" smtClean="0"/>
              <a:t>İnceleme kanıtlarının elde edilmesi:</a:t>
            </a:r>
          </a:p>
          <a:p>
            <a:pPr marL="0" indent="0">
              <a:buNone/>
            </a:pPr>
            <a:r>
              <a:rPr lang="tr-TR" dirty="0" smtClean="0"/>
              <a:t>- Hesaplar </a:t>
            </a:r>
            <a:r>
              <a:rPr lang="tr-TR" dirty="0"/>
              <a:t>arasında tutarlılık testleri, analitik hesaplamalar, nakit akışı tablolarıyla veya </a:t>
            </a:r>
            <a:r>
              <a:rPr lang="tr-TR" dirty="0" err="1"/>
              <a:t>kaydi</a:t>
            </a:r>
            <a:r>
              <a:rPr lang="tr-TR" dirty="0"/>
              <a:t> stok kontrolleriyle, </a:t>
            </a:r>
          </a:p>
          <a:p>
            <a:pPr marL="0" indent="0">
              <a:buNone/>
            </a:pPr>
            <a:r>
              <a:rPr lang="tr-TR" b="1" dirty="0" smtClean="0"/>
              <a:t>- </a:t>
            </a:r>
            <a:r>
              <a:rPr lang="tr-TR" b="1" u="sng" dirty="0" smtClean="0"/>
              <a:t>Üçüncü </a:t>
            </a:r>
            <a:r>
              <a:rPr lang="tr-TR" b="1" u="sng" dirty="0"/>
              <a:t>kişiler nezdinde yapılan karşıt </a:t>
            </a:r>
            <a:r>
              <a:rPr lang="tr-TR" b="1" u="sng" dirty="0" smtClean="0"/>
              <a:t>incelemelerle</a:t>
            </a:r>
            <a:r>
              <a:rPr lang="tr-TR" b="1" u="sng" dirty="0"/>
              <a:t>, </a:t>
            </a:r>
          </a:p>
          <a:p>
            <a:pPr marL="0" indent="0">
              <a:buNone/>
            </a:pPr>
            <a:r>
              <a:rPr lang="tr-TR" b="1" dirty="0" smtClean="0"/>
              <a:t>- </a:t>
            </a:r>
            <a:r>
              <a:rPr lang="tr-TR" b="1" u="sng" dirty="0" smtClean="0"/>
              <a:t>Mükellefin </a:t>
            </a:r>
            <a:r>
              <a:rPr lang="tr-TR" b="1" u="sng" dirty="0"/>
              <a:t>veya üçüncü kişilere ait harici belgeler ve faaliyet raporları </a:t>
            </a:r>
            <a:r>
              <a:rPr lang="tr-TR" b="1" u="sng" dirty="0" smtClean="0"/>
              <a:t>üzerinde yapılan </a:t>
            </a:r>
            <a:r>
              <a:rPr lang="tr-TR" b="1" u="sng" dirty="0"/>
              <a:t>incelemelerle, </a:t>
            </a:r>
          </a:p>
          <a:p>
            <a:pPr marL="0" indent="0">
              <a:buNone/>
            </a:pPr>
            <a:r>
              <a:rPr lang="tr-TR" dirty="0" smtClean="0"/>
              <a:t>- Hesaplar </a:t>
            </a:r>
            <a:r>
              <a:rPr lang="tr-TR" dirty="0"/>
              <a:t>üzerinden yapılacak sayısal veya parasal </a:t>
            </a:r>
            <a:r>
              <a:rPr lang="tr-TR" dirty="0" smtClean="0"/>
              <a:t>örneklemelerle, </a:t>
            </a:r>
          </a:p>
          <a:p>
            <a:pPr marL="0" indent="0">
              <a:buNone/>
            </a:pPr>
            <a:r>
              <a:rPr lang="tr-TR" dirty="0" smtClean="0"/>
              <a:t>- Mükellefin </a:t>
            </a:r>
            <a:r>
              <a:rPr lang="tr-TR" dirty="0"/>
              <a:t>fiziki ortamının gözlemlenmesiyle, sahada yapılacak incelemelerle veya fiili envanter sayımları yapmak suretiyle.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051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Mesleki Şüpheciliğin </a:t>
            </a:r>
            <a:r>
              <a:rPr lang="tr-TR" dirty="0"/>
              <a:t>G</a:t>
            </a:r>
            <a:r>
              <a:rPr lang="tr-TR" dirty="0" smtClean="0"/>
              <a:t>üçlendirilmesi ve Mesleki </a:t>
            </a:r>
            <a:r>
              <a:rPr lang="tr-TR" dirty="0"/>
              <a:t>Y</a:t>
            </a:r>
            <a:r>
              <a:rPr lang="tr-TR" dirty="0" smtClean="0"/>
              <a:t>argı </a:t>
            </a:r>
            <a:r>
              <a:rPr lang="tr-TR" dirty="0"/>
              <a:t>K</a:t>
            </a:r>
            <a:r>
              <a:rPr lang="tr-TR" dirty="0" smtClean="0"/>
              <a:t>alitesinin </a:t>
            </a:r>
            <a:r>
              <a:rPr lang="tr-TR" dirty="0"/>
              <a:t>A</a:t>
            </a:r>
            <a:r>
              <a:rPr lang="tr-TR" dirty="0" smtClean="0"/>
              <a:t>rttırılması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İnceleme elemanının hesap verilebilirliğinin arttırılması</a:t>
            </a:r>
          </a:p>
          <a:p>
            <a:r>
              <a:rPr lang="tr-TR" dirty="0" smtClean="0"/>
              <a:t>İnceleme sürecinde denetim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5602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sz="4500" b="1" i="1" dirty="0" smtClean="0"/>
              <a:t>Sabırla dinlediğiniz için teşekkür ederim.</a:t>
            </a:r>
          </a:p>
          <a:p>
            <a:pPr marL="0" indent="0" algn="ctr">
              <a:buNone/>
            </a:pPr>
            <a:endParaRPr lang="tr-TR" sz="4500" b="1" i="1" dirty="0" smtClean="0"/>
          </a:p>
          <a:p>
            <a:pPr marL="0" indent="0" algn="ctr">
              <a:buNone/>
            </a:pPr>
            <a:endParaRPr lang="tr-TR" sz="4500" b="1" i="1" dirty="0"/>
          </a:p>
          <a:p>
            <a:pPr marL="0" indent="0" algn="ctr">
              <a:buNone/>
            </a:pPr>
            <a:r>
              <a:rPr lang="tr-TR" sz="2800" b="1" i="1" dirty="0" smtClean="0"/>
              <a:t>Serdar TAŞDÖKEN</a:t>
            </a:r>
          </a:p>
          <a:p>
            <a:pPr marL="0" indent="0" algn="ctr">
              <a:buNone/>
            </a:pPr>
            <a:r>
              <a:rPr lang="tr-TR" sz="2800" b="1" i="1" dirty="0" smtClean="0"/>
              <a:t>Vergi Müfettişi</a:t>
            </a:r>
          </a:p>
          <a:p>
            <a:pPr marL="0" indent="0" algn="ctr">
              <a:buNone/>
            </a:pPr>
            <a:endParaRPr lang="tr-TR" sz="4500" b="1" i="1" dirty="0"/>
          </a:p>
        </p:txBody>
      </p:sp>
    </p:spTree>
    <p:extLst>
      <p:ext uri="{BB962C8B-B14F-4D97-AF65-F5344CB8AC3E}">
        <p14:creationId xmlns:p14="http://schemas.microsoft.com/office/powerpoint/2010/main" val="309465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Vergi Denetimi Nasıl Yürütülmeli?</a:t>
            </a:r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/>
              <a:t>V</a:t>
            </a:r>
            <a:r>
              <a:rPr lang="tr-TR" dirty="0" smtClean="0"/>
              <a:t>ergi inceleme  elemanları inceleme esnasında</a:t>
            </a:r>
          </a:p>
          <a:p>
            <a:pPr marL="0" indent="0">
              <a:buNone/>
            </a:pPr>
            <a:r>
              <a:rPr lang="tr-TR" b="1" u="sng" dirty="0"/>
              <a:t>m</a:t>
            </a:r>
            <a:r>
              <a:rPr lang="tr-TR" b="1" u="sng" dirty="0" smtClean="0"/>
              <a:t>esleki şüphecilik</a:t>
            </a:r>
            <a:r>
              <a:rPr lang="tr-TR" dirty="0" smtClean="0"/>
              <a:t> ile hareket etmeli ve karşılaştığı</a:t>
            </a:r>
          </a:p>
          <a:p>
            <a:pPr marL="0" indent="0">
              <a:buNone/>
            </a:pPr>
            <a:r>
              <a:rPr lang="tr-TR" dirty="0"/>
              <a:t>d</a:t>
            </a:r>
            <a:r>
              <a:rPr lang="tr-TR" dirty="0" smtClean="0"/>
              <a:t>urumlar hakkında en doğru sonuca götürecek </a:t>
            </a:r>
          </a:p>
          <a:p>
            <a:pPr marL="0" indent="0">
              <a:buNone/>
            </a:pPr>
            <a:r>
              <a:rPr lang="tr-TR" b="1" u="sng" dirty="0" smtClean="0"/>
              <a:t>mesleki yargıda </a:t>
            </a:r>
            <a:r>
              <a:rPr lang="tr-TR" dirty="0" smtClean="0"/>
              <a:t>bulunmalıdır.  </a:t>
            </a:r>
          </a:p>
          <a:p>
            <a:endParaRPr lang="tr-TR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951" y="2347415"/>
            <a:ext cx="2651036" cy="3423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11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Vergi İnceleme Elemanlarının Seçimi-I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Doğruluk, dürüstlük</a:t>
            </a:r>
          </a:p>
          <a:p>
            <a:r>
              <a:rPr lang="tr-TR" dirty="0" smtClean="0"/>
              <a:t>Davranış tarzı ve özgüveni</a:t>
            </a:r>
          </a:p>
          <a:p>
            <a:r>
              <a:rPr lang="tr-TR" dirty="0" smtClean="0"/>
              <a:t>Kavrama, anlama ve analiz etme yeteneği</a:t>
            </a:r>
          </a:p>
          <a:p>
            <a:r>
              <a:rPr lang="tr-TR" dirty="0" smtClean="0"/>
              <a:t>Araştırmacılık yönü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7157" y="1905000"/>
            <a:ext cx="3816255" cy="1602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48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Vergi İnceleme Elemanlarının Seçimi-II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Vergi Denetim Kurulu Yönetmeliği Md. 17:</a:t>
            </a:r>
          </a:p>
          <a:p>
            <a:pPr marL="0" indent="0">
              <a:buNone/>
            </a:pPr>
            <a:r>
              <a:rPr lang="tr-TR" i="1" dirty="0" smtClean="0"/>
              <a:t>«(2) Sözlü sınavlar, adayın;</a:t>
            </a:r>
          </a:p>
          <a:p>
            <a:pPr marL="0" indent="0">
              <a:buNone/>
            </a:pPr>
            <a:r>
              <a:rPr lang="tr-TR" b="1" i="1" dirty="0"/>
              <a:t>a) Bir konuyu kavrayıp özetleme, ifade yeteneği ve muhakeme gücünün,</a:t>
            </a:r>
          </a:p>
          <a:p>
            <a:pPr marL="0" indent="0">
              <a:buNone/>
            </a:pPr>
            <a:r>
              <a:rPr lang="tr-TR" b="1" i="1" dirty="0"/>
              <a:t>b) Liyakati, temsil kabiliyeti, bilgi düzeyi, davranış ve tepkilerinin mesleğe veya </a:t>
            </a:r>
            <a:r>
              <a:rPr lang="tr-TR" b="1" i="1" dirty="0" smtClean="0"/>
              <a:t>göreve uygunluğunun,</a:t>
            </a:r>
          </a:p>
          <a:p>
            <a:pPr marL="0" indent="0">
              <a:buNone/>
            </a:pPr>
            <a:r>
              <a:rPr lang="tr-TR" b="1" i="1" dirty="0" smtClean="0"/>
              <a:t>c</a:t>
            </a:r>
            <a:r>
              <a:rPr lang="tr-TR" b="1" i="1" dirty="0"/>
              <a:t>) Özgüveni, ikna kabiliyeti ve inandırıcılığının,</a:t>
            </a:r>
          </a:p>
          <a:p>
            <a:pPr marL="0" indent="0">
              <a:buNone/>
            </a:pPr>
            <a:r>
              <a:rPr lang="tr-TR" i="1" dirty="0"/>
              <a:t>ç) Genel yetenek ve genel kültürünün,</a:t>
            </a:r>
          </a:p>
          <a:p>
            <a:pPr marL="0" indent="0">
              <a:buNone/>
            </a:pPr>
            <a:r>
              <a:rPr lang="tr-TR" i="1" dirty="0"/>
              <a:t>d) Bilimsel ve teknolojik gelişmelere açıklığının,</a:t>
            </a:r>
          </a:p>
          <a:p>
            <a:pPr marL="0" indent="0">
              <a:buNone/>
            </a:pPr>
            <a:r>
              <a:rPr lang="tr-TR" i="1" dirty="0"/>
              <a:t>değerlendirilmesi suretiyle yapılır</a:t>
            </a:r>
            <a:r>
              <a:rPr lang="tr-TR" i="1" dirty="0" smtClean="0"/>
              <a:t>.»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86303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Vergi İnceleme Elemanlarının Yetiştirilmesi-I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Vergi Denetim Kurulu Yönetmeliği Md. 27:</a:t>
            </a:r>
          </a:p>
          <a:p>
            <a:pPr marL="0" indent="0">
              <a:buNone/>
            </a:pPr>
            <a:r>
              <a:rPr lang="tr-TR" i="1" dirty="0" smtClean="0"/>
              <a:t>«</a:t>
            </a:r>
            <a:r>
              <a:rPr lang="tr-TR" i="1" dirty="0"/>
              <a:t>(1) Vergi Müfettiş Yardımcılarının yetiştirilmesinde aşağıdaki amaçlar güdülür:</a:t>
            </a:r>
          </a:p>
          <a:p>
            <a:pPr marL="0" indent="0">
              <a:buNone/>
            </a:pPr>
            <a:r>
              <a:rPr lang="tr-TR" i="1" dirty="0"/>
              <a:t>a) Görev ve yetki alanlarına giren konularda, yeterli bilgi, ihtisas ve deneyime sahip </a:t>
            </a:r>
            <a:r>
              <a:rPr lang="tr-TR" i="1" dirty="0" smtClean="0"/>
              <a:t>olmalarını sağlamak</a:t>
            </a:r>
            <a:r>
              <a:rPr lang="tr-TR" i="1" dirty="0"/>
              <a:t>.</a:t>
            </a:r>
          </a:p>
          <a:p>
            <a:pPr marL="0" indent="0">
              <a:buNone/>
            </a:pPr>
            <a:r>
              <a:rPr lang="tr-TR" i="1" dirty="0" smtClean="0"/>
              <a:t>…</a:t>
            </a:r>
            <a:endParaRPr lang="tr-TR" i="1" dirty="0"/>
          </a:p>
          <a:p>
            <a:pPr marL="0" indent="0">
              <a:buNone/>
            </a:pPr>
            <a:r>
              <a:rPr lang="tr-TR" i="1" dirty="0"/>
              <a:t>c) Görev ve yetki alanlarına giren konularda bilimsel araştırma yapma becerilerini kazandırmak.</a:t>
            </a:r>
          </a:p>
          <a:p>
            <a:pPr marL="0" indent="0">
              <a:buNone/>
            </a:pPr>
            <a:r>
              <a:rPr lang="tr-TR" i="1" dirty="0" smtClean="0"/>
              <a:t>d</a:t>
            </a:r>
            <a:r>
              <a:rPr lang="tr-TR" i="1" dirty="0"/>
              <a:t>) Analitik düşünme, takım çalışması ve iletişim becerilerini </a:t>
            </a:r>
            <a:r>
              <a:rPr lang="tr-TR" i="1" dirty="0" smtClean="0"/>
              <a:t>geliştirmek.</a:t>
            </a:r>
          </a:p>
          <a:p>
            <a:pPr marL="0" indent="0">
              <a:buNone/>
            </a:pPr>
            <a:r>
              <a:rPr lang="tr-TR" i="1" dirty="0" smtClean="0"/>
              <a:t>…»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49649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Vergi İnceleme Elemanlarının Yetiştirilmesi-II Refakat Süreci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Refakat sonunda düzenlenen değerlendirme formunda yer alan kriterler:</a:t>
            </a:r>
          </a:p>
          <a:p>
            <a:r>
              <a:rPr lang="tr-TR" dirty="0" smtClean="0"/>
              <a:t>30 farklı kriter</a:t>
            </a:r>
          </a:p>
          <a:p>
            <a:r>
              <a:rPr lang="tr-TR" dirty="0" smtClean="0"/>
              <a:t>Bunlardan bazıları;</a:t>
            </a:r>
          </a:p>
          <a:p>
            <a:pPr>
              <a:buFontTx/>
              <a:buChar char="-"/>
            </a:pPr>
            <a:r>
              <a:rPr lang="tr-TR" i="1" dirty="0" smtClean="0"/>
              <a:t>Karar verme yeteneği</a:t>
            </a:r>
          </a:p>
          <a:p>
            <a:pPr>
              <a:buFontTx/>
              <a:buChar char="-"/>
            </a:pPr>
            <a:r>
              <a:rPr lang="tr-TR" i="1" dirty="0" smtClean="0"/>
              <a:t>Dikkat derecesi</a:t>
            </a:r>
          </a:p>
          <a:p>
            <a:pPr>
              <a:buFontTx/>
              <a:buChar char="-"/>
            </a:pPr>
            <a:r>
              <a:rPr lang="tr-TR" i="1" dirty="0" smtClean="0"/>
              <a:t>Muhakeme ve nüfuz yeteneği </a:t>
            </a:r>
          </a:p>
          <a:p>
            <a:pPr>
              <a:buFontTx/>
              <a:buChar char="-"/>
            </a:pPr>
            <a:r>
              <a:rPr lang="tr-TR" i="1" dirty="0" smtClean="0"/>
              <a:t>Kendine güven duygusu</a:t>
            </a:r>
          </a:p>
          <a:p>
            <a:pPr>
              <a:buFontTx/>
              <a:buChar char="-"/>
            </a:pPr>
            <a:r>
              <a:rPr lang="tr-TR" i="1" dirty="0" smtClean="0"/>
              <a:t>Bağımsız iş yapma yeteneği 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18270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Vergi İnceleme Süreci-Mesleki Şüphecilik ve Mesleki Yargıyı Etkileyen Başlıca </a:t>
            </a:r>
            <a:r>
              <a:rPr lang="tr-TR" dirty="0"/>
              <a:t>U</a:t>
            </a:r>
            <a:r>
              <a:rPr lang="tr-TR" dirty="0" smtClean="0"/>
              <a:t>nsurlar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Mesleki deneyim</a:t>
            </a:r>
          </a:p>
          <a:p>
            <a:r>
              <a:rPr lang="tr-TR" dirty="0" smtClean="0"/>
              <a:t>Vergi kanunları ve düzenleyici çevre</a:t>
            </a:r>
          </a:p>
          <a:p>
            <a:r>
              <a:rPr lang="tr-TR" dirty="0" smtClean="0"/>
              <a:t>Mükelleflerin içinde bulundukları durum</a:t>
            </a:r>
          </a:p>
          <a:p>
            <a:r>
              <a:rPr lang="tr-TR" dirty="0" smtClean="0"/>
              <a:t>İnceleme konusu işlemin türü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764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Vergi İncelemesi- Yasal Çerçeve 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213 sayılı Vergi Usul Kanunu- Md. 134-147</a:t>
            </a:r>
          </a:p>
          <a:p>
            <a:r>
              <a:rPr lang="tr-TR" dirty="0" smtClean="0"/>
              <a:t>178 sayılı Kanun Hükmünde Kararname Md. 19/e:</a:t>
            </a:r>
          </a:p>
          <a:p>
            <a:pPr marL="0" indent="0">
              <a:buNone/>
            </a:pPr>
            <a:r>
              <a:rPr lang="tr-TR" i="1" dirty="0" smtClean="0"/>
              <a:t>«</a:t>
            </a:r>
            <a:r>
              <a:rPr lang="tr-TR" i="1" dirty="0"/>
              <a:t> </a:t>
            </a:r>
            <a:r>
              <a:rPr lang="tr-TR" i="1" dirty="0" smtClean="0"/>
              <a:t>e</a:t>
            </a:r>
            <a:r>
              <a:rPr lang="tr-TR" i="1" dirty="0"/>
              <a:t>) Vergi inceleme ve denetimleri ile raporlamaya ilişkin standart, ilke, yöntem </a:t>
            </a:r>
            <a:r>
              <a:rPr lang="tr-TR" i="1" dirty="0" smtClean="0"/>
              <a:t>ve </a:t>
            </a:r>
            <a:r>
              <a:rPr lang="nb-NO" i="1" dirty="0" smtClean="0"/>
              <a:t>teknikleri </a:t>
            </a:r>
            <a:r>
              <a:rPr lang="nb-NO" i="1" dirty="0"/>
              <a:t>geliştirmek, inceleme ve denetim rehberleri hazırlamak, vergi incelemesi </a:t>
            </a:r>
            <a:r>
              <a:rPr lang="nb-NO" i="1" dirty="0" smtClean="0"/>
              <a:t>yapmaya</a:t>
            </a:r>
            <a:r>
              <a:rPr lang="tr-TR" i="1" dirty="0" smtClean="0"/>
              <a:t> yetkili </a:t>
            </a:r>
            <a:r>
              <a:rPr lang="tr-TR" i="1" dirty="0"/>
              <a:t>olanların uyacakları etik kuralları belirlemek</a:t>
            </a:r>
            <a:r>
              <a:rPr lang="tr-TR" i="1" dirty="0" smtClean="0"/>
              <a:t>.»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734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Vergi İncelemesi- İkincil Mevzuat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Vergi Denetim Kurulu Yönetmeliği</a:t>
            </a:r>
          </a:p>
          <a:p>
            <a:r>
              <a:rPr lang="tr-TR" dirty="0" smtClean="0"/>
              <a:t>Vergi İncelemelerinde Uyulacak Esaslar Hakkında Yönetmelik</a:t>
            </a:r>
          </a:p>
          <a:p>
            <a:r>
              <a:rPr lang="tr-TR" dirty="0" smtClean="0"/>
              <a:t>Vergi Müfettişleri Mesleki Etik Davranış İlke ve Kuralları Hakkında Yönerge</a:t>
            </a:r>
          </a:p>
          <a:p>
            <a:r>
              <a:rPr lang="tr-TR" dirty="0" smtClean="0"/>
              <a:t>Vergi İnceleme Rehberi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416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rgbClr val="002060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2463</TotalTime>
  <Words>638</Words>
  <Application>Microsoft Office PowerPoint</Application>
  <PresentationFormat>Geniş ekran</PresentationFormat>
  <Paragraphs>133</Paragraphs>
  <Slides>15</Slides>
  <Notes>15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Arial</vt:lpstr>
      <vt:lpstr>Book Antiqua</vt:lpstr>
      <vt:lpstr>Calibri</vt:lpstr>
      <vt:lpstr>Century Gothic</vt:lpstr>
      <vt:lpstr>Wingdings 3</vt:lpstr>
      <vt:lpstr>1_Ofis Teması</vt:lpstr>
      <vt:lpstr>Duman</vt:lpstr>
      <vt:lpstr>VERGİ DENETİM KURULU</vt:lpstr>
      <vt:lpstr>Vergi Denetimi Nasıl Yürütülmeli?</vt:lpstr>
      <vt:lpstr>Vergi İnceleme Elemanlarının Seçimi-I</vt:lpstr>
      <vt:lpstr>Vergi İnceleme Elemanlarının Seçimi-II</vt:lpstr>
      <vt:lpstr>Vergi İnceleme Elemanlarının Yetiştirilmesi-I</vt:lpstr>
      <vt:lpstr>Vergi İnceleme Elemanlarının Yetiştirilmesi-II Refakat Süreci</vt:lpstr>
      <vt:lpstr>Vergi İnceleme Süreci-Mesleki Şüphecilik ve Mesleki Yargıyı Etkileyen Başlıca Unsurlar</vt:lpstr>
      <vt:lpstr>Vergi İncelemesi- Yasal Çerçeve  </vt:lpstr>
      <vt:lpstr>Vergi İncelemesi- İkincil Mevzuat</vt:lpstr>
      <vt:lpstr>Vergi Denetim Kurulu Yönetmeliği</vt:lpstr>
      <vt:lpstr>Vergi İncelemelerinde Uyulacak Esaslar Hakkında Yönetmelik</vt:lpstr>
      <vt:lpstr>Vergi Müfettişleri Mesleki Etik Davranış İlke ve Kuralları Yönergesi</vt:lpstr>
      <vt:lpstr>Vergi İnceleme Rehberi</vt:lpstr>
      <vt:lpstr>Mesleki Şüpheciliğin Güçlendirilmesi ve Mesleki Yargı Kalitesinin Arttırılması 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Vergi Denetiminde Şüphecilik ve Mesleki Yargı </dc:title>
  <dc:creator>Serdar TAŞDÖKEN</dc:creator>
  <cp:lastModifiedBy>Serdar TAŞDÖKEN</cp:lastModifiedBy>
  <cp:revision>58</cp:revision>
  <cp:lastPrinted>2016-03-18T07:39:29Z</cp:lastPrinted>
  <dcterms:created xsi:type="dcterms:W3CDTF">2016-03-08T16:31:15Z</dcterms:created>
  <dcterms:modified xsi:type="dcterms:W3CDTF">2016-03-21T09:41:54Z</dcterms:modified>
</cp:coreProperties>
</file>