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82" r:id="rId3"/>
    <p:sldId id="257" r:id="rId4"/>
    <p:sldId id="356" r:id="rId5"/>
    <p:sldId id="357" r:id="rId6"/>
    <p:sldId id="358" r:id="rId7"/>
    <p:sldId id="359" r:id="rId8"/>
    <p:sldId id="360" r:id="rId9"/>
    <p:sldId id="361" r:id="rId10"/>
    <p:sldId id="365" r:id="rId11"/>
    <p:sldId id="366" r:id="rId12"/>
    <p:sldId id="367" r:id="rId13"/>
    <p:sldId id="364" r:id="rId14"/>
    <p:sldId id="363" r:id="rId15"/>
    <p:sldId id="362" r:id="rId16"/>
    <p:sldId id="371" r:id="rId17"/>
    <p:sldId id="372" r:id="rId18"/>
    <p:sldId id="373" r:id="rId19"/>
    <p:sldId id="368" r:id="rId20"/>
    <p:sldId id="376" r:id="rId21"/>
    <p:sldId id="369" r:id="rId22"/>
    <p:sldId id="374" r:id="rId23"/>
    <p:sldId id="375" r:id="rId24"/>
    <p:sldId id="380" r:id="rId25"/>
    <p:sldId id="370" r:id="rId26"/>
    <p:sldId id="383" r:id="rId27"/>
    <p:sldId id="377" r:id="rId28"/>
    <p:sldId id="379" r:id="rId29"/>
    <p:sldId id="378" r:id="rId30"/>
    <p:sldId id="266"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66"/>
    <a:srgbClr val="002774"/>
    <a:srgbClr val="003296"/>
    <a:srgbClr val="003DB8"/>
    <a:srgbClr val="001B50"/>
    <a:srgbClr val="002060"/>
    <a:srgbClr val="0A1828"/>
    <a:srgbClr val="FF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86" autoAdjust="0"/>
  </p:normalViewPr>
  <p:slideViewPr>
    <p:cSldViewPr>
      <p:cViewPr varScale="1">
        <p:scale>
          <a:sx n="57" d="100"/>
          <a:sy n="57" d="100"/>
        </p:scale>
        <p:origin x="9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5471A-30C7-4524-80A6-EA7EA57C60BE}" type="datetimeFigureOut">
              <a:rPr lang="tr-TR" smtClean="0"/>
              <a:t>18.3.2016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62544-6C8E-4031-A25E-0D3F38CDEE74}" type="slidenum">
              <a:rPr lang="tr-TR" smtClean="0"/>
              <a:t>‹#›</a:t>
            </a:fld>
            <a:endParaRPr lang="tr-TR"/>
          </a:p>
        </p:txBody>
      </p:sp>
    </p:spTree>
    <p:extLst>
      <p:ext uri="{BB962C8B-B14F-4D97-AF65-F5344CB8AC3E}">
        <p14:creationId xmlns:p14="http://schemas.microsoft.com/office/powerpoint/2010/main" val="253448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A662544-6C8E-4031-A25E-0D3F38CDEE74}" type="slidenum">
              <a:rPr lang="tr-TR" smtClean="0"/>
              <a:t>1</a:t>
            </a:fld>
            <a:endParaRPr lang="tr-TR"/>
          </a:p>
        </p:txBody>
      </p:sp>
    </p:spTree>
    <p:extLst>
      <p:ext uri="{BB962C8B-B14F-4D97-AF65-F5344CB8AC3E}">
        <p14:creationId xmlns:p14="http://schemas.microsoft.com/office/powerpoint/2010/main" val="109310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11</a:t>
            </a:fld>
            <a:endParaRPr lang="tr-TR"/>
          </a:p>
        </p:txBody>
      </p:sp>
    </p:spTree>
    <p:extLst>
      <p:ext uri="{BB962C8B-B14F-4D97-AF65-F5344CB8AC3E}">
        <p14:creationId xmlns:p14="http://schemas.microsoft.com/office/powerpoint/2010/main" val="289850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Aksi halde çok basit, temelsiz ve hukuka aykırı suçlamalarla sonuca gidilmeye kalkışılır.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12</a:t>
            </a:fld>
            <a:endParaRPr lang="tr-TR"/>
          </a:p>
        </p:txBody>
      </p:sp>
    </p:spTree>
    <p:extLst>
      <p:ext uri="{BB962C8B-B14F-4D97-AF65-F5344CB8AC3E}">
        <p14:creationId xmlns:p14="http://schemas.microsoft.com/office/powerpoint/2010/main" val="240711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Mesleki şüpheciliğe bilerek ya da bilmeyerek gereken önemin verilmemesi denetim başarısızlığına neden olmak bir yana denetim alanında bir çağın kapanmasına yeni bir çağın açılmasına neden olmuştur.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13</a:t>
            </a:fld>
            <a:endParaRPr lang="tr-TR"/>
          </a:p>
        </p:txBody>
      </p:sp>
    </p:spTree>
    <p:extLst>
      <p:ext uri="{BB962C8B-B14F-4D97-AF65-F5344CB8AC3E}">
        <p14:creationId xmlns:p14="http://schemas.microsoft.com/office/powerpoint/2010/main" val="323956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Meslekî yargı, denetçilerin, sorgulayıcı bir zihinsel durumu ve kanıtların eleştirel bir değerlendirmesini içeren mesleki şüphecilik göstermelerini gerekli kılar. Denetçiler, özenle, iyi niyetle ve dürüstlükle kanıtların toplanması ve kanıtların kâfi miktarda, yeterli ve uygun olduğunun tarafsız olarak değerlendirilmesi için mesleklerinin gerektirdiği bilgiden, beceriden ve deneyimden yararlanırlar. Kanıtlar bütün görev süresince toplanıp değerlendirildiği için mesleki şüphecilik bütün görev boyunca gösterilir.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14</a:t>
            </a:fld>
            <a:endParaRPr lang="tr-TR"/>
          </a:p>
        </p:txBody>
      </p:sp>
    </p:spTree>
    <p:extLst>
      <p:ext uri="{BB962C8B-B14F-4D97-AF65-F5344CB8AC3E}">
        <p14:creationId xmlns:p14="http://schemas.microsoft.com/office/powerpoint/2010/main" val="354263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Görüşünün dayanağı olan denetim kanıtları soyut ve genel olmaktan ziyade somut ve elde edilmiş olmalıdır. </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15</a:t>
            </a:fld>
            <a:endParaRPr lang="tr-TR"/>
          </a:p>
        </p:txBody>
      </p:sp>
    </p:spTree>
    <p:extLst>
      <p:ext uri="{BB962C8B-B14F-4D97-AF65-F5344CB8AC3E}">
        <p14:creationId xmlns:p14="http://schemas.microsoft.com/office/powerpoint/2010/main" val="246665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16</a:t>
            </a:fld>
            <a:endParaRPr lang="tr-TR"/>
          </a:p>
        </p:txBody>
      </p:sp>
    </p:spTree>
    <p:extLst>
      <p:ext uri="{BB962C8B-B14F-4D97-AF65-F5344CB8AC3E}">
        <p14:creationId xmlns:p14="http://schemas.microsoft.com/office/powerpoint/2010/main" val="300913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Hem kamu hem de özel sektör denetimlerinde yaşanan bir takım sorunlar, denetimden beklenen faydaların elde edilmesine engel olmaktadır. </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Doğru olmayan denetim de ayrı bir risk olmakla birlikte yeni sorunların ortaya çıkması olarak kabul edilmektedir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17</a:t>
            </a:fld>
            <a:endParaRPr lang="tr-TR"/>
          </a:p>
        </p:txBody>
      </p:sp>
    </p:spTree>
    <p:extLst>
      <p:ext uri="{BB962C8B-B14F-4D97-AF65-F5344CB8AC3E}">
        <p14:creationId xmlns:p14="http://schemas.microsoft.com/office/powerpoint/2010/main" val="407978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u="sng"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Şüphecilik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b="1" u="sng"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Mesleki Yargının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kullanılmasından uzak yapılan denetimler dünyada bağımsız denetim alanında büyük denetim şirketleri tarafından 2000’li yıllarda devasa skandalları ortaya çıkarmıştır. </a:t>
            </a:r>
            <a:endParaRPr lang="tr-TR"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18</a:t>
            </a:fld>
            <a:endParaRPr lang="tr-TR"/>
          </a:p>
        </p:txBody>
      </p:sp>
    </p:spTree>
    <p:extLst>
      <p:ext uri="{BB962C8B-B14F-4D97-AF65-F5344CB8AC3E}">
        <p14:creationId xmlns:p14="http://schemas.microsoft.com/office/powerpoint/2010/main" val="97599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Ceza Hukukunun şüpheden sanık yararlanır ilkesi göz ardı edilmemelidir.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19</a:t>
            </a:fld>
            <a:endParaRPr lang="tr-TR"/>
          </a:p>
        </p:txBody>
      </p:sp>
    </p:spTree>
    <p:extLst>
      <p:ext uri="{BB962C8B-B14F-4D97-AF65-F5344CB8AC3E}">
        <p14:creationId xmlns:p14="http://schemas.microsoft.com/office/powerpoint/2010/main" val="289971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Vergi denetimleri, vergi suçlarını azaltarak adil bir vergi sisteminin gerçekleşmesine ve sistemin idamesine katkı sağlayacaktır </a:t>
            </a:r>
          </a:p>
          <a:p>
            <a:r>
              <a:rPr lang="tr-TR" sz="1200" kern="1200" dirty="0" smtClean="0">
                <a:solidFill>
                  <a:schemeClr val="tx1"/>
                </a:solidFill>
                <a:effectLst/>
                <a:latin typeface="+mn-lt"/>
                <a:ea typeface="+mn-ea"/>
                <a:cs typeface="+mn-cs"/>
              </a:rPr>
              <a:t> Bir mükellefin vergi kaçırmasından kaynaklı olarak yakalanma riski çok düşük ise yaptırımların ne kadar ağır olmasının bir önemi olmayacaktır.</a:t>
            </a:r>
          </a:p>
          <a:p>
            <a:r>
              <a:rPr lang="tr-TR" sz="1200" kern="1200" dirty="0" smtClean="0">
                <a:solidFill>
                  <a:schemeClr val="tx1"/>
                </a:solidFill>
                <a:effectLst/>
                <a:latin typeface="+mn-lt"/>
                <a:ea typeface="+mn-ea"/>
                <a:cs typeface="+mn-cs"/>
              </a:rPr>
              <a:t>Çünkü caydırıcı etkisi olağanüstü düşecektir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 bakımdan vergi cezalarının etkinliği vergi denetimleri ile doğrudan etkilidir </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20</a:t>
            </a:fld>
            <a:endParaRPr lang="tr-TR"/>
          </a:p>
        </p:txBody>
      </p:sp>
    </p:spTree>
    <p:extLst>
      <p:ext uri="{BB962C8B-B14F-4D97-AF65-F5344CB8AC3E}">
        <p14:creationId xmlns:p14="http://schemas.microsoft.com/office/powerpoint/2010/main" val="92574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Etik değerlerin yanı sıra bir denetçide</a:t>
            </a:r>
            <a:r>
              <a:rPr lang="tr-TR" baseline="0" dirty="0" smtClean="0"/>
              <a:t> bulunması gereken temel özellikler Mesleki Şüphecilik ve Mesleki Muhakeme </a:t>
            </a:r>
            <a:r>
              <a:rPr lang="tr-TR" baseline="0" dirty="0" err="1" smtClean="0"/>
              <a:t>dir</a:t>
            </a:r>
            <a:r>
              <a:rPr lang="tr-TR" baseline="0" dirty="0" smtClean="0"/>
              <a:t>. Bu özellikler sadece Bağımsız Denetçide değil İç Denetçide ve Kamu denetçisinde de bulunması gereken temel özelliklerdir.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a:t>
            </a:fld>
            <a:endParaRPr lang="tr-TR"/>
          </a:p>
        </p:txBody>
      </p:sp>
    </p:spTree>
    <p:extLst>
      <p:ext uri="{BB962C8B-B14F-4D97-AF65-F5344CB8AC3E}">
        <p14:creationId xmlns:p14="http://schemas.microsoft.com/office/powerpoint/2010/main" val="9039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Bazı Asliye Ceza Mahkemeleri ihtisas mahkemeleri olarak belirlenerek bu dosyaların sadece o mahkemelere verilmesi onları uzman kılarak yargılamaların daha isabetli ve daha kısa olmasını sağlayacaktır. </a:t>
            </a:r>
          </a:p>
          <a:p>
            <a:r>
              <a:rPr lang="tr-TR" sz="1200" kern="1200" dirty="0" smtClean="0">
                <a:solidFill>
                  <a:schemeClr val="tx1"/>
                </a:solidFill>
                <a:effectLst/>
                <a:latin typeface="+mn-lt"/>
                <a:ea typeface="+mn-ea"/>
                <a:cs typeface="+mn-cs"/>
              </a:rPr>
              <a:t>Görüldüğü üzere en hassas yer vergi inceleme elemanının raporunu iyi inceleyerek yazmasıdır. </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21</a:t>
            </a:fld>
            <a:endParaRPr lang="tr-TR"/>
          </a:p>
        </p:txBody>
      </p:sp>
    </p:spTree>
    <p:extLst>
      <p:ext uri="{BB962C8B-B14F-4D97-AF65-F5344CB8AC3E}">
        <p14:creationId xmlns:p14="http://schemas.microsoft.com/office/powerpoint/2010/main" val="301602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22</a:t>
            </a:fld>
            <a:endParaRPr lang="tr-TR"/>
          </a:p>
        </p:txBody>
      </p:sp>
    </p:spTree>
    <p:extLst>
      <p:ext uri="{BB962C8B-B14F-4D97-AF65-F5344CB8AC3E}">
        <p14:creationId xmlns:p14="http://schemas.microsoft.com/office/powerpoint/2010/main" val="2545871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Bir vergi inceleme elemanının yazmış olduğu tüm raporlarla ilgili mahkumiyet kararı çıkarken bir diğer vergi inceleme elemanının yazdığı raporların tamamında beraat çıkıyor ise bu durum kimse tarafından bilinmemektedir. </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Etkin, verimli, standart ve kaliteli bir vergi denetimi yapılması, gerek yargıya intikal eden dava sayısının oransal olarak azalması gerekse de yargıda mali idare lehine sonuçlanan dosya sayısının artması sonucunu doğuracaktır.</a:t>
            </a:r>
          </a:p>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23</a:t>
            </a:fld>
            <a:endParaRPr lang="tr-TR"/>
          </a:p>
        </p:txBody>
      </p:sp>
    </p:spTree>
    <p:extLst>
      <p:ext uri="{BB962C8B-B14F-4D97-AF65-F5344CB8AC3E}">
        <p14:creationId xmlns:p14="http://schemas.microsoft.com/office/powerpoint/2010/main" val="160103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24</a:t>
            </a:fld>
            <a:endParaRPr lang="tr-TR"/>
          </a:p>
        </p:txBody>
      </p:sp>
    </p:spTree>
    <p:extLst>
      <p:ext uri="{BB962C8B-B14F-4D97-AF65-F5344CB8AC3E}">
        <p14:creationId xmlns:p14="http://schemas.microsoft.com/office/powerpoint/2010/main" val="167172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Dolayısıyla failin, fiilin oluşturduğu suçtan sorumlu tutulabilmesi için kastın mevcudiyeti gerekmekte, kasten hareket edilmiş sayılabilmesi için suçu oluşturan fiilin bilerek ve isteyerek işlenmiş olması, dolayısıyla da bunun araştırılması icap etmektedir. </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25</a:t>
            </a:fld>
            <a:endParaRPr lang="tr-TR"/>
          </a:p>
        </p:txBody>
      </p:sp>
    </p:spTree>
    <p:extLst>
      <p:ext uri="{BB962C8B-B14F-4D97-AF65-F5344CB8AC3E}">
        <p14:creationId xmlns:p14="http://schemas.microsoft.com/office/powerpoint/2010/main" val="97098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26</a:t>
            </a:fld>
            <a:endParaRPr lang="tr-TR"/>
          </a:p>
        </p:txBody>
      </p:sp>
    </p:spTree>
    <p:extLst>
      <p:ext uri="{BB962C8B-B14F-4D97-AF65-F5344CB8AC3E}">
        <p14:creationId xmlns:p14="http://schemas.microsoft.com/office/powerpoint/2010/main" val="569061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27</a:t>
            </a:fld>
            <a:endParaRPr lang="tr-TR"/>
          </a:p>
        </p:txBody>
      </p:sp>
    </p:spTree>
    <p:extLst>
      <p:ext uri="{BB962C8B-B14F-4D97-AF65-F5344CB8AC3E}">
        <p14:creationId xmlns:p14="http://schemas.microsoft.com/office/powerpoint/2010/main" val="3685959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Vergi inceleme elamanlarının Vergi Denetim Kurulu’na, Vergi Denetim Kurulu’nun da Maliye Bakanlığına bağlı olması yani özerk bir yapılanma yerine yürütmeye doğrudan bağlı olması vergi denetimine ilişkin yetkilerin siyasi amaçlarla kullanılma şüphesini yaratacaktır. Nitekim son zamanlardaki vergi incelemelerindeki yaklaşımlar ve tercihler bu endişeleri haklı çıkarmaktadır. Kendisini siyasi baskı altında hisseden bir inceleme elemanından mesleki şüpheciliğini ve mesleki muhakemesini tam olarak kullanması beklenemez. İdare etme yoluna gidecektir ki bu da denetimden beklenen faydaları sağlamadığı gibi denetimin etkisizleşmesine katkı sağlayacaktır.</a:t>
            </a:r>
          </a:p>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28</a:t>
            </a:fld>
            <a:endParaRPr lang="tr-TR"/>
          </a:p>
        </p:txBody>
      </p:sp>
    </p:spTree>
    <p:extLst>
      <p:ext uri="{BB962C8B-B14F-4D97-AF65-F5344CB8AC3E}">
        <p14:creationId xmlns:p14="http://schemas.microsoft.com/office/powerpoint/2010/main" val="251445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29</a:t>
            </a:fld>
            <a:endParaRPr lang="tr-TR"/>
          </a:p>
        </p:txBody>
      </p:sp>
    </p:spTree>
    <p:extLst>
      <p:ext uri="{BB962C8B-B14F-4D97-AF65-F5344CB8AC3E}">
        <p14:creationId xmlns:p14="http://schemas.microsoft.com/office/powerpoint/2010/main" val="159495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Times New Roman" panose="02020603050405020304" pitchFamily="18" charset="0"/>
                <a:ea typeface="Times New Roman" panose="02020603050405020304" pitchFamily="18" charset="0"/>
              </a:rPr>
              <a:t>Sorgulayıcı bir yaklaşımla, hile veya hatalardan kaynaklanabilecek olası yanlışlıklara karşı uyanık olmayı ve aynı yaklaşımla kanıtların geçerliliğinin incelenerek, kurum yönetiminin açıklamaları, iç normlar, mevzuat ve diğer bilgi ve belgeler ile çelişkinin olup olmadığının tespit edilmesini kapsar</a:t>
            </a: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3</a:t>
            </a:fld>
            <a:endParaRPr lang="tr-TR"/>
          </a:p>
        </p:txBody>
      </p:sp>
    </p:spTree>
    <p:extLst>
      <p:ext uri="{BB962C8B-B14F-4D97-AF65-F5344CB8AC3E}">
        <p14:creationId xmlns:p14="http://schemas.microsoft.com/office/powerpoint/2010/main" val="286426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Şüphecilik denetim esnasında dikkatli ve uyanık olmayı gerektirir. </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5</a:t>
            </a:fld>
            <a:endParaRPr lang="tr-TR"/>
          </a:p>
        </p:txBody>
      </p:sp>
    </p:spTree>
    <p:extLst>
      <p:ext uri="{BB962C8B-B14F-4D97-AF65-F5344CB8AC3E}">
        <p14:creationId xmlns:p14="http://schemas.microsoft.com/office/powerpoint/2010/main" val="210192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Çalışma esnasında zaman zaman kanıtların birbirleri ile çeliştikleri görülür. Denetim görüşünün üzerine bina edildiği önemli bir kanıtın bir başka kanıt ile çürütülüyor olması denetçi açısından önemli olacak, belki de görüşünün tam tersi istikamette değişmesine neden olacaktır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6</a:t>
            </a:fld>
            <a:endParaRPr lang="tr-TR"/>
          </a:p>
        </p:txBody>
      </p:sp>
    </p:spTree>
    <p:extLst>
      <p:ext uri="{BB962C8B-B14F-4D97-AF65-F5344CB8AC3E}">
        <p14:creationId xmlns:p14="http://schemas.microsoft.com/office/powerpoint/2010/main" val="220184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Çok küçük bir işyerinde bilgisayar, masa ve koltuk harici hiç demirbaşın bulunmaması, personel çalışmaması ve de milyon TL’lerle ifade edilen bir satışının var olması işyerinin fiziki kapasitesi ile uyumlu olmayan bir satış nedeniyle kamu denetçisini düzenlenen faturaların sahte olduğuna götürebilir.</a:t>
            </a:r>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7</a:t>
            </a:fld>
            <a:endParaRPr lang="tr-TR"/>
          </a:p>
        </p:txBody>
      </p:sp>
    </p:spTree>
    <p:extLst>
      <p:ext uri="{BB962C8B-B14F-4D97-AF65-F5344CB8AC3E}">
        <p14:creationId xmlns:p14="http://schemas.microsoft.com/office/powerpoint/2010/main" val="299179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8</a:t>
            </a:fld>
            <a:endParaRPr lang="tr-TR"/>
          </a:p>
        </p:txBody>
      </p:sp>
    </p:spTree>
    <p:extLst>
      <p:ext uri="{BB962C8B-B14F-4D97-AF65-F5344CB8AC3E}">
        <p14:creationId xmlns:p14="http://schemas.microsoft.com/office/powerpoint/2010/main" val="86525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9</a:t>
            </a:fld>
            <a:endParaRPr lang="tr-TR"/>
          </a:p>
        </p:txBody>
      </p:sp>
    </p:spTree>
    <p:extLst>
      <p:ext uri="{BB962C8B-B14F-4D97-AF65-F5344CB8AC3E}">
        <p14:creationId xmlns:p14="http://schemas.microsoft.com/office/powerpoint/2010/main" val="246761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662544-6C8E-4031-A25E-0D3F38CDEE74}" type="slidenum">
              <a:rPr lang="tr-TR" smtClean="0"/>
              <a:t>10</a:t>
            </a:fld>
            <a:endParaRPr lang="tr-TR"/>
          </a:p>
        </p:txBody>
      </p:sp>
    </p:spTree>
    <p:extLst>
      <p:ext uri="{BB962C8B-B14F-4D97-AF65-F5344CB8AC3E}">
        <p14:creationId xmlns:p14="http://schemas.microsoft.com/office/powerpoint/2010/main" val="396840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1422ED5-32D1-439C-BCEC-A1676EC0A55D}" type="datetime1">
              <a:rPr lang="tr-TR" smtClean="0"/>
              <a:t>18.3.2016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32085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AEB2BFC-D991-49CE-ACE9-632EDFE68D4A}" type="datetime1">
              <a:rPr lang="tr-TR" smtClean="0"/>
              <a:t>18.3.2016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380362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AFA21-D741-4927-B130-8D982CF04068}" type="datetime1">
              <a:rPr lang="tr-TR" smtClean="0"/>
              <a:t>18.3.2016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240254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42F4AD-CC96-46F7-B23D-4A6BD46D5F0F}" type="datetime1">
              <a:rPr lang="tr-TR" smtClean="0"/>
              <a:t>18.3.2016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371747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1B92E9-9513-4920-9567-0B867B1F3E00}" type="datetime1">
              <a:rPr lang="tr-TR" smtClean="0"/>
              <a:t>18.3.2016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200516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F7DF328-73C1-4C74-A5D0-62A2A9AAA426}" type="datetime1">
              <a:rPr lang="tr-TR" smtClean="0"/>
              <a:t>18.3.2016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274287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DBA51D4-C1FC-41D5-AF65-49CFDE53CBDF}" type="datetime1">
              <a:rPr lang="tr-TR" smtClean="0"/>
              <a:t>18.3.2016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252815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A2C65A3-F508-4FDC-9704-1B55130294D9}" type="datetime1">
              <a:rPr lang="tr-TR" smtClean="0"/>
              <a:t>18.3.2016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42678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1E96BAE-FA10-43D3-88EB-918A88F3FBDF}" type="datetime1">
              <a:rPr lang="tr-TR" smtClean="0"/>
              <a:t>18.3.2016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186456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F12382-6788-4DDC-95D2-E4C041AF5EC3}" type="datetime1">
              <a:rPr lang="tr-TR" smtClean="0"/>
              <a:t>18.3.2016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199632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B0F6E7-6F44-4DC6-9674-4CBBD9C59F84}" type="datetime1">
              <a:rPr lang="tr-TR" smtClean="0"/>
              <a:t>18.3.2016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9959F3-BCBC-4386-AFA7-4AC142F750F4}" type="slidenum">
              <a:rPr lang="tr-TR" smtClean="0"/>
              <a:t>‹#›</a:t>
            </a:fld>
            <a:endParaRPr lang="tr-TR"/>
          </a:p>
        </p:txBody>
      </p:sp>
    </p:spTree>
    <p:extLst>
      <p:ext uri="{BB962C8B-B14F-4D97-AF65-F5344CB8AC3E}">
        <p14:creationId xmlns:p14="http://schemas.microsoft.com/office/powerpoint/2010/main" val="350754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E8C4B-A741-40E8-B323-C28CD8B2EA10}" type="datetime1">
              <a:rPr lang="tr-TR" smtClean="0"/>
              <a:t>18.3.2016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959F3-BCBC-4386-AFA7-4AC142F750F4}" type="slidenum">
              <a:rPr lang="tr-TR" smtClean="0"/>
              <a:t>‹#›</a:t>
            </a:fld>
            <a:endParaRPr lang="tr-TR"/>
          </a:p>
        </p:txBody>
      </p:sp>
    </p:spTree>
    <p:extLst>
      <p:ext uri="{BB962C8B-B14F-4D97-AF65-F5344CB8AC3E}">
        <p14:creationId xmlns:p14="http://schemas.microsoft.com/office/powerpoint/2010/main" val="286943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hip.com.tr/galeri/turkiye-den-gulduren-manzaralar_1645_30.html#i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1760" y="2287114"/>
            <a:ext cx="8620501" cy="923330"/>
          </a:xfrm>
          <a:prstGeom prst="rect">
            <a:avLst/>
          </a:prstGeom>
          <a:noFill/>
        </p:spPr>
        <p:txBody>
          <a:bodyPr wrap="none" lIns="91440" tIns="45720" rIns="91440" bIns="45720">
            <a:spAutoFit/>
          </a:bodyPr>
          <a:lstStyle/>
          <a:p>
            <a:pPr algn="ctr"/>
            <a:r>
              <a:rPr lang="tr-TR"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VERGİ SUÇU RAPORLARINDA</a:t>
            </a:r>
            <a:endParaRPr lang="tr-TR"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5" name="Dikdörtgen 4"/>
          <p:cNvSpPr/>
          <p:nvPr/>
        </p:nvSpPr>
        <p:spPr>
          <a:xfrm>
            <a:off x="2483768" y="4531700"/>
            <a:ext cx="4076116" cy="584775"/>
          </a:xfrm>
          <a:prstGeom prst="rect">
            <a:avLst/>
          </a:prstGeom>
          <a:noFill/>
        </p:spPr>
        <p:txBody>
          <a:bodyPr wrap="none" lIns="91440" tIns="45720" rIns="91440" bIns="45720">
            <a:spAutoFit/>
          </a:bodyPr>
          <a:lstStyle/>
          <a:p>
            <a:pPr algn="ctr"/>
            <a:r>
              <a:rPr lang="tr-TR" sz="32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Doç. Dr. Hakan TAŞTAN</a:t>
            </a:r>
            <a:endParaRPr lang="tr-TR" sz="32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7" name="Dikdörtgen 6"/>
          <p:cNvSpPr/>
          <p:nvPr/>
        </p:nvSpPr>
        <p:spPr>
          <a:xfrm>
            <a:off x="3313867" y="5036180"/>
            <a:ext cx="2415918" cy="400110"/>
          </a:xfrm>
          <a:prstGeom prst="rect">
            <a:avLst/>
          </a:prstGeom>
          <a:noFill/>
        </p:spPr>
        <p:txBody>
          <a:bodyPr wrap="none" lIns="91440" tIns="45720" rIns="91440" bIns="45720">
            <a:spAutoFit/>
          </a:bodyPr>
          <a:lstStyle/>
          <a:p>
            <a:pPr algn="ctr"/>
            <a:r>
              <a:rPr lang="tr-TR" sz="20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Yeminli Mali Müşavir</a:t>
            </a:r>
            <a:endParaRPr lang="tr-TR" sz="2000" b="1" i="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11" name="Dikdörtgen 10"/>
          <p:cNvSpPr/>
          <p:nvPr/>
        </p:nvSpPr>
        <p:spPr>
          <a:xfrm>
            <a:off x="2339752" y="5435932"/>
            <a:ext cx="3915422" cy="369332"/>
          </a:xfrm>
          <a:prstGeom prst="rect">
            <a:avLst/>
          </a:prstGeom>
          <a:noFill/>
        </p:spPr>
        <p:txBody>
          <a:bodyPr wrap="square" lIns="91440" tIns="45720" rIns="91440" bIns="45720">
            <a:spAutoFit/>
          </a:bodyPr>
          <a:lstStyle/>
          <a:p>
            <a:pPr algn="ctr"/>
            <a:r>
              <a:rPr lang="tr-TR"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abic Typesetting" pitchFamily="66" charset="-78"/>
                <a:cs typeface="Arabic Typesetting" pitchFamily="66" charset="-78"/>
              </a:rPr>
              <a:t>18</a:t>
            </a:r>
            <a:r>
              <a:rPr lang="tr-TR"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abic Typesetting" pitchFamily="66" charset="-78"/>
                <a:cs typeface="Arabic Typesetting" pitchFamily="66" charset="-78"/>
              </a:rPr>
              <a:t>.03.2016</a:t>
            </a:r>
            <a:endParaRPr lang="tr-TR"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abic Typesetting" pitchFamily="66" charset="-78"/>
              <a:cs typeface="Arabic Typesetting" pitchFamily="66" charset="-78"/>
            </a:endParaRPr>
          </a:p>
        </p:txBody>
      </p:sp>
      <p:sp>
        <p:nvSpPr>
          <p:cNvPr id="8" name="Dikdörtgen 7"/>
          <p:cNvSpPr/>
          <p:nvPr/>
        </p:nvSpPr>
        <p:spPr>
          <a:xfrm>
            <a:off x="29587" y="3202548"/>
            <a:ext cx="9084859" cy="923330"/>
          </a:xfrm>
          <a:prstGeom prst="rect">
            <a:avLst/>
          </a:prstGeom>
          <a:noFill/>
        </p:spPr>
        <p:txBody>
          <a:bodyPr wrap="none" lIns="91440" tIns="45720" rIns="91440" bIns="45720">
            <a:spAutoFit/>
          </a:bodyPr>
          <a:lstStyle/>
          <a:p>
            <a:pPr algn="ctr"/>
            <a:r>
              <a:rPr lang="tr-TR"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ŞÜPHECİLİK VE MESLEKİ YARGI</a:t>
            </a:r>
            <a:endParaRPr lang="tr-TR"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pic>
        <p:nvPicPr>
          <p:cNvPr id="1026" name="Picture 2" descr="http://www.tmud.org.tr/Images/StdImages/tmu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448272" cy="2399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Q2IT1rTqQnvQkZVpeqg3abgkIn1REdjZl7FKK1KeSlhSDsJg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553" y="106108"/>
            <a:ext cx="2307342" cy="233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fld id="{879959F3-BCBC-4386-AFA7-4AC142F750F4}" type="slidenum">
              <a:rPr lang="tr-TR" smtClean="0"/>
              <a:t>1</a:t>
            </a:fld>
            <a:endParaRPr lang="tr-TR"/>
          </a:p>
        </p:txBody>
      </p:sp>
    </p:spTree>
    <p:extLst>
      <p:ext uri="{BB962C8B-B14F-4D97-AF65-F5344CB8AC3E}">
        <p14:creationId xmlns:p14="http://schemas.microsoft.com/office/powerpoint/2010/main" val="501722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71601" y="792081"/>
            <a:ext cx="8352928" cy="1384995"/>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chemeClr val="tx2">
                    <a:lumMod val="60000"/>
                    <a:lumOff val="40000"/>
                  </a:schemeClr>
                </a:solidFill>
                <a:latin typeface="Lucida Bright" pitchFamily="18" charset="0"/>
              </a:rPr>
              <a:t> </a:t>
            </a:r>
            <a:r>
              <a:rPr lang="tr-TR" sz="2800" b="1" dirty="0" smtClean="0">
                <a:latin typeface="Lucida Bright" pitchFamily="18" charset="0"/>
              </a:rPr>
              <a:t>Yazılacak rapora kaynaklık edecek satıcılar hakkında yazılmış raporlar dikkatle incelenmelidir </a:t>
            </a:r>
            <a:endParaRPr lang="tr-TR" sz="2800" b="1" dirty="0">
              <a:latin typeface="Lucida Bright" pitchFamily="18" charset="0"/>
            </a:endParaRPr>
          </a:p>
        </p:txBody>
      </p:sp>
      <p:sp>
        <p:nvSpPr>
          <p:cNvPr id="7" name="12 Dikdörtgen"/>
          <p:cNvSpPr/>
          <p:nvPr/>
        </p:nvSpPr>
        <p:spPr>
          <a:xfrm>
            <a:off x="25760" y="188640"/>
            <a:ext cx="8712968" cy="523220"/>
          </a:xfrm>
          <a:prstGeom prst="rect">
            <a:avLst/>
          </a:prstGeom>
          <a:solidFill>
            <a:schemeClr val="accent4">
              <a:lumMod val="20000"/>
              <a:lumOff val="80000"/>
            </a:schemeClr>
          </a:solidFill>
        </p:spPr>
        <p:txBody>
          <a:bodyPr wrap="square">
            <a:spAutoFit/>
          </a:bodyPr>
          <a:lstStyle/>
          <a:p>
            <a:pPr fontAlgn="auto">
              <a:spcBef>
                <a:spcPts val="0"/>
              </a:spcBef>
              <a:spcAft>
                <a:spcPts val="0"/>
              </a:spcAft>
              <a:defRPr/>
            </a:pPr>
            <a:r>
              <a:rPr lang="tr-TR" sz="2800" b="1" dirty="0" smtClean="0">
                <a:solidFill>
                  <a:srgbClr val="C00000"/>
                </a:solidFill>
                <a:latin typeface="Air Serif" pitchFamily="34" charset="0"/>
              </a:rPr>
              <a:t>Atıf yapılan raporlar İncelenmelidir</a:t>
            </a:r>
            <a:endParaRPr lang="tr-TR" sz="2800" b="1" dirty="0">
              <a:solidFill>
                <a:srgbClr val="C00000"/>
              </a:solidFill>
              <a:latin typeface="Air Serif" pitchFamily="34" charset="0"/>
              <a:cs typeface="+mn-cs"/>
            </a:endParaRPr>
          </a:p>
        </p:txBody>
      </p:sp>
      <p:sp>
        <p:nvSpPr>
          <p:cNvPr id="8" name="Dikdörtgen 7"/>
          <p:cNvSpPr/>
          <p:nvPr/>
        </p:nvSpPr>
        <p:spPr>
          <a:xfrm>
            <a:off x="385800" y="2460418"/>
            <a:ext cx="8352928" cy="954107"/>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chemeClr val="tx2">
                    <a:lumMod val="60000"/>
                    <a:lumOff val="40000"/>
                  </a:schemeClr>
                </a:solidFill>
                <a:latin typeface="Lucida Bright" pitchFamily="18" charset="0"/>
              </a:rPr>
              <a:t> </a:t>
            </a:r>
            <a:r>
              <a:rPr lang="tr-TR" sz="2800" b="1" dirty="0" smtClean="0">
                <a:latin typeface="Lucida Bright" pitchFamily="18" charset="0"/>
              </a:rPr>
              <a:t>Atıf yapılacak raporların akıbetleri araştırılmalıdır.</a:t>
            </a:r>
            <a:endParaRPr lang="tr-TR" sz="2800" b="1" dirty="0">
              <a:latin typeface="Lucida Bright" pitchFamily="18" charset="0"/>
            </a:endParaRPr>
          </a:p>
        </p:txBody>
      </p:sp>
      <p:sp>
        <p:nvSpPr>
          <p:cNvPr id="2" name="Dikdörtgen 1"/>
          <p:cNvSpPr/>
          <p:nvPr/>
        </p:nvSpPr>
        <p:spPr>
          <a:xfrm>
            <a:off x="304461" y="3697868"/>
            <a:ext cx="8155565" cy="954107"/>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chemeClr val="tx2">
                    <a:lumMod val="60000"/>
                    <a:lumOff val="40000"/>
                  </a:schemeClr>
                </a:solidFill>
                <a:latin typeface="Times New Roman" panose="02020603050405020304" pitchFamily="18" charset="0"/>
                <a:ea typeface="Times New Roman" panose="02020603050405020304" pitchFamily="18" charset="0"/>
              </a:rPr>
              <a:t> </a:t>
            </a:r>
            <a:r>
              <a:rPr lang="tr-TR" sz="2800" b="1" dirty="0" smtClean="0">
                <a:latin typeface="Times New Roman" panose="02020603050405020304" pitchFamily="18" charset="0"/>
                <a:ea typeface="Times New Roman" panose="02020603050405020304" pitchFamily="18" charset="0"/>
              </a:rPr>
              <a:t>Yargıtay </a:t>
            </a:r>
            <a:r>
              <a:rPr lang="tr-TR" sz="2800" b="1" dirty="0">
                <a:latin typeface="Times New Roman" panose="02020603050405020304" pitchFamily="18" charset="0"/>
                <a:ea typeface="Times New Roman" panose="02020603050405020304" pitchFamily="18" charset="0"/>
              </a:rPr>
              <a:t>tarafından </a:t>
            </a:r>
            <a:r>
              <a:rPr lang="tr-TR" sz="2800" b="1" dirty="0" smtClean="0">
                <a:latin typeface="Times New Roman" panose="02020603050405020304" pitchFamily="18" charset="0"/>
                <a:ea typeface="Times New Roman" panose="02020603050405020304" pitchFamily="18" charset="0"/>
              </a:rPr>
              <a:t>sırf </a:t>
            </a:r>
            <a:r>
              <a:rPr lang="tr-TR" sz="2800" b="1" dirty="0">
                <a:latin typeface="Times New Roman" panose="02020603050405020304" pitchFamily="18" charset="0"/>
                <a:ea typeface="Times New Roman" panose="02020603050405020304" pitchFamily="18" charset="0"/>
              </a:rPr>
              <a:t>bu atıflara dayalı </a:t>
            </a:r>
            <a:r>
              <a:rPr lang="tr-TR" sz="2800" b="1" dirty="0" smtClean="0">
                <a:latin typeface="Times New Roman" panose="02020603050405020304" pitchFamily="18" charset="0"/>
                <a:ea typeface="Times New Roman" panose="02020603050405020304" pitchFamily="18" charset="0"/>
              </a:rPr>
              <a:t>suçlamalar yeterli bulunmamaktadır</a:t>
            </a:r>
            <a:r>
              <a:rPr lang="tr-TR" sz="2800" b="1" dirty="0" smtClean="0">
                <a:latin typeface="Times New Roman" panose="02020603050405020304" pitchFamily="18" charset="0"/>
                <a:ea typeface="Times New Roman" panose="02020603050405020304" pitchFamily="18" charset="0"/>
              </a:rPr>
              <a:t>.</a:t>
            </a:r>
            <a:endParaRPr lang="tr-TR" sz="2800" b="1" dirty="0"/>
          </a:p>
        </p:txBody>
      </p:sp>
      <p:sp>
        <p:nvSpPr>
          <p:cNvPr id="5" name="Slayt Numarası Yer Tutucusu 4"/>
          <p:cNvSpPr>
            <a:spLocks noGrp="1"/>
          </p:cNvSpPr>
          <p:nvPr>
            <p:ph type="sldNum" sz="quarter" idx="12"/>
          </p:nvPr>
        </p:nvSpPr>
        <p:spPr/>
        <p:txBody>
          <a:bodyPr/>
          <a:lstStyle/>
          <a:p>
            <a:fld id="{879959F3-BCBC-4386-AFA7-4AC142F750F4}" type="slidenum">
              <a:rPr lang="tr-TR" smtClean="0"/>
              <a:t>10</a:t>
            </a:fld>
            <a:endParaRPr lang="tr-TR"/>
          </a:p>
        </p:txBody>
      </p:sp>
    </p:spTree>
    <p:extLst>
      <p:ext uri="{BB962C8B-B14F-4D97-AF65-F5344CB8AC3E}">
        <p14:creationId xmlns:p14="http://schemas.microsoft.com/office/powerpoint/2010/main" val="78090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05780" y="1727810"/>
            <a:ext cx="8352928" cy="954107"/>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rgbClr val="0070C0"/>
                </a:solidFill>
                <a:latin typeface="Lucida Bright" pitchFamily="18" charset="0"/>
              </a:rPr>
              <a:t> </a:t>
            </a:r>
            <a:r>
              <a:rPr lang="tr-TR" sz="2800" b="1" dirty="0" smtClean="0">
                <a:latin typeface="Lucida Bright" pitchFamily="18" charset="0"/>
              </a:rPr>
              <a:t>Elde edilen lehe ve aleyhe tüm kanıtlar değerlendirilmelidir. </a:t>
            </a:r>
            <a:endParaRPr lang="tr-TR" sz="2800" b="1" dirty="0">
              <a:latin typeface="Lucida Bright" pitchFamily="18" charset="0"/>
            </a:endParaRPr>
          </a:p>
        </p:txBody>
      </p:sp>
      <p:sp>
        <p:nvSpPr>
          <p:cNvPr id="7" name="12 Dikdörtgen"/>
          <p:cNvSpPr/>
          <p:nvPr/>
        </p:nvSpPr>
        <p:spPr>
          <a:xfrm>
            <a:off x="25760" y="188640"/>
            <a:ext cx="8712968" cy="954107"/>
          </a:xfrm>
          <a:prstGeom prst="rect">
            <a:avLst/>
          </a:prstGeom>
          <a:solidFill>
            <a:schemeClr val="accent4">
              <a:lumMod val="20000"/>
              <a:lumOff val="80000"/>
            </a:schemeClr>
          </a:solidFill>
        </p:spPr>
        <p:txBody>
          <a:bodyPr wrap="square">
            <a:spAutoFit/>
          </a:bodyPr>
          <a:lstStyle/>
          <a:p>
            <a:pPr fontAlgn="auto">
              <a:spcBef>
                <a:spcPts val="0"/>
              </a:spcBef>
              <a:spcAft>
                <a:spcPts val="0"/>
              </a:spcAft>
              <a:defRPr/>
            </a:pPr>
            <a:r>
              <a:rPr lang="tr-TR" sz="2800" b="1" dirty="0" smtClean="0">
                <a:solidFill>
                  <a:srgbClr val="C00000"/>
                </a:solidFill>
                <a:latin typeface="Air Serif" pitchFamily="34" charset="0"/>
              </a:rPr>
              <a:t>Mükellef lehine olan kanıtlar görmezden gelinmemelidir.</a:t>
            </a:r>
            <a:endParaRPr lang="tr-TR" sz="2800" b="1" dirty="0">
              <a:solidFill>
                <a:srgbClr val="C00000"/>
              </a:solidFill>
              <a:latin typeface="Air Serif" pitchFamily="34" charset="0"/>
              <a:cs typeface="+mn-cs"/>
            </a:endParaRPr>
          </a:p>
        </p:txBody>
      </p:sp>
      <p:sp>
        <p:nvSpPr>
          <p:cNvPr id="8" name="Dikdörtgen 7"/>
          <p:cNvSpPr/>
          <p:nvPr/>
        </p:nvSpPr>
        <p:spPr>
          <a:xfrm>
            <a:off x="221196" y="3251970"/>
            <a:ext cx="8352928" cy="1384995"/>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rgbClr val="0070C0"/>
                </a:solidFill>
                <a:latin typeface="Lucida Bright" pitchFamily="18" charset="0"/>
              </a:rPr>
              <a:t> </a:t>
            </a:r>
            <a:r>
              <a:rPr lang="tr-TR" sz="2800" b="1" dirty="0" smtClean="0">
                <a:latin typeface="Lucida Bright" pitchFamily="18" charset="0"/>
              </a:rPr>
              <a:t>Mükellef </a:t>
            </a:r>
            <a:r>
              <a:rPr lang="tr-TR" sz="2800" b="1" dirty="0" smtClean="0">
                <a:latin typeface="Lucida Bright" pitchFamily="18" charset="0"/>
              </a:rPr>
              <a:t>ve meslek mensuplarının beyanları </a:t>
            </a:r>
            <a:r>
              <a:rPr lang="tr-TR" sz="2800" b="1" dirty="0" smtClean="0">
                <a:latin typeface="Lucida Bright" pitchFamily="18" charset="0"/>
              </a:rPr>
              <a:t>doğru olarak kabul edilmeyeceği gibi yok da sayılmamalıdır.</a:t>
            </a:r>
            <a:endParaRPr lang="tr-TR" sz="2800" b="1" dirty="0">
              <a:latin typeface="Lucida Bright" pitchFamily="18" charset="0"/>
            </a:endParaRPr>
          </a:p>
        </p:txBody>
      </p:sp>
      <p:sp>
        <p:nvSpPr>
          <p:cNvPr id="4" name="Slayt Numarası Yer Tutucusu 3"/>
          <p:cNvSpPr>
            <a:spLocks noGrp="1"/>
          </p:cNvSpPr>
          <p:nvPr>
            <p:ph type="sldNum" sz="quarter" idx="12"/>
          </p:nvPr>
        </p:nvSpPr>
        <p:spPr/>
        <p:txBody>
          <a:bodyPr/>
          <a:lstStyle/>
          <a:p>
            <a:fld id="{879959F3-BCBC-4386-AFA7-4AC142F750F4}" type="slidenum">
              <a:rPr lang="tr-TR" smtClean="0"/>
              <a:t>11</a:t>
            </a:fld>
            <a:endParaRPr lang="tr-TR"/>
          </a:p>
        </p:txBody>
      </p:sp>
    </p:spTree>
    <p:extLst>
      <p:ext uri="{BB962C8B-B14F-4D97-AF65-F5344CB8AC3E}">
        <p14:creationId xmlns:p14="http://schemas.microsoft.com/office/powerpoint/2010/main" val="39228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Dikdörtgen"/>
          <p:cNvSpPr/>
          <p:nvPr/>
        </p:nvSpPr>
        <p:spPr>
          <a:xfrm>
            <a:off x="25760" y="188640"/>
            <a:ext cx="8712968" cy="523220"/>
          </a:xfrm>
          <a:prstGeom prst="rect">
            <a:avLst/>
          </a:prstGeom>
          <a:solidFill>
            <a:schemeClr val="accent4">
              <a:lumMod val="20000"/>
              <a:lumOff val="80000"/>
            </a:schemeClr>
          </a:solidFill>
        </p:spPr>
        <p:txBody>
          <a:bodyPr wrap="square">
            <a:spAutoFit/>
          </a:bodyPr>
          <a:lstStyle/>
          <a:p>
            <a:pPr fontAlgn="auto">
              <a:spcBef>
                <a:spcPts val="0"/>
              </a:spcBef>
              <a:spcAft>
                <a:spcPts val="0"/>
              </a:spcAft>
              <a:defRPr/>
            </a:pPr>
            <a:r>
              <a:rPr lang="tr-TR" sz="2800" b="1" dirty="0" smtClean="0">
                <a:solidFill>
                  <a:srgbClr val="C00000"/>
                </a:solidFill>
                <a:latin typeface="Air Serif" pitchFamily="34" charset="0"/>
              </a:rPr>
              <a:t>Önyargılı tutumdan kesinlikle </a:t>
            </a:r>
            <a:r>
              <a:rPr lang="tr-TR" sz="2800" b="1" dirty="0" err="1" smtClean="0">
                <a:solidFill>
                  <a:srgbClr val="C00000"/>
                </a:solidFill>
                <a:latin typeface="Air Serif" pitchFamily="34" charset="0"/>
              </a:rPr>
              <a:t>arınılmalıdır</a:t>
            </a:r>
            <a:r>
              <a:rPr lang="tr-TR" sz="2800" b="1" dirty="0" smtClean="0">
                <a:solidFill>
                  <a:srgbClr val="C00000"/>
                </a:solidFill>
                <a:latin typeface="Air Serif" pitchFamily="34" charset="0"/>
              </a:rPr>
              <a:t>.</a:t>
            </a:r>
            <a:endParaRPr lang="tr-TR" sz="2800" b="1" dirty="0">
              <a:solidFill>
                <a:srgbClr val="C00000"/>
              </a:solidFill>
              <a:latin typeface="Air Serif" pitchFamily="34" charset="0"/>
              <a:cs typeface="+mn-cs"/>
            </a:endParaRPr>
          </a:p>
        </p:txBody>
      </p:sp>
      <p:pic>
        <p:nvPicPr>
          <p:cNvPr id="3074" name="Picture 2" descr="http://i.hizliresim.com/BMWk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2736"/>
            <a:ext cx="8928992" cy="4105284"/>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05780" y="5021842"/>
            <a:ext cx="8352928" cy="1384995"/>
          </a:xfrm>
          <a:prstGeom prst="rect">
            <a:avLst/>
          </a:prstGeom>
        </p:spPr>
        <p:txBody>
          <a:bodyPr wrap="square">
            <a:spAutoFit/>
          </a:bodyPr>
          <a:lstStyle/>
          <a:p>
            <a:r>
              <a:rPr lang="tr-TR" sz="2800" b="1" dirty="0" smtClean="0">
                <a:solidFill>
                  <a:srgbClr val="00B0F0"/>
                </a:solidFill>
                <a:latin typeface="Lucida Bright" pitchFamily="18" charset="0"/>
              </a:rPr>
              <a:t>İncelenmesi istendiğine göre %100 suçludur </a:t>
            </a:r>
            <a:r>
              <a:rPr lang="tr-TR" sz="2800" b="1" dirty="0" err="1" smtClean="0">
                <a:solidFill>
                  <a:schemeClr val="accent4">
                    <a:lumMod val="50000"/>
                  </a:schemeClr>
                </a:solidFill>
                <a:latin typeface="Lucida Bright" pitchFamily="18" charset="0"/>
              </a:rPr>
              <a:t>önyargısıdan</a:t>
            </a:r>
            <a:r>
              <a:rPr lang="tr-TR" sz="2800" b="1" dirty="0" smtClean="0">
                <a:solidFill>
                  <a:schemeClr val="accent4">
                    <a:lumMod val="50000"/>
                  </a:schemeClr>
                </a:solidFill>
                <a:latin typeface="Lucida Bright" pitchFamily="18" charset="0"/>
              </a:rPr>
              <a:t> </a:t>
            </a:r>
            <a:r>
              <a:rPr lang="tr-TR" sz="2800" b="1" dirty="0" err="1" smtClean="0">
                <a:solidFill>
                  <a:schemeClr val="accent4">
                    <a:lumMod val="50000"/>
                  </a:schemeClr>
                </a:solidFill>
                <a:latin typeface="Lucida Bright" pitchFamily="18" charset="0"/>
              </a:rPr>
              <a:t>kurtulunarak</a:t>
            </a:r>
            <a:r>
              <a:rPr lang="tr-TR" sz="2800" b="1" dirty="0" smtClean="0">
                <a:solidFill>
                  <a:schemeClr val="accent4">
                    <a:lumMod val="50000"/>
                  </a:schemeClr>
                </a:solidFill>
                <a:latin typeface="Lucida Bright" pitchFamily="18" charset="0"/>
              </a:rPr>
              <a:t> masum olabileceği şüphesi </a:t>
            </a:r>
            <a:r>
              <a:rPr lang="tr-TR" sz="2800" b="1" dirty="0" smtClean="0">
                <a:solidFill>
                  <a:schemeClr val="accent4">
                    <a:lumMod val="50000"/>
                  </a:schemeClr>
                </a:solidFill>
                <a:latin typeface="Lucida Bright" pitchFamily="18" charset="0"/>
              </a:rPr>
              <a:t>her </a:t>
            </a:r>
            <a:r>
              <a:rPr lang="tr-TR" sz="2800" b="1" dirty="0" smtClean="0">
                <a:solidFill>
                  <a:schemeClr val="accent4">
                    <a:lumMod val="50000"/>
                  </a:schemeClr>
                </a:solidFill>
                <a:latin typeface="Lucida Bright" pitchFamily="18" charset="0"/>
              </a:rPr>
              <a:t>zaman var olmalıdır.</a:t>
            </a:r>
            <a:endParaRPr lang="tr-TR" sz="2800" b="1" dirty="0">
              <a:solidFill>
                <a:schemeClr val="accent4">
                  <a:lumMod val="50000"/>
                </a:schemeClr>
              </a:solidFill>
              <a:latin typeface="Lucida Bright" pitchFamily="18" charset="0"/>
            </a:endParaRPr>
          </a:p>
        </p:txBody>
      </p:sp>
      <p:sp>
        <p:nvSpPr>
          <p:cNvPr id="4" name="Slayt Numarası Yer Tutucusu 3"/>
          <p:cNvSpPr>
            <a:spLocks noGrp="1"/>
          </p:cNvSpPr>
          <p:nvPr>
            <p:ph type="sldNum" sz="quarter" idx="12"/>
          </p:nvPr>
        </p:nvSpPr>
        <p:spPr/>
        <p:txBody>
          <a:bodyPr/>
          <a:lstStyle/>
          <a:p>
            <a:fld id="{879959F3-BCBC-4386-AFA7-4AC142F750F4}" type="slidenum">
              <a:rPr lang="tr-TR" smtClean="0"/>
              <a:t>12</a:t>
            </a:fld>
            <a:endParaRPr lang="tr-TR"/>
          </a:p>
        </p:txBody>
      </p:sp>
    </p:spTree>
    <p:extLst>
      <p:ext uri="{BB962C8B-B14F-4D97-AF65-F5344CB8AC3E}">
        <p14:creationId xmlns:p14="http://schemas.microsoft.com/office/powerpoint/2010/main" val="27086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patch.com/users/546351/2015/10/T800x600/201510562456b8673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044" y="1421737"/>
            <a:ext cx="4890460" cy="366784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188641"/>
            <a:ext cx="8964488" cy="1384995"/>
          </a:xfrm>
          <a:prstGeom prst="rect">
            <a:avLst/>
          </a:prstGeom>
        </p:spPr>
        <p:txBody>
          <a:bodyPr wrap="square">
            <a:spAutoFit/>
          </a:bodyPr>
          <a:lstStyle/>
          <a:p>
            <a:r>
              <a:rPr lang="tr-TR" sz="2800" dirty="0">
                <a:latin typeface="Times New Roman" panose="02020603050405020304" pitchFamily="18" charset="0"/>
                <a:ea typeface="Times New Roman" panose="02020603050405020304" pitchFamily="18" charset="0"/>
              </a:rPr>
              <a:t>Perry’nin çalışmasında </a:t>
            </a:r>
            <a:r>
              <a:rPr lang="tr-TR" sz="2800" b="1" u="sng" dirty="0">
                <a:solidFill>
                  <a:schemeClr val="accent1">
                    <a:lumMod val="50000"/>
                  </a:schemeClr>
                </a:solidFill>
                <a:latin typeface="Times New Roman" panose="02020603050405020304" pitchFamily="18" charset="0"/>
                <a:ea typeface="Times New Roman" panose="02020603050405020304" pitchFamily="18" charset="0"/>
              </a:rPr>
              <a:t>denetim başarısızlığı </a:t>
            </a:r>
            <a:r>
              <a:rPr lang="tr-TR" sz="2800" dirty="0">
                <a:latin typeface="Times New Roman" panose="02020603050405020304" pitchFamily="18" charset="0"/>
                <a:ea typeface="Times New Roman" panose="02020603050405020304" pitchFamily="18" charset="0"/>
              </a:rPr>
              <a:t>için beş temel sebep ortaya konulmuş bunlardan bir tanesi de </a:t>
            </a:r>
            <a:r>
              <a:rPr lang="tr-TR" sz="2800" b="1" dirty="0">
                <a:solidFill>
                  <a:schemeClr val="accent6">
                    <a:lumMod val="50000"/>
                  </a:schemeClr>
                </a:solidFill>
                <a:latin typeface="Times New Roman" panose="02020603050405020304" pitchFamily="18" charset="0"/>
                <a:ea typeface="Times New Roman" panose="02020603050405020304" pitchFamily="18" charset="0"/>
              </a:rPr>
              <a:t>mesleki şüphe eksikliği</a:t>
            </a:r>
            <a:r>
              <a:rPr lang="tr-TR" sz="2800" dirty="0">
                <a:latin typeface="Times New Roman" panose="02020603050405020304" pitchFamily="18" charset="0"/>
                <a:ea typeface="Times New Roman" panose="02020603050405020304" pitchFamily="18" charset="0"/>
              </a:rPr>
              <a:t>dir </a:t>
            </a:r>
            <a:endParaRPr lang="tr-TR" sz="2800" dirty="0"/>
          </a:p>
        </p:txBody>
      </p:sp>
      <p:sp>
        <p:nvSpPr>
          <p:cNvPr id="3" name="Dikdörtgen 2"/>
          <p:cNvSpPr/>
          <p:nvPr/>
        </p:nvSpPr>
        <p:spPr>
          <a:xfrm>
            <a:off x="149491" y="1916832"/>
            <a:ext cx="4896544" cy="2677656"/>
          </a:xfrm>
          <a:prstGeom prst="rect">
            <a:avLst/>
          </a:prstGeom>
        </p:spPr>
        <p:txBody>
          <a:bodyPr wrap="square">
            <a:spAutoFit/>
          </a:bodyPr>
          <a:lstStyle/>
          <a:p>
            <a:r>
              <a:rPr lang="tr-TR" sz="2800" dirty="0">
                <a:latin typeface="Times New Roman" panose="02020603050405020304" pitchFamily="18" charset="0"/>
                <a:ea typeface="Times New Roman" panose="02020603050405020304" pitchFamily="18" charset="0"/>
              </a:rPr>
              <a:t>ABD’de  SEC tarafından hileli raporlamanın nedenleri üzerine yapılan çalışmalarda </a:t>
            </a:r>
            <a:r>
              <a:rPr lang="tr-TR" sz="2800" b="1" dirty="0">
                <a:solidFill>
                  <a:schemeClr val="accent6">
                    <a:lumMod val="50000"/>
                  </a:schemeClr>
                </a:solidFill>
                <a:latin typeface="Times New Roman" panose="02020603050405020304" pitchFamily="18" charset="0"/>
                <a:ea typeface="Times New Roman" panose="02020603050405020304" pitchFamily="18" charset="0"/>
              </a:rPr>
              <a:t>yetersiz seviyede mesleki şüpheciliğin</a:t>
            </a:r>
            <a:r>
              <a:rPr lang="tr-TR" sz="2800" dirty="0">
                <a:latin typeface="Times New Roman" panose="02020603050405020304" pitchFamily="18" charset="0"/>
                <a:ea typeface="Times New Roman" panose="02020603050405020304" pitchFamily="18" charset="0"/>
              </a:rPr>
              <a:t> kullanılması üçüncü sırada yer </a:t>
            </a:r>
            <a:r>
              <a:rPr lang="tr-TR" sz="2800" dirty="0" smtClean="0">
                <a:latin typeface="Times New Roman" panose="02020603050405020304" pitchFamily="18" charset="0"/>
                <a:ea typeface="Times New Roman" panose="02020603050405020304" pitchFamily="18" charset="0"/>
              </a:rPr>
              <a:t>almıştır. </a:t>
            </a:r>
            <a:endParaRPr lang="tr-TR" sz="2800" dirty="0"/>
          </a:p>
        </p:txBody>
      </p:sp>
      <p:sp>
        <p:nvSpPr>
          <p:cNvPr id="4" name="Dikdörtgen 3"/>
          <p:cNvSpPr/>
          <p:nvPr/>
        </p:nvSpPr>
        <p:spPr>
          <a:xfrm>
            <a:off x="323528" y="5589240"/>
            <a:ext cx="8424936" cy="1077218"/>
          </a:xfrm>
          <a:prstGeom prst="rect">
            <a:avLst/>
          </a:prstGeom>
        </p:spPr>
        <p:txBody>
          <a:bodyPr wrap="square">
            <a:spAutoFit/>
          </a:bodyPr>
          <a:lstStyle/>
          <a:p>
            <a:r>
              <a:rPr lang="tr-TR" sz="3200" b="1" dirty="0" smtClean="0">
                <a:latin typeface="Times New Roman" panose="02020603050405020304" pitchFamily="18" charset="0"/>
                <a:ea typeface="Times New Roman" panose="02020603050405020304" pitchFamily="18" charset="0"/>
              </a:rPr>
              <a:t>Mesleki şüphe eksikliği denetimde başarısızlığı getiren en önemli unsurdur.</a:t>
            </a:r>
            <a:endParaRPr lang="tr-TR" sz="3200" b="1" dirty="0"/>
          </a:p>
        </p:txBody>
      </p:sp>
      <p:sp>
        <p:nvSpPr>
          <p:cNvPr id="7" name="Slayt Numarası Yer Tutucusu 6"/>
          <p:cNvSpPr>
            <a:spLocks noGrp="1"/>
          </p:cNvSpPr>
          <p:nvPr>
            <p:ph type="sldNum" sz="quarter" idx="12"/>
          </p:nvPr>
        </p:nvSpPr>
        <p:spPr/>
        <p:txBody>
          <a:bodyPr/>
          <a:lstStyle/>
          <a:p>
            <a:fld id="{879959F3-BCBC-4386-AFA7-4AC142F750F4}" type="slidenum">
              <a:rPr lang="tr-TR" smtClean="0"/>
              <a:t>13</a:t>
            </a:fld>
            <a:endParaRPr lang="tr-TR"/>
          </a:p>
        </p:txBody>
      </p:sp>
    </p:spTree>
    <p:extLst>
      <p:ext uri="{BB962C8B-B14F-4D97-AF65-F5344CB8AC3E}">
        <p14:creationId xmlns:p14="http://schemas.microsoft.com/office/powerpoint/2010/main" val="30271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23330"/>
            <a:ext cx="4067944" cy="3970318"/>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Vergi inceleme elemanları açısından ilgili </a:t>
            </a:r>
            <a:r>
              <a:rPr lang="tr-TR" sz="2800" dirty="0">
                <a:latin typeface="Times New Roman" panose="02020603050405020304" pitchFamily="18" charset="0"/>
                <a:ea typeface="Times New Roman" panose="02020603050405020304" pitchFamily="18" charset="0"/>
              </a:rPr>
              <a:t>mevzuat, kurum içi normlar, ulusal gelenekler, uluslararası genel kabul görmüş uygulamalar ve etik ilkeler çerçevesinde, sahip olunan eğitim, bilgi, birikim ve deneyimin </a:t>
            </a:r>
            <a:r>
              <a:rPr lang="tr-TR" sz="2800" dirty="0" smtClean="0">
                <a:latin typeface="Times New Roman" panose="02020603050405020304" pitchFamily="18" charset="0"/>
                <a:ea typeface="Times New Roman" panose="02020603050405020304" pitchFamily="18" charset="0"/>
              </a:rPr>
              <a:t>kullanılmasıdır</a:t>
            </a:r>
            <a:r>
              <a:rPr lang="tr-TR" sz="2800" dirty="0">
                <a:latin typeface="Times New Roman" panose="02020603050405020304" pitchFamily="18" charset="0"/>
                <a:ea typeface="Times New Roman" panose="02020603050405020304" pitchFamily="18" charset="0"/>
              </a:rPr>
              <a:t>. </a:t>
            </a:r>
            <a:endParaRPr lang="tr-TR" sz="2800" dirty="0"/>
          </a:p>
        </p:txBody>
      </p:sp>
      <p:sp>
        <p:nvSpPr>
          <p:cNvPr id="4" name="Dikdörtgen 3"/>
          <p:cNvSpPr/>
          <p:nvPr/>
        </p:nvSpPr>
        <p:spPr>
          <a:xfrm>
            <a:off x="45173" y="8930"/>
            <a:ext cx="4529638"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MESLEKİ YARGI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http://boutique-magazine.com/wp-content/uploads/2014/02/f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93373"/>
            <a:ext cx="4644008" cy="6192011"/>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879959F3-BCBC-4386-AFA7-4AC142F750F4}" type="slidenum">
              <a:rPr lang="tr-TR" smtClean="0"/>
              <a:t>14</a:t>
            </a:fld>
            <a:endParaRPr lang="tr-TR"/>
          </a:p>
        </p:txBody>
      </p:sp>
    </p:spTree>
    <p:extLst>
      <p:ext uri="{BB962C8B-B14F-4D97-AF65-F5344CB8AC3E}">
        <p14:creationId xmlns:p14="http://schemas.microsoft.com/office/powerpoint/2010/main" val="275887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875" y="1052736"/>
            <a:ext cx="8640960" cy="1384995"/>
          </a:xfrm>
          <a:prstGeom prst="rect">
            <a:avLst/>
          </a:prstGeom>
        </p:spPr>
        <p:txBody>
          <a:bodyPr wrap="square">
            <a:spAutoFit/>
          </a:bodyPr>
          <a:lstStyle/>
          <a:p>
            <a:r>
              <a:rPr lang="tr-TR" sz="2800" dirty="0">
                <a:latin typeface="Times New Roman" panose="02020603050405020304" pitchFamily="18" charset="0"/>
                <a:ea typeface="Times New Roman" panose="02020603050405020304" pitchFamily="18" charset="0"/>
              </a:rPr>
              <a:t>Vergi denetçisinin, denetimini hızlı ve etkin bir raporla sonuçlandırması mesleki yargısının gücü ile doğru orantılıdır. </a:t>
            </a:r>
            <a:endParaRPr lang="tr-TR" sz="2800" dirty="0"/>
          </a:p>
        </p:txBody>
      </p:sp>
      <p:sp>
        <p:nvSpPr>
          <p:cNvPr id="3" name="Dikdörtgen 2"/>
          <p:cNvSpPr/>
          <p:nvPr/>
        </p:nvSpPr>
        <p:spPr>
          <a:xfrm>
            <a:off x="210121" y="0"/>
            <a:ext cx="3560975" cy="830997"/>
          </a:xfrm>
          <a:prstGeom prst="rect">
            <a:avLst/>
          </a:prstGeom>
          <a:noFill/>
        </p:spPr>
        <p:txBody>
          <a:bodyPr wrap="none" lIns="91440" tIns="45720" rIns="91440" bIns="45720">
            <a:spAutoFit/>
          </a:bodyPr>
          <a:lstStyle/>
          <a:p>
            <a:pPr algn="ctr"/>
            <a:r>
              <a:rPr lang="tr-TR"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Mesleki Yargı</a:t>
            </a:r>
            <a:endPar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Slayt Numarası Yer Tutucusu 5"/>
          <p:cNvSpPr>
            <a:spLocks noGrp="1"/>
          </p:cNvSpPr>
          <p:nvPr>
            <p:ph type="sldNum" sz="quarter" idx="12"/>
          </p:nvPr>
        </p:nvSpPr>
        <p:spPr/>
        <p:txBody>
          <a:bodyPr/>
          <a:lstStyle/>
          <a:p>
            <a:fld id="{879959F3-BCBC-4386-AFA7-4AC142F750F4}" type="slidenum">
              <a:rPr lang="tr-TR" smtClean="0"/>
              <a:t>15</a:t>
            </a:fld>
            <a:endParaRPr lang="tr-TR"/>
          </a:p>
        </p:txBody>
      </p:sp>
    </p:spTree>
    <p:extLst>
      <p:ext uri="{BB962C8B-B14F-4D97-AF65-F5344CB8AC3E}">
        <p14:creationId xmlns:p14="http://schemas.microsoft.com/office/powerpoint/2010/main" val="1375798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2017219"/>
            <a:ext cx="7488832" cy="523220"/>
          </a:xfrm>
          <a:prstGeom prst="rect">
            <a:avLst/>
          </a:prstGeom>
        </p:spPr>
        <p:txBody>
          <a:bodyPr wrap="square">
            <a:spAutoFit/>
          </a:bodyPr>
          <a:lstStyle/>
          <a:p>
            <a:pPr marL="285750" indent="-285750">
              <a:buFont typeface="Wingdings" panose="05000000000000000000" pitchFamily="2" charset="2"/>
              <a:buChar char="Ø"/>
            </a:pPr>
            <a:r>
              <a:rPr lang="tr-TR" sz="2800" b="1" dirty="0" smtClean="0">
                <a:solidFill>
                  <a:srgbClr val="FF0000"/>
                </a:solidFill>
                <a:latin typeface="Times New Roman" panose="02020603050405020304" pitchFamily="18" charset="0"/>
                <a:ea typeface="Times New Roman" panose="02020603050405020304" pitchFamily="18" charset="0"/>
              </a:rPr>
              <a:t>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Benzer </a:t>
            </a:r>
            <a:r>
              <a:rPr lang="tr-TR" sz="2800" b="1" dirty="0">
                <a:solidFill>
                  <a:schemeClr val="tx2">
                    <a:lumMod val="50000"/>
                  </a:schemeClr>
                </a:solidFill>
                <a:latin typeface="Times New Roman" panose="02020603050405020304" pitchFamily="18" charset="0"/>
                <a:ea typeface="Times New Roman" panose="02020603050405020304" pitchFamily="18" charset="0"/>
              </a:rPr>
              <a:t>hataların tekrarının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engellenmesi</a:t>
            </a:r>
          </a:p>
        </p:txBody>
      </p:sp>
      <p:sp>
        <p:nvSpPr>
          <p:cNvPr id="3" name="Dikdörtgen 2"/>
          <p:cNvSpPr/>
          <p:nvPr/>
        </p:nvSpPr>
        <p:spPr>
          <a:xfrm>
            <a:off x="3944" y="260648"/>
            <a:ext cx="8240464" cy="523220"/>
          </a:xfrm>
          <a:prstGeom prst="rect">
            <a:avLst/>
          </a:prstGeom>
        </p:spPr>
        <p:txBody>
          <a:bodyPr wrap="square">
            <a:spAutoFit/>
          </a:bodyPr>
          <a:lstStyle/>
          <a:p>
            <a:r>
              <a:rPr lang="tr-TR" sz="2800" dirty="0">
                <a:latin typeface="Times New Roman" panose="02020603050405020304" pitchFamily="18" charset="0"/>
                <a:ea typeface="Times New Roman" panose="02020603050405020304" pitchFamily="18" charset="0"/>
              </a:rPr>
              <a:t>Denetim sürecinden elde edilmek istenen temel faydalar</a:t>
            </a:r>
            <a:endParaRPr lang="tr-TR" sz="2800" dirty="0"/>
          </a:p>
        </p:txBody>
      </p:sp>
      <p:sp>
        <p:nvSpPr>
          <p:cNvPr id="4" name="Dikdörtgen 3"/>
          <p:cNvSpPr/>
          <p:nvPr/>
        </p:nvSpPr>
        <p:spPr>
          <a:xfrm>
            <a:off x="179512" y="967080"/>
            <a:ext cx="8064896" cy="830997"/>
          </a:xfrm>
          <a:prstGeom prst="rect">
            <a:avLst/>
          </a:prstGeom>
        </p:spPr>
        <p:txBody>
          <a:bodyPr wrap="square">
            <a:spAutoFit/>
          </a:bodyPr>
          <a:lstStyle/>
          <a:p>
            <a:r>
              <a:rPr lang="tr-TR" sz="2400" dirty="0">
                <a:solidFill>
                  <a:schemeClr val="tx2">
                    <a:lumMod val="50000"/>
                  </a:schemeClr>
                </a:solidFill>
                <a:latin typeface="Times New Roman" panose="02020603050405020304" pitchFamily="18" charset="0"/>
                <a:ea typeface="Times New Roman" panose="02020603050405020304" pitchFamily="18" charset="0"/>
              </a:rPr>
              <a:t>Yapılan iş ve işlemlerin önceden belirlenmiş normlara uygun olup olmadığının tespit </a:t>
            </a:r>
            <a:r>
              <a:rPr lang="tr-TR" sz="2400" dirty="0" smtClean="0">
                <a:solidFill>
                  <a:schemeClr val="tx2">
                    <a:lumMod val="50000"/>
                  </a:schemeClr>
                </a:solidFill>
                <a:latin typeface="Times New Roman" panose="02020603050405020304" pitchFamily="18" charset="0"/>
                <a:ea typeface="Times New Roman" panose="02020603050405020304" pitchFamily="18" charset="0"/>
              </a:rPr>
              <a:t>edilerek;</a:t>
            </a:r>
            <a:endParaRPr lang="tr-TR" sz="2400" dirty="0">
              <a:solidFill>
                <a:schemeClr val="tx2">
                  <a:lumMod val="50000"/>
                </a:schemeClr>
              </a:solidFill>
            </a:endParaRPr>
          </a:p>
        </p:txBody>
      </p:sp>
      <p:sp>
        <p:nvSpPr>
          <p:cNvPr id="5" name="Dikdörtgen 4"/>
          <p:cNvSpPr/>
          <p:nvPr/>
        </p:nvSpPr>
        <p:spPr>
          <a:xfrm>
            <a:off x="971600" y="5759141"/>
            <a:ext cx="8064896" cy="982227"/>
          </a:xfrm>
          <a:prstGeom prst="rect">
            <a:avLst/>
          </a:prstGeom>
        </p:spPr>
        <p:txBody>
          <a:bodyPr wrap="square">
            <a:spAutoFit/>
          </a:bodyPr>
          <a:lstStyle/>
          <a:p>
            <a:pPr marL="285750" indent="-285750">
              <a:buFont typeface="Wingdings" panose="05000000000000000000" pitchFamily="2" charset="2"/>
              <a:buChar char="Ø"/>
            </a:pPr>
            <a:r>
              <a:rPr lang="tr-TR" sz="2800" b="1" dirty="0" smtClean="0">
                <a:solidFill>
                  <a:srgbClr val="FF0000"/>
                </a:solidFill>
                <a:latin typeface="Times New Roman" panose="02020603050405020304" pitchFamily="18" charset="0"/>
                <a:ea typeface="Times New Roman" panose="02020603050405020304" pitchFamily="18" charset="0"/>
              </a:rPr>
              <a:t>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Yönetimde </a:t>
            </a:r>
            <a:r>
              <a:rPr lang="tr-TR" sz="2800" b="1" dirty="0">
                <a:solidFill>
                  <a:schemeClr val="tx2">
                    <a:lumMod val="50000"/>
                  </a:schemeClr>
                </a:solidFill>
                <a:latin typeface="Times New Roman" panose="02020603050405020304" pitchFamily="18" charset="0"/>
                <a:ea typeface="Times New Roman" panose="02020603050405020304" pitchFamily="18" charset="0"/>
              </a:rPr>
              <a:t>verimlik, etkinlik ve tutumluluğun sağlanmasıdır</a:t>
            </a:r>
            <a:endParaRPr lang="tr-TR" sz="2800" dirty="0"/>
          </a:p>
        </p:txBody>
      </p:sp>
      <p:sp>
        <p:nvSpPr>
          <p:cNvPr id="6" name="Dikdörtgen 5"/>
          <p:cNvSpPr/>
          <p:nvPr/>
        </p:nvSpPr>
        <p:spPr>
          <a:xfrm>
            <a:off x="971600" y="4828280"/>
            <a:ext cx="7488832" cy="523220"/>
          </a:xfrm>
          <a:prstGeom prst="rect">
            <a:avLst/>
          </a:prstGeom>
        </p:spPr>
        <p:txBody>
          <a:bodyPr wrap="square">
            <a:spAutoFit/>
          </a:bodyPr>
          <a:lstStyle/>
          <a:p>
            <a:pPr marL="285750" indent="-285750">
              <a:buFont typeface="Wingdings" panose="05000000000000000000" pitchFamily="2" charset="2"/>
              <a:buChar char="Ø"/>
            </a:pPr>
            <a:r>
              <a:rPr lang="tr-TR" sz="2800" b="1" dirty="0" smtClean="0">
                <a:solidFill>
                  <a:srgbClr val="FF0000"/>
                </a:solidFill>
                <a:latin typeface="Times New Roman" panose="02020603050405020304" pitchFamily="18" charset="0"/>
                <a:ea typeface="Times New Roman" panose="02020603050405020304" pitchFamily="18" charset="0"/>
              </a:rPr>
              <a:t>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Organizasyonların </a:t>
            </a:r>
            <a:r>
              <a:rPr lang="tr-TR" sz="2800" b="1" dirty="0">
                <a:solidFill>
                  <a:schemeClr val="tx2">
                    <a:lumMod val="50000"/>
                  </a:schemeClr>
                </a:solidFill>
                <a:latin typeface="Times New Roman" panose="02020603050405020304" pitchFamily="18" charset="0"/>
                <a:ea typeface="Times New Roman" panose="02020603050405020304" pitchFamily="18" charset="0"/>
              </a:rPr>
              <a:t>daha iyi yönetilmesi </a:t>
            </a:r>
          </a:p>
        </p:txBody>
      </p:sp>
      <p:sp>
        <p:nvSpPr>
          <p:cNvPr id="7" name="Dikdörtgen 6"/>
          <p:cNvSpPr/>
          <p:nvPr/>
        </p:nvSpPr>
        <p:spPr>
          <a:xfrm>
            <a:off x="971600" y="3633277"/>
            <a:ext cx="7488832" cy="954107"/>
          </a:xfrm>
          <a:prstGeom prst="rect">
            <a:avLst/>
          </a:prstGeom>
        </p:spPr>
        <p:txBody>
          <a:bodyPr wrap="square">
            <a:spAutoFit/>
          </a:bodyPr>
          <a:lstStyle/>
          <a:p>
            <a:pPr marL="285750" indent="-285750">
              <a:buFont typeface="Wingdings" panose="05000000000000000000" pitchFamily="2" charset="2"/>
              <a:buChar char="Ø"/>
            </a:pPr>
            <a:r>
              <a:rPr lang="tr-TR" sz="2800" b="1" dirty="0" smtClean="0">
                <a:solidFill>
                  <a:srgbClr val="FF0000"/>
                </a:solidFill>
                <a:latin typeface="Times New Roman" panose="02020603050405020304" pitchFamily="18" charset="0"/>
                <a:ea typeface="Times New Roman" panose="02020603050405020304" pitchFamily="18" charset="0"/>
              </a:rPr>
              <a:t>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Hesap </a:t>
            </a:r>
            <a:r>
              <a:rPr lang="tr-TR" sz="2800" b="1" dirty="0">
                <a:solidFill>
                  <a:schemeClr val="tx2">
                    <a:lumMod val="50000"/>
                  </a:schemeClr>
                </a:solidFill>
                <a:latin typeface="Times New Roman" panose="02020603050405020304" pitchFamily="18" charset="0"/>
                <a:ea typeface="Times New Roman" panose="02020603050405020304" pitchFamily="18" charset="0"/>
              </a:rPr>
              <a:t>verme sorumluluğu ve saydamlığın artırılması </a:t>
            </a:r>
          </a:p>
        </p:txBody>
      </p:sp>
      <p:sp>
        <p:nvSpPr>
          <p:cNvPr id="8" name="Dikdörtgen 7"/>
          <p:cNvSpPr/>
          <p:nvPr/>
        </p:nvSpPr>
        <p:spPr>
          <a:xfrm>
            <a:off x="971600" y="2789958"/>
            <a:ext cx="3944302" cy="523220"/>
          </a:xfrm>
          <a:prstGeom prst="rect">
            <a:avLst/>
          </a:prstGeom>
        </p:spPr>
        <p:txBody>
          <a:bodyPr wrap="square">
            <a:spAutoFit/>
          </a:bodyPr>
          <a:lstStyle/>
          <a:p>
            <a:pPr marL="285750" indent="-285750">
              <a:buFont typeface="Wingdings" panose="05000000000000000000" pitchFamily="2" charset="2"/>
              <a:buChar char="Ø"/>
            </a:pPr>
            <a:r>
              <a:rPr lang="tr-TR" sz="2800" b="1" dirty="0">
                <a:solidFill>
                  <a:srgbClr val="FF0000"/>
                </a:solidFill>
                <a:latin typeface="Times New Roman" panose="02020603050405020304" pitchFamily="18" charset="0"/>
                <a:ea typeface="Times New Roman" panose="02020603050405020304" pitchFamily="18" charset="0"/>
              </a:rPr>
              <a:t> </a:t>
            </a:r>
            <a:r>
              <a:rPr lang="tr-TR" sz="2800" b="1" dirty="0" smtClean="0">
                <a:solidFill>
                  <a:schemeClr val="tx2">
                    <a:lumMod val="50000"/>
                  </a:schemeClr>
                </a:solidFill>
                <a:latin typeface="Times New Roman" panose="02020603050405020304" pitchFamily="18" charset="0"/>
                <a:ea typeface="Times New Roman" panose="02020603050405020304" pitchFamily="18" charset="0"/>
              </a:rPr>
              <a:t>Caydırma </a:t>
            </a:r>
            <a:endParaRPr lang="tr-TR" sz="2800" b="1" dirty="0">
              <a:solidFill>
                <a:schemeClr val="tx2">
                  <a:lumMod val="50000"/>
                </a:schemeClr>
              </a:solidFill>
              <a:latin typeface="Times New Roman" panose="02020603050405020304" pitchFamily="18" charset="0"/>
              <a:ea typeface="Times New Roman" panose="02020603050405020304" pitchFamily="18" charset="0"/>
            </a:endParaRPr>
          </a:p>
        </p:txBody>
      </p:sp>
      <p:sp>
        <p:nvSpPr>
          <p:cNvPr id="11" name="Slayt Numarası Yer Tutucusu 10"/>
          <p:cNvSpPr>
            <a:spLocks noGrp="1"/>
          </p:cNvSpPr>
          <p:nvPr>
            <p:ph type="sldNum" sz="quarter" idx="12"/>
          </p:nvPr>
        </p:nvSpPr>
        <p:spPr/>
        <p:txBody>
          <a:bodyPr/>
          <a:lstStyle/>
          <a:p>
            <a:fld id="{879959F3-BCBC-4386-AFA7-4AC142F750F4}" type="slidenum">
              <a:rPr lang="tr-TR" smtClean="0"/>
              <a:t>16</a:t>
            </a:fld>
            <a:endParaRPr lang="tr-TR"/>
          </a:p>
        </p:txBody>
      </p:sp>
    </p:spTree>
    <p:extLst>
      <p:ext uri="{BB962C8B-B14F-4D97-AF65-F5344CB8AC3E}">
        <p14:creationId xmlns:p14="http://schemas.microsoft.com/office/powerpoint/2010/main" val="30211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79" y="476672"/>
            <a:ext cx="8064896" cy="1077218"/>
          </a:xfrm>
          <a:prstGeom prst="rect">
            <a:avLst/>
          </a:prstGeom>
        </p:spPr>
        <p:txBody>
          <a:bodyPr wrap="square">
            <a:spAutoFit/>
          </a:bodyPr>
          <a:lstStyle/>
          <a:p>
            <a:r>
              <a:rPr lang="tr-TR" sz="3200" dirty="0" smtClean="0">
                <a:solidFill>
                  <a:schemeClr val="tx2">
                    <a:lumMod val="50000"/>
                  </a:schemeClr>
                </a:solidFill>
                <a:latin typeface="Times New Roman" panose="02020603050405020304" pitchFamily="18" charset="0"/>
                <a:ea typeface="Times New Roman" panose="02020603050405020304" pitchFamily="18" charset="0"/>
              </a:rPr>
              <a:t>Denetimin olmaması veya eksik olması  ülke ekonomisi açısından </a:t>
            </a:r>
            <a:r>
              <a:rPr lang="tr-TR" sz="3200" b="1" dirty="0" smtClean="0">
                <a:solidFill>
                  <a:schemeClr val="tx2">
                    <a:lumMod val="60000"/>
                    <a:lumOff val="40000"/>
                  </a:schemeClr>
                </a:solidFill>
                <a:latin typeface="Times New Roman" panose="02020603050405020304" pitchFamily="18" charset="0"/>
                <a:ea typeface="Times New Roman" panose="02020603050405020304" pitchFamily="18" charset="0"/>
              </a:rPr>
              <a:t>RİSK</a:t>
            </a:r>
            <a:endParaRPr lang="tr-TR" sz="3200" b="1" dirty="0">
              <a:solidFill>
                <a:schemeClr val="tx2">
                  <a:lumMod val="60000"/>
                  <a:lumOff val="40000"/>
                </a:schemeClr>
              </a:solidFill>
            </a:endParaRPr>
          </a:p>
        </p:txBody>
      </p:sp>
      <p:sp>
        <p:nvSpPr>
          <p:cNvPr id="3" name="Dikdörtgen 2"/>
          <p:cNvSpPr/>
          <p:nvPr/>
        </p:nvSpPr>
        <p:spPr>
          <a:xfrm>
            <a:off x="-5883" y="2132856"/>
            <a:ext cx="8064896" cy="584775"/>
          </a:xfrm>
          <a:prstGeom prst="rect">
            <a:avLst/>
          </a:prstGeom>
        </p:spPr>
        <p:txBody>
          <a:bodyPr wrap="square">
            <a:spAutoFit/>
          </a:bodyPr>
          <a:lstStyle/>
          <a:p>
            <a:r>
              <a:rPr lang="tr-TR" sz="3200" dirty="0" smtClean="0">
                <a:solidFill>
                  <a:schemeClr val="tx2">
                    <a:lumMod val="50000"/>
                  </a:schemeClr>
                </a:solidFill>
                <a:latin typeface="Times New Roman" panose="02020603050405020304" pitchFamily="18" charset="0"/>
                <a:ea typeface="Times New Roman" panose="02020603050405020304" pitchFamily="18" charset="0"/>
              </a:rPr>
              <a:t>Doğru olmayan denetimde bir başka  </a:t>
            </a:r>
            <a:r>
              <a:rPr lang="tr-TR" sz="3200" b="1" dirty="0" smtClean="0">
                <a:solidFill>
                  <a:schemeClr val="tx2">
                    <a:lumMod val="60000"/>
                    <a:lumOff val="40000"/>
                  </a:schemeClr>
                </a:solidFill>
                <a:latin typeface="Times New Roman" panose="02020603050405020304" pitchFamily="18" charset="0"/>
                <a:ea typeface="Times New Roman" panose="02020603050405020304" pitchFamily="18" charset="0"/>
              </a:rPr>
              <a:t>RİSK</a:t>
            </a:r>
            <a:endParaRPr lang="tr-TR" sz="3200" b="1" dirty="0">
              <a:solidFill>
                <a:schemeClr val="tx2">
                  <a:lumMod val="60000"/>
                  <a:lumOff val="40000"/>
                </a:schemeClr>
              </a:solidFill>
            </a:endParaRPr>
          </a:p>
        </p:txBody>
      </p:sp>
      <p:sp>
        <p:nvSpPr>
          <p:cNvPr id="6" name="Slayt Numarası Yer Tutucusu 5"/>
          <p:cNvSpPr>
            <a:spLocks noGrp="1"/>
          </p:cNvSpPr>
          <p:nvPr>
            <p:ph type="sldNum" sz="quarter" idx="12"/>
          </p:nvPr>
        </p:nvSpPr>
        <p:spPr/>
        <p:txBody>
          <a:bodyPr/>
          <a:lstStyle/>
          <a:p>
            <a:fld id="{879959F3-BCBC-4386-AFA7-4AC142F750F4}" type="slidenum">
              <a:rPr lang="tr-TR" smtClean="0"/>
              <a:t>17</a:t>
            </a:fld>
            <a:endParaRPr lang="tr-TR"/>
          </a:p>
        </p:txBody>
      </p:sp>
    </p:spTree>
    <p:extLst>
      <p:ext uri="{BB962C8B-B14F-4D97-AF65-F5344CB8AC3E}">
        <p14:creationId xmlns:p14="http://schemas.microsoft.com/office/powerpoint/2010/main" val="259871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8590336"/>
              </p:ext>
            </p:extLst>
          </p:nvPr>
        </p:nvGraphicFramePr>
        <p:xfrm>
          <a:off x="93203" y="506289"/>
          <a:ext cx="8964488" cy="5688636"/>
        </p:xfrm>
        <a:graphic>
          <a:graphicData uri="http://schemas.openxmlformats.org/drawingml/2006/table">
            <a:tbl>
              <a:tblPr firstRow="1" firstCol="1" bandRow="1">
                <a:tableStyleId>{D27102A9-8310-4765-A935-A1911B00CA55}</a:tableStyleId>
              </a:tblPr>
              <a:tblGrid>
                <a:gridCol w="3918585"/>
                <a:gridCol w="5045903"/>
              </a:tblGrid>
              <a:tr h="474053">
                <a:tc>
                  <a:txBody>
                    <a:bodyPr/>
                    <a:lstStyle/>
                    <a:p>
                      <a:pPr algn="just">
                        <a:lnSpc>
                          <a:spcPct val="115000"/>
                        </a:lnSpc>
                        <a:spcAft>
                          <a:spcPts val="0"/>
                        </a:spcAft>
                      </a:pPr>
                      <a:r>
                        <a:rPr lang="tr-TR" sz="2800" b="0" i="1" dirty="0">
                          <a:effectLst/>
                        </a:rPr>
                        <a:t>Denetlenen Şirket</a:t>
                      </a:r>
                      <a:endParaRPr lang="tr-TR" sz="2800" b="0" i="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0"/>
                        </a:spcAft>
                      </a:pPr>
                      <a:r>
                        <a:rPr lang="tr-TR" sz="2800" b="0" i="1" dirty="0">
                          <a:effectLst/>
                        </a:rPr>
                        <a:t>Denetim Kuruluşu</a:t>
                      </a:r>
                      <a:endParaRPr lang="tr-TR" sz="2800" b="0" i="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r>
              <a:tr h="474053">
                <a:tc>
                  <a:txBody>
                    <a:bodyPr/>
                    <a:lstStyle/>
                    <a:p>
                      <a:pPr algn="just">
                        <a:lnSpc>
                          <a:spcPct val="115000"/>
                        </a:lnSpc>
                        <a:spcAft>
                          <a:spcPts val="0"/>
                        </a:spcAft>
                      </a:pPr>
                      <a:r>
                        <a:rPr lang="tr-TR" sz="2800" b="1" dirty="0" err="1">
                          <a:effectLst/>
                        </a:rPr>
                        <a:t>Enron</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effectLst/>
                        </a:rPr>
                        <a:t>Arthur Andersen (AA)</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err="1">
                          <a:solidFill>
                            <a:schemeClr val="accent2">
                              <a:lumMod val="50000"/>
                            </a:schemeClr>
                          </a:solidFill>
                          <a:effectLst/>
                        </a:rPr>
                        <a:t>WorldCom</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solidFill>
                            <a:schemeClr val="accent2">
                              <a:lumMod val="50000"/>
                            </a:schemeClr>
                          </a:solidFill>
                          <a:effectLst/>
                        </a:rPr>
                        <a:t>AA</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err="1">
                          <a:effectLst/>
                        </a:rPr>
                        <a:t>Waste</a:t>
                      </a:r>
                      <a:r>
                        <a:rPr lang="tr-TR" sz="2800" b="1" dirty="0">
                          <a:effectLst/>
                        </a:rPr>
                        <a:t> Management</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effectLst/>
                        </a:rPr>
                        <a:t>AA</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err="1">
                          <a:solidFill>
                            <a:schemeClr val="accent2">
                              <a:lumMod val="50000"/>
                            </a:schemeClr>
                          </a:solidFill>
                          <a:effectLst/>
                        </a:rPr>
                        <a:t>Sunbeam</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solidFill>
                            <a:schemeClr val="accent2">
                              <a:lumMod val="50000"/>
                            </a:schemeClr>
                          </a:solidFill>
                          <a:effectLst/>
                        </a:rPr>
                        <a:t>AA</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a:effectLst/>
                        </a:rPr>
                        <a:t>Xerox</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effectLst/>
                        </a:rPr>
                        <a:t>KPMG</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a:solidFill>
                            <a:schemeClr val="accent2">
                              <a:lumMod val="50000"/>
                            </a:schemeClr>
                          </a:solidFill>
                          <a:effectLst/>
                        </a:rPr>
                        <a:t>Rite </a:t>
                      </a:r>
                      <a:r>
                        <a:rPr lang="tr-TR" sz="2800" b="1" dirty="0" err="1">
                          <a:solidFill>
                            <a:schemeClr val="accent2">
                              <a:lumMod val="50000"/>
                            </a:schemeClr>
                          </a:solidFill>
                          <a:effectLst/>
                        </a:rPr>
                        <a:t>Aid</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solidFill>
                            <a:schemeClr val="accent2">
                              <a:lumMod val="50000"/>
                            </a:schemeClr>
                          </a:solidFill>
                          <a:effectLst/>
                        </a:rPr>
                        <a:t>KPMG</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a:effectLst/>
                        </a:rPr>
                        <a:t>AOL Time Warner</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err="1">
                          <a:effectLst/>
                        </a:rPr>
                        <a:t>Ernst</a:t>
                      </a:r>
                      <a:r>
                        <a:rPr lang="tr-TR" sz="2800" b="1" dirty="0">
                          <a:effectLst/>
                        </a:rPr>
                        <a:t> &amp; </a:t>
                      </a:r>
                      <a:r>
                        <a:rPr lang="tr-TR" sz="2800" b="1" dirty="0" err="1">
                          <a:effectLst/>
                        </a:rPr>
                        <a:t>Young</a:t>
                      </a:r>
                      <a:r>
                        <a:rPr lang="tr-TR" sz="2800" b="1" dirty="0">
                          <a:effectLst/>
                        </a:rPr>
                        <a:t> (E&amp;Y)</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err="1">
                          <a:solidFill>
                            <a:schemeClr val="accent2">
                              <a:lumMod val="50000"/>
                            </a:schemeClr>
                          </a:solidFill>
                          <a:effectLst/>
                        </a:rPr>
                        <a:t>Cendant</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solidFill>
                            <a:schemeClr val="accent2">
                              <a:lumMod val="50000"/>
                            </a:schemeClr>
                          </a:solidFill>
                          <a:effectLst/>
                        </a:rPr>
                        <a:t>E&amp;Y</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a:effectLst/>
                        </a:rPr>
                        <a:t>IBM</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err="1">
                          <a:effectLst/>
                        </a:rPr>
                        <a:t>Price</a:t>
                      </a:r>
                      <a:r>
                        <a:rPr lang="tr-TR" sz="2800" b="1" dirty="0">
                          <a:effectLst/>
                        </a:rPr>
                        <a:t> </a:t>
                      </a:r>
                      <a:r>
                        <a:rPr lang="tr-TR" sz="2800" b="1" dirty="0" err="1">
                          <a:effectLst/>
                        </a:rPr>
                        <a:t>Waterhouse</a:t>
                      </a:r>
                      <a:r>
                        <a:rPr lang="tr-TR" sz="2800" b="1" dirty="0">
                          <a:effectLst/>
                        </a:rPr>
                        <a:t> </a:t>
                      </a:r>
                      <a:r>
                        <a:rPr lang="tr-TR" sz="2800" b="1" dirty="0" err="1">
                          <a:effectLst/>
                        </a:rPr>
                        <a:t>Coopers</a:t>
                      </a:r>
                      <a:r>
                        <a:rPr lang="tr-TR" sz="2800" b="1" dirty="0">
                          <a:effectLst/>
                        </a:rPr>
                        <a:t> (</a:t>
                      </a:r>
                      <a:r>
                        <a:rPr lang="tr-TR" sz="2800" b="1" dirty="0" err="1">
                          <a:effectLst/>
                        </a:rPr>
                        <a:t>PwC</a:t>
                      </a:r>
                      <a:r>
                        <a:rPr lang="tr-TR" sz="2800" b="1" dirty="0">
                          <a:effectLst/>
                        </a:rPr>
                        <a:t>)</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err="1">
                          <a:solidFill>
                            <a:schemeClr val="accent2">
                              <a:lumMod val="50000"/>
                            </a:schemeClr>
                          </a:solidFill>
                          <a:effectLst/>
                        </a:rPr>
                        <a:t>Lucent</a:t>
                      </a:r>
                      <a:r>
                        <a:rPr lang="tr-TR" sz="2800" b="1" dirty="0">
                          <a:solidFill>
                            <a:schemeClr val="accent2">
                              <a:lumMod val="50000"/>
                            </a:schemeClr>
                          </a:solidFill>
                          <a:effectLst/>
                        </a:rPr>
                        <a:t> Technologies</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a:solidFill>
                            <a:schemeClr val="accent2">
                              <a:lumMod val="50000"/>
                            </a:schemeClr>
                          </a:solidFill>
                          <a:effectLst/>
                        </a:rPr>
                        <a:t>PWC</a:t>
                      </a:r>
                      <a:endParaRPr lang="tr-TR" sz="28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r h="474053">
                <a:tc>
                  <a:txBody>
                    <a:bodyPr/>
                    <a:lstStyle/>
                    <a:p>
                      <a:pPr algn="just">
                        <a:lnSpc>
                          <a:spcPct val="115000"/>
                        </a:lnSpc>
                        <a:spcAft>
                          <a:spcPts val="0"/>
                        </a:spcAft>
                      </a:pPr>
                      <a:r>
                        <a:rPr lang="tr-TR" sz="2800" b="1" dirty="0">
                          <a:effectLst/>
                        </a:rPr>
                        <a:t>Boeing</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2800" b="1" dirty="0" err="1">
                          <a:effectLst/>
                        </a:rPr>
                        <a:t>Deloitte</a:t>
                      </a:r>
                      <a:r>
                        <a:rPr lang="tr-TR" sz="2800" b="1" dirty="0">
                          <a:effectLst/>
                        </a:rPr>
                        <a:t> </a:t>
                      </a:r>
                      <a:r>
                        <a:rPr lang="tr-TR" sz="2800" b="1" dirty="0" err="1">
                          <a:effectLst/>
                        </a:rPr>
                        <a:t>Touche</a:t>
                      </a:r>
                      <a:r>
                        <a:rPr lang="tr-TR" sz="2800" b="1" dirty="0">
                          <a:effectLst/>
                        </a:rPr>
                        <a:t> </a:t>
                      </a:r>
                      <a:r>
                        <a:rPr lang="tr-TR" sz="2800" b="1" dirty="0" err="1">
                          <a:effectLst/>
                        </a:rPr>
                        <a:t>Tohmatsu</a:t>
                      </a:r>
                      <a:r>
                        <a:rPr lang="tr-TR" sz="2800" b="1" dirty="0">
                          <a:effectLst/>
                        </a:rPr>
                        <a:t> (DTT)</a:t>
                      </a:r>
                      <a:endParaRPr lang="tr-TR" sz="28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89755" y="44624"/>
            <a:ext cx="8964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1" u="none" strike="noStrike" cap="none" normalizeH="0" baseline="0" dirty="0" smtClean="0">
                <a:ln>
                  <a:noFill/>
                </a:ln>
                <a:solidFill>
                  <a:schemeClr val="tx1"/>
                </a:solidFill>
                <a:effectLst/>
                <a:latin typeface="Arabic Typesetting"/>
                <a:ea typeface="Times New Roman" panose="02020603050405020304" pitchFamily="18" charset="0"/>
                <a:cs typeface="Times New Roman" panose="02020603050405020304" pitchFamily="18" charset="0"/>
              </a:rPr>
              <a:t>Önemli Denetim Başarısızlıkları ve Sorumlu Denetim Kuruluşları </a:t>
            </a:r>
            <a:endParaRPr kumimoji="0" lang="tr-TR" altLang="tr-TR" sz="2400" b="0" i="0" u="none" strike="noStrike" cap="none" normalizeH="0" baseline="0" dirty="0" smtClean="0">
              <a:ln>
                <a:noFill/>
              </a:ln>
              <a:solidFill>
                <a:schemeClr val="tx1"/>
              </a:solidFill>
              <a:effectLst/>
              <a:latin typeface="Arabic Typesetting"/>
            </a:endParaRPr>
          </a:p>
        </p:txBody>
      </p:sp>
      <p:sp>
        <p:nvSpPr>
          <p:cNvPr id="6" name="Slayt Numarası Yer Tutucusu 5"/>
          <p:cNvSpPr>
            <a:spLocks noGrp="1"/>
          </p:cNvSpPr>
          <p:nvPr>
            <p:ph type="sldNum" sz="quarter" idx="12"/>
          </p:nvPr>
        </p:nvSpPr>
        <p:spPr/>
        <p:txBody>
          <a:bodyPr/>
          <a:lstStyle/>
          <a:p>
            <a:fld id="{879959F3-BCBC-4386-AFA7-4AC142F750F4}" type="slidenum">
              <a:rPr lang="tr-TR" smtClean="0"/>
              <a:t>18</a:t>
            </a:fld>
            <a:endParaRPr lang="tr-TR"/>
          </a:p>
        </p:txBody>
      </p:sp>
    </p:spTree>
    <p:extLst>
      <p:ext uri="{BB962C8B-B14F-4D97-AF65-F5344CB8AC3E}">
        <p14:creationId xmlns:p14="http://schemas.microsoft.com/office/powerpoint/2010/main" val="68402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1864" y="909520"/>
            <a:ext cx="8424936" cy="954107"/>
          </a:xfrm>
          <a:prstGeom prst="rect">
            <a:avLst/>
          </a:prstGeom>
        </p:spPr>
        <p:txBody>
          <a:bodyPr wrap="square">
            <a:spAutoFit/>
          </a:bodyPr>
          <a:lstStyle/>
          <a:p>
            <a:r>
              <a:rPr lang="tr-TR" sz="2800" dirty="0">
                <a:solidFill>
                  <a:schemeClr val="accent4">
                    <a:lumMod val="50000"/>
                  </a:schemeClr>
                </a:solidFill>
                <a:latin typeface="Times New Roman" panose="02020603050405020304" pitchFamily="18" charset="0"/>
                <a:ea typeface="Times New Roman" panose="02020603050405020304" pitchFamily="18" charset="0"/>
              </a:rPr>
              <a:t>Görüşünün dayanağı olan denetim </a:t>
            </a:r>
            <a:r>
              <a:rPr lang="tr-TR" sz="2800" dirty="0" smtClean="0">
                <a:solidFill>
                  <a:schemeClr val="accent4">
                    <a:lumMod val="50000"/>
                  </a:schemeClr>
                </a:solidFill>
                <a:latin typeface="Times New Roman" panose="02020603050405020304" pitchFamily="18" charset="0"/>
                <a:ea typeface="Times New Roman" panose="02020603050405020304" pitchFamily="18" charset="0"/>
              </a:rPr>
              <a:t>kanıtları, </a:t>
            </a:r>
            <a:r>
              <a:rPr lang="tr-TR" sz="2800" dirty="0">
                <a:solidFill>
                  <a:schemeClr val="accent4">
                    <a:lumMod val="50000"/>
                  </a:schemeClr>
                </a:solidFill>
                <a:latin typeface="Times New Roman" panose="02020603050405020304" pitchFamily="18" charset="0"/>
                <a:ea typeface="Times New Roman" panose="02020603050405020304" pitchFamily="18" charset="0"/>
              </a:rPr>
              <a:t>soyut ve genel olmaktan ziyade </a:t>
            </a:r>
            <a:r>
              <a:rPr lang="tr-TR" sz="2800" b="1" u="sng" dirty="0">
                <a:solidFill>
                  <a:schemeClr val="accent4">
                    <a:lumMod val="50000"/>
                  </a:schemeClr>
                </a:solidFill>
                <a:latin typeface="Times New Roman" panose="02020603050405020304" pitchFamily="18" charset="0"/>
                <a:ea typeface="Times New Roman" panose="02020603050405020304" pitchFamily="18" charset="0"/>
              </a:rPr>
              <a:t>somut </a:t>
            </a:r>
            <a:r>
              <a:rPr lang="tr-TR" sz="2800" dirty="0">
                <a:solidFill>
                  <a:schemeClr val="accent4">
                    <a:lumMod val="50000"/>
                  </a:schemeClr>
                </a:solidFill>
                <a:latin typeface="Times New Roman" panose="02020603050405020304" pitchFamily="18" charset="0"/>
                <a:ea typeface="Times New Roman" panose="02020603050405020304" pitchFamily="18" charset="0"/>
              </a:rPr>
              <a:t>ve</a:t>
            </a:r>
            <a:r>
              <a:rPr lang="tr-TR" sz="2800" b="1" u="sng" dirty="0">
                <a:solidFill>
                  <a:schemeClr val="accent4">
                    <a:lumMod val="50000"/>
                  </a:schemeClr>
                </a:solidFill>
                <a:latin typeface="Times New Roman" panose="02020603050405020304" pitchFamily="18" charset="0"/>
                <a:ea typeface="Times New Roman" panose="02020603050405020304" pitchFamily="18" charset="0"/>
              </a:rPr>
              <a:t> elde edilmiş </a:t>
            </a:r>
            <a:r>
              <a:rPr lang="tr-TR" sz="2800" dirty="0">
                <a:solidFill>
                  <a:schemeClr val="accent4">
                    <a:lumMod val="50000"/>
                  </a:schemeClr>
                </a:solidFill>
                <a:latin typeface="Times New Roman" panose="02020603050405020304" pitchFamily="18" charset="0"/>
                <a:ea typeface="Times New Roman" panose="02020603050405020304" pitchFamily="18" charset="0"/>
              </a:rPr>
              <a:t>olmalıdır. </a:t>
            </a:r>
            <a:endParaRPr lang="tr-TR" sz="2800" dirty="0">
              <a:solidFill>
                <a:schemeClr val="accent4">
                  <a:lumMod val="50000"/>
                </a:schemeClr>
              </a:solidFill>
            </a:endParaRPr>
          </a:p>
        </p:txBody>
      </p:sp>
      <p:sp>
        <p:nvSpPr>
          <p:cNvPr id="3" name="Dikdörtgen 2"/>
          <p:cNvSpPr/>
          <p:nvPr/>
        </p:nvSpPr>
        <p:spPr>
          <a:xfrm>
            <a:off x="-25980" y="106756"/>
            <a:ext cx="6830228" cy="523220"/>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Bir vergi inceleme elemanının;</a:t>
            </a:r>
            <a:endParaRPr lang="tr-TR" sz="2800" dirty="0"/>
          </a:p>
        </p:txBody>
      </p:sp>
      <p:sp>
        <p:nvSpPr>
          <p:cNvPr id="4" name="Dikdörtgen 3"/>
          <p:cNvSpPr/>
          <p:nvPr/>
        </p:nvSpPr>
        <p:spPr>
          <a:xfrm>
            <a:off x="-20217" y="2367172"/>
            <a:ext cx="4572000" cy="523220"/>
          </a:xfrm>
          <a:prstGeom prst="rect">
            <a:avLst/>
          </a:prstGeom>
        </p:spPr>
        <p:txBody>
          <a:bodyPr>
            <a:spAutoFit/>
          </a:bodyPr>
          <a:lstStyle/>
          <a:p>
            <a:r>
              <a:rPr lang="tr-TR" sz="2800" dirty="0" smtClean="0">
                <a:latin typeface="Times New Roman" panose="02020603050405020304" pitchFamily="18" charset="0"/>
                <a:ea typeface="Times New Roman" panose="02020603050405020304" pitchFamily="18" charset="0"/>
              </a:rPr>
              <a:t>Örneğin;</a:t>
            </a:r>
            <a:endParaRPr lang="tr-TR" sz="2800" dirty="0"/>
          </a:p>
        </p:txBody>
      </p:sp>
      <p:sp>
        <p:nvSpPr>
          <p:cNvPr id="5" name="Dikdörtgen 4"/>
          <p:cNvSpPr/>
          <p:nvPr/>
        </p:nvSpPr>
        <p:spPr>
          <a:xfrm>
            <a:off x="452803" y="2989402"/>
            <a:ext cx="8424936" cy="954107"/>
          </a:xfrm>
          <a:prstGeom prst="rect">
            <a:avLst/>
          </a:prstGeom>
        </p:spPr>
        <p:txBody>
          <a:bodyPr wrap="square">
            <a:spAutoFit/>
          </a:bodyPr>
          <a:lstStyle/>
          <a:p>
            <a:pPr marL="342900" indent="-342900">
              <a:buFont typeface="Wingdings" panose="05000000000000000000" pitchFamily="2" charset="2"/>
              <a:buChar char="Ø"/>
            </a:pPr>
            <a:r>
              <a:rPr lang="tr-TR" sz="2800" dirty="0" smtClean="0">
                <a:solidFill>
                  <a:schemeClr val="accent1">
                    <a:lumMod val="75000"/>
                  </a:schemeClr>
                </a:solidFill>
                <a:latin typeface="Times New Roman" panose="02020603050405020304" pitchFamily="18" charset="0"/>
                <a:ea typeface="Times New Roman" panose="02020603050405020304" pitchFamily="18" charset="0"/>
              </a:rPr>
              <a:t> </a:t>
            </a:r>
            <a:r>
              <a:rPr lang="tr-TR" sz="2800" dirty="0" smtClean="0">
                <a:solidFill>
                  <a:schemeClr val="accent4">
                    <a:lumMod val="50000"/>
                  </a:schemeClr>
                </a:solidFill>
                <a:latin typeface="Times New Roman" panose="02020603050405020304" pitchFamily="18" charset="0"/>
                <a:ea typeface="Times New Roman" panose="02020603050405020304" pitchFamily="18" charset="0"/>
              </a:rPr>
              <a:t>Yazılmış olan bir başka rapora atıf yaparak rapor yazılıp görüş oluşturulamaz.</a:t>
            </a:r>
            <a:endParaRPr lang="tr-TR" sz="2800" dirty="0">
              <a:solidFill>
                <a:schemeClr val="accent4">
                  <a:lumMod val="50000"/>
                </a:schemeClr>
              </a:solidFill>
            </a:endParaRPr>
          </a:p>
        </p:txBody>
      </p:sp>
      <p:sp>
        <p:nvSpPr>
          <p:cNvPr id="6" name="Dikdörtgen 5"/>
          <p:cNvSpPr/>
          <p:nvPr/>
        </p:nvSpPr>
        <p:spPr>
          <a:xfrm>
            <a:off x="432520" y="4073297"/>
            <a:ext cx="8424936" cy="954107"/>
          </a:xfrm>
          <a:prstGeom prst="rect">
            <a:avLst/>
          </a:prstGeom>
        </p:spPr>
        <p:txBody>
          <a:bodyPr wrap="square">
            <a:spAutoFit/>
          </a:bodyPr>
          <a:lstStyle/>
          <a:p>
            <a:pPr marL="342900" indent="-342900">
              <a:buFont typeface="Wingdings" panose="05000000000000000000" pitchFamily="2" charset="2"/>
              <a:buChar char="Ø"/>
            </a:pPr>
            <a:r>
              <a:rPr lang="tr-TR" sz="2800" dirty="0" smtClean="0">
                <a:solidFill>
                  <a:schemeClr val="accent1">
                    <a:lumMod val="75000"/>
                  </a:schemeClr>
                </a:solidFill>
                <a:latin typeface="Times New Roman" panose="02020603050405020304" pitchFamily="18" charset="0"/>
                <a:ea typeface="Times New Roman" panose="02020603050405020304" pitchFamily="18" charset="0"/>
              </a:rPr>
              <a:t> </a:t>
            </a:r>
            <a:r>
              <a:rPr lang="tr-TR" sz="2800" dirty="0" smtClean="0">
                <a:solidFill>
                  <a:schemeClr val="accent4">
                    <a:lumMod val="50000"/>
                  </a:schemeClr>
                </a:solidFill>
                <a:latin typeface="Times New Roman" panose="02020603050405020304" pitchFamily="18" charset="0"/>
                <a:ea typeface="Times New Roman" panose="02020603050405020304" pitchFamily="18" charset="0"/>
              </a:rPr>
              <a:t>Bir ihbar mektubuna dayanarak bir sonuca ve yargıya varılamaz.</a:t>
            </a:r>
            <a:endParaRPr lang="tr-TR" sz="2800" dirty="0">
              <a:solidFill>
                <a:schemeClr val="accent4">
                  <a:lumMod val="50000"/>
                </a:schemeClr>
              </a:solidFill>
            </a:endParaRPr>
          </a:p>
        </p:txBody>
      </p:sp>
      <p:sp>
        <p:nvSpPr>
          <p:cNvPr id="7" name="Dikdörtgen 6"/>
          <p:cNvSpPr/>
          <p:nvPr/>
        </p:nvSpPr>
        <p:spPr>
          <a:xfrm>
            <a:off x="452803" y="5157192"/>
            <a:ext cx="8424936" cy="954107"/>
          </a:xfrm>
          <a:prstGeom prst="rect">
            <a:avLst/>
          </a:prstGeom>
        </p:spPr>
        <p:txBody>
          <a:bodyPr wrap="square">
            <a:spAutoFit/>
          </a:bodyPr>
          <a:lstStyle/>
          <a:p>
            <a:pPr marL="342900" indent="-342900">
              <a:buFont typeface="Wingdings" panose="05000000000000000000" pitchFamily="2" charset="2"/>
              <a:buChar char="Ø"/>
            </a:pPr>
            <a:r>
              <a:rPr lang="tr-TR" sz="2800" dirty="0" smtClean="0">
                <a:solidFill>
                  <a:schemeClr val="accent1">
                    <a:lumMod val="75000"/>
                  </a:schemeClr>
                </a:solidFill>
                <a:latin typeface="Times New Roman" panose="02020603050405020304" pitchFamily="18" charset="0"/>
                <a:ea typeface="Times New Roman" panose="02020603050405020304" pitchFamily="18" charset="0"/>
              </a:rPr>
              <a:t> </a:t>
            </a:r>
            <a:r>
              <a:rPr lang="tr-TR" sz="2800" dirty="0" smtClean="0">
                <a:solidFill>
                  <a:schemeClr val="accent4">
                    <a:lumMod val="50000"/>
                  </a:schemeClr>
                </a:solidFill>
                <a:latin typeface="Times New Roman" panose="02020603050405020304" pitchFamily="18" charset="0"/>
                <a:ea typeface="Times New Roman" panose="02020603050405020304" pitchFamily="18" charset="0"/>
              </a:rPr>
              <a:t>Suçlamalar hiçbir şüpheye yer vermeyecek ölçüde berrak ve kesin olmalıdır.</a:t>
            </a:r>
            <a:endParaRPr lang="tr-TR" sz="2800" dirty="0">
              <a:solidFill>
                <a:schemeClr val="accent4">
                  <a:lumMod val="50000"/>
                </a:schemeClr>
              </a:solidFill>
            </a:endParaRPr>
          </a:p>
        </p:txBody>
      </p:sp>
      <p:sp>
        <p:nvSpPr>
          <p:cNvPr id="10" name="Slayt Numarası Yer Tutucusu 9"/>
          <p:cNvSpPr>
            <a:spLocks noGrp="1"/>
          </p:cNvSpPr>
          <p:nvPr>
            <p:ph type="sldNum" sz="quarter" idx="12"/>
          </p:nvPr>
        </p:nvSpPr>
        <p:spPr/>
        <p:txBody>
          <a:bodyPr/>
          <a:lstStyle/>
          <a:p>
            <a:fld id="{879959F3-BCBC-4386-AFA7-4AC142F750F4}" type="slidenum">
              <a:rPr lang="tr-TR" smtClean="0"/>
              <a:t>19</a:t>
            </a:fld>
            <a:endParaRPr lang="tr-TR"/>
          </a:p>
        </p:txBody>
      </p:sp>
    </p:spTree>
    <p:extLst>
      <p:ext uri="{BB962C8B-B14F-4D97-AF65-F5344CB8AC3E}">
        <p14:creationId xmlns:p14="http://schemas.microsoft.com/office/powerpoint/2010/main" val="954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kdörtgen 33"/>
          <p:cNvSpPr/>
          <p:nvPr/>
        </p:nvSpPr>
        <p:spPr>
          <a:xfrm>
            <a:off x="590550" y="712728"/>
            <a:ext cx="7962900" cy="646331"/>
          </a:xfrm>
          <a:prstGeom prst="rect">
            <a:avLst/>
          </a:prstGeom>
        </p:spPr>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tr-TR" sz="3600" dirty="0" smtClean="0">
                <a:solidFill>
                  <a:srgbClr val="FF0000"/>
                </a:solidFill>
              </a:rPr>
              <a:t>Denetçide olması gereken temel özellikler</a:t>
            </a:r>
            <a:endParaRPr lang="tr-TR" sz="3600" dirty="0">
              <a:solidFill>
                <a:srgbClr val="FF0000"/>
              </a:solidFill>
            </a:endParaRPr>
          </a:p>
        </p:txBody>
      </p:sp>
      <p:cxnSp>
        <p:nvCxnSpPr>
          <p:cNvPr id="36" name="17 Düz Ok Bağlayıcısı"/>
          <p:cNvCxnSpPr/>
          <p:nvPr/>
        </p:nvCxnSpPr>
        <p:spPr>
          <a:xfrm>
            <a:off x="1047771" y="2060848"/>
            <a:ext cx="1440160" cy="193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Düz Bağlayıcı 4"/>
          <p:cNvCxnSpPr/>
          <p:nvPr/>
        </p:nvCxnSpPr>
        <p:spPr>
          <a:xfrm>
            <a:off x="1043608" y="1556792"/>
            <a:ext cx="0" cy="2952328"/>
          </a:xfrm>
          <a:prstGeom prst="line">
            <a:avLst/>
          </a:prstGeom>
        </p:spPr>
        <p:style>
          <a:lnRef idx="3">
            <a:schemeClr val="accent5"/>
          </a:lnRef>
          <a:fillRef idx="0">
            <a:schemeClr val="accent5"/>
          </a:fillRef>
          <a:effectRef idx="2">
            <a:schemeClr val="accent5"/>
          </a:effectRef>
          <a:fontRef idx="minor">
            <a:schemeClr val="tx1"/>
          </a:fontRef>
        </p:style>
      </p:cxnSp>
      <p:sp>
        <p:nvSpPr>
          <p:cNvPr id="7" name="Metin kutusu 6"/>
          <p:cNvSpPr txBox="1"/>
          <p:nvPr/>
        </p:nvSpPr>
        <p:spPr>
          <a:xfrm>
            <a:off x="2771800" y="1799238"/>
            <a:ext cx="3143809" cy="523220"/>
          </a:xfrm>
          <a:prstGeom prst="rect">
            <a:avLst/>
          </a:prstGeom>
          <a:noFill/>
        </p:spPr>
        <p:txBody>
          <a:bodyPr wrap="none" rtlCol="0">
            <a:spAutoFit/>
          </a:bodyPr>
          <a:lstStyle/>
          <a:p>
            <a:r>
              <a:rPr lang="tr-TR" sz="2800" dirty="0" smtClean="0">
                <a:solidFill>
                  <a:schemeClr val="accent4">
                    <a:lumMod val="50000"/>
                  </a:schemeClr>
                </a:solidFill>
              </a:rPr>
              <a:t>Mesleki Şüphecilik</a:t>
            </a:r>
            <a:endParaRPr lang="tr-TR" sz="2800" dirty="0">
              <a:solidFill>
                <a:schemeClr val="accent4">
                  <a:lumMod val="50000"/>
                </a:schemeClr>
              </a:solidFill>
            </a:endParaRPr>
          </a:p>
        </p:txBody>
      </p:sp>
      <p:cxnSp>
        <p:nvCxnSpPr>
          <p:cNvPr id="37" name="17 Düz Ok Bağlayıcısı"/>
          <p:cNvCxnSpPr/>
          <p:nvPr/>
        </p:nvCxnSpPr>
        <p:spPr>
          <a:xfrm>
            <a:off x="1043608" y="3239398"/>
            <a:ext cx="1440160" cy="193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8" name="Metin kutusu 37"/>
          <p:cNvSpPr txBox="1"/>
          <p:nvPr/>
        </p:nvSpPr>
        <p:spPr>
          <a:xfrm>
            <a:off x="2771800" y="2977788"/>
            <a:ext cx="3284874" cy="523220"/>
          </a:xfrm>
          <a:prstGeom prst="rect">
            <a:avLst/>
          </a:prstGeom>
          <a:noFill/>
        </p:spPr>
        <p:txBody>
          <a:bodyPr wrap="none" rtlCol="0">
            <a:spAutoFit/>
          </a:bodyPr>
          <a:lstStyle/>
          <a:p>
            <a:r>
              <a:rPr lang="tr-TR" sz="2800" dirty="0" smtClean="0">
                <a:solidFill>
                  <a:schemeClr val="accent4">
                    <a:lumMod val="50000"/>
                  </a:schemeClr>
                </a:solidFill>
              </a:rPr>
              <a:t>Mesleki Muhakeme</a:t>
            </a:r>
            <a:endParaRPr lang="tr-TR" sz="2800" dirty="0">
              <a:solidFill>
                <a:schemeClr val="accent4">
                  <a:lumMod val="50000"/>
                </a:schemeClr>
              </a:solidFill>
            </a:endParaRPr>
          </a:p>
        </p:txBody>
      </p:sp>
      <p:cxnSp>
        <p:nvCxnSpPr>
          <p:cNvPr id="39" name="17 Düz Ok Bağlayıcısı"/>
          <p:cNvCxnSpPr/>
          <p:nvPr/>
        </p:nvCxnSpPr>
        <p:spPr>
          <a:xfrm>
            <a:off x="1043608" y="4463534"/>
            <a:ext cx="1440160" cy="193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0" name="Metin kutusu 39"/>
          <p:cNvSpPr txBox="1"/>
          <p:nvPr/>
        </p:nvSpPr>
        <p:spPr>
          <a:xfrm>
            <a:off x="2771800" y="4201924"/>
            <a:ext cx="2263761" cy="523220"/>
          </a:xfrm>
          <a:prstGeom prst="rect">
            <a:avLst/>
          </a:prstGeom>
          <a:noFill/>
        </p:spPr>
        <p:txBody>
          <a:bodyPr wrap="none" rtlCol="0">
            <a:spAutoFit/>
          </a:bodyPr>
          <a:lstStyle/>
          <a:p>
            <a:r>
              <a:rPr lang="tr-TR" sz="2800" dirty="0" smtClean="0">
                <a:solidFill>
                  <a:schemeClr val="accent4">
                    <a:lumMod val="50000"/>
                  </a:schemeClr>
                </a:solidFill>
              </a:rPr>
              <a:t>Etik Değerler</a:t>
            </a:r>
            <a:endParaRPr lang="tr-TR" sz="2800" dirty="0">
              <a:solidFill>
                <a:schemeClr val="accent4">
                  <a:lumMod val="50000"/>
                </a:schemeClr>
              </a:solidFill>
            </a:endParaRPr>
          </a:p>
        </p:txBody>
      </p:sp>
    </p:spTree>
    <p:extLst>
      <p:ext uri="{BB962C8B-B14F-4D97-AF65-F5344CB8AC3E}">
        <p14:creationId xmlns:p14="http://schemas.microsoft.com/office/powerpoint/2010/main" val="31399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0" dur="1000" fill="hold"/>
                                        <p:tgtEl>
                                          <p:spTgt spid="3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1" dur="1000" fill="hold"/>
                                        <p:tgtEl>
                                          <p:spTgt spid="3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7"/>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9"/>
                                        </p:tgtEl>
                                      </p:cBhvr>
                                    </p:animEffect>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79" y="476672"/>
            <a:ext cx="8064896" cy="584775"/>
          </a:xfrm>
          <a:prstGeom prst="rect">
            <a:avLst/>
          </a:prstGeom>
        </p:spPr>
        <p:txBody>
          <a:bodyPr wrap="square">
            <a:spAutoFit/>
          </a:bodyPr>
          <a:lstStyle/>
          <a:p>
            <a:r>
              <a:rPr lang="tr-TR" sz="3200" b="1" dirty="0" smtClean="0">
                <a:solidFill>
                  <a:schemeClr val="tx2">
                    <a:lumMod val="60000"/>
                    <a:lumOff val="40000"/>
                  </a:schemeClr>
                </a:solidFill>
                <a:latin typeface="Times New Roman" panose="02020603050405020304" pitchFamily="18" charset="0"/>
                <a:ea typeface="Times New Roman" panose="02020603050405020304" pitchFamily="18" charset="0"/>
              </a:rPr>
              <a:t>Yakalanma Riski çok düşükse</a:t>
            </a:r>
            <a:endParaRPr lang="tr-TR" sz="3200" b="1" dirty="0">
              <a:solidFill>
                <a:schemeClr val="tx2">
                  <a:lumMod val="60000"/>
                  <a:lumOff val="40000"/>
                </a:schemeClr>
              </a:solidFill>
            </a:endParaRPr>
          </a:p>
        </p:txBody>
      </p:sp>
      <p:sp>
        <p:nvSpPr>
          <p:cNvPr id="3" name="Dikdörtgen 2"/>
          <p:cNvSpPr/>
          <p:nvPr/>
        </p:nvSpPr>
        <p:spPr>
          <a:xfrm>
            <a:off x="28059" y="1061447"/>
            <a:ext cx="8064896" cy="1077218"/>
          </a:xfrm>
          <a:prstGeom prst="rect">
            <a:avLst/>
          </a:prstGeom>
        </p:spPr>
        <p:txBody>
          <a:bodyPr wrap="square">
            <a:spAutoFit/>
          </a:bodyPr>
          <a:lstStyle/>
          <a:p>
            <a:r>
              <a:rPr lang="tr-TR" sz="3200" dirty="0" smtClean="0">
                <a:solidFill>
                  <a:schemeClr val="tx2">
                    <a:lumMod val="50000"/>
                  </a:schemeClr>
                </a:solidFill>
                <a:latin typeface="Times New Roman" panose="02020603050405020304" pitchFamily="18" charset="0"/>
                <a:ea typeface="Times New Roman" panose="02020603050405020304" pitchFamily="18" charset="0"/>
              </a:rPr>
              <a:t>Yaptırımların ne kadar ağır olmasının bir önemi yoktur.</a:t>
            </a:r>
            <a:endParaRPr lang="tr-TR" sz="3200" b="1" dirty="0">
              <a:solidFill>
                <a:schemeClr val="tx2">
                  <a:lumMod val="60000"/>
                  <a:lumOff val="40000"/>
                </a:schemeClr>
              </a:solidFill>
            </a:endParaRPr>
          </a:p>
        </p:txBody>
      </p:sp>
      <p:sp>
        <p:nvSpPr>
          <p:cNvPr id="4" name="Dikdörtgen 3"/>
          <p:cNvSpPr/>
          <p:nvPr/>
        </p:nvSpPr>
        <p:spPr>
          <a:xfrm>
            <a:off x="238199" y="2519898"/>
            <a:ext cx="8551523" cy="954107"/>
          </a:xfrm>
          <a:prstGeom prst="rect">
            <a:avLst/>
          </a:prstGeom>
        </p:spPr>
        <p:txBody>
          <a:bodyPr wrap="square">
            <a:spAutoFit/>
          </a:bodyPr>
          <a:lstStyle/>
          <a:p>
            <a:r>
              <a:rPr lang="tr-TR" sz="2800" b="1" dirty="0" smtClean="0">
                <a:solidFill>
                  <a:schemeClr val="tx2">
                    <a:lumMod val="60000"/>
                    <a:lumOff val="40000"/>
                  </a:schemeClr>
                </a:solidFill>
                <a:latin typeface="Times New Roman" panose="02020603050405020304" pitchFamily="18" charset="0"/>
                <a:ea typeface="Times New Roman" panose="02020603050405020304" pitchFamily="18" charset="0"/>
              </a:rPr>
              <a:t>Vergi </a:t>
            </a:r>
            <a:r>
              <a:rPr lang="tr-TR" sz="2800" b="1" dirty="0">
                <a:solidFill>
                  <a:schemeClr val="tx2">
                    <a:lumMod val="60000"/>
                    <a:lumOff val="40000"/>
                  </a:schemeClr>
                </a:solidFill>
                <a:latin typeface="Times New Roman" panose="02020603050405020304" pitchFamily="18" charset="0"/>
                <a:ea typeface="Times New Roman" panose="02020603050405020304" pitchFamily="18" charset="0"/>
              </a:rPr>
              <a:t>denetimlerinin sayısı adaleti sağlayacak ölçüde artırılmadıkça, </a:t>
            </a:r>
            <a:endParaRPr lang="tr-TR" sz="2800" b="1" dirty="0">
              <a:solidFill>
                <a:schemeClr val="tx2">
                  <a:lumMod val="60000"/>
                  <a:lumOff val="40000"/>
                </a:schemeClr>
              </a:solidFill>
            </a:endParaRPr>
          </a:p>
        </p:txBody>
      </p:sp>
      <p:sp>
        <p:nvSpPr>
          <p:cNvPr id="5" name="Dikdörtgen 4"/>
          <p:cNvSpPr/>
          <p:nvPr/>
        </p:nvSpPr>
        <p:spPr>
          <a:xfrm>
            <a:off x="208111" y="3593628"/>
            <a:ext cx="8551523" cy="523220"/>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Vergi </a:t>
            </a:r>
            <a:r>
              <a:rPr lang="tr-TR" sz="2800" dirty="0">
                <a:latin typeface="Times New Roman" panose="02020603050405020304" pitchFamily="18" charset="0"/>
                <a:ea typeface="Times New Roman" panose="02020603050405020304" pitchFamily="18" charset="0"/>
              </a:rPr>
              <a:t>cezalarının meşruluğu tartışma konusu olacaktır.</a:t>
            </a:r>
            <a:endParaRPr lang="tr-TR" sz="2800" dirty="0"/>
          </a:p>
        </p:txBody>
      </p:sp>
      <p:sp>
        <p:nvSpPr>
          <p:cNvPr id="8" name="Slayt Numarası Yer Tutucusu 7"/>
          <p:cNvSpPr>
            <a:spLocks noGrp="1"/>
          </p:cNvSpPr>
          <p:nvPr>
            <p:ph type="sldNum" sz="quarter" idx="12"/>
          </p:nvPr>
        </p:nvSpPr>
        <p:spPr/>
        <p:txBody>
          <a:bodyPr/>
          <a:lstStyle/>
          <a:p>
            <a:fld id="{879959F3-BCBC-4386-AFA7-4AC142F750F4}" type="slidenum">
              <a:rPr lang="tr-TR" smtClean="0"/>
              <a:t>20</a:t>
            </a:fld>
            <a:endParaRPr lang="tr-TR"/>
          </a:p>
        </p:txBody>
      </p:sp>
    </p:spTree>
    <p:extLst>
      <p:ext uri="{BB962C8B-B14F-4D97-AF65-F5344CB8AC3E}">
        <p14:creationId xmlns:p14="http://schemas.microsoft.com/office/powerpoint/2010/main" val="18418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lkehaberajansi.com.tr/images/photo/1254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283" y="3673805"/>
            <a:ext cx="1477551" cy="110903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41585" y="1927582"/>
            <a:ext cx="1728166" cy="954107"/>
          </a:xfrm>
          <a:prstGeom prst="rect">
            <a:avLst/>
          </a:prstGeom>
          <a:solidFill>
            <a:schemeClr val="accent3">
              <a:lumMod val="20000"/>
              <a:lumOff val="80000"/>
            </a:schemeClr>
          </a:solidFill>
          <a:ln>
            <a:solidFill>
              <a:schemeClr val="accent2">
                <a:lumMod val="75000"/>
              </a:schemeClr>
            </a:solidFill>
          </a:ln>
        </p:spPr>
        <p:txBody>
          <a:bodyPr wrap="none" lIns="91440" tIns="45720" rIns="91440" bIns="45720">
            <a:spAutoFit/>
          </a:bodyPr>
          <a:lstStyle/>
          <a:p>
            <a:pPr algn="ctr"/>
            <a:r>
              <a:rPr lang="tr-TR" sz="2800" b="1" cap="none" spc="0" dirty="0" smtClean="0">
                <a:ln w="0"/>
                <a:solidFill>
                  <a:schemeClr val="accent6">
                    <a:lumMod val="50000"/>
                  </a:schemeClr>
                </a:solidFill>
                <a:effectLst>
                  <a:outerShdw blurRad="38100" dist="25400" dir="5400000" algn="ctr" rotWithShape="0">
                    <a:srgbClr val="6E747A">
                      <a:alpha val="43000"/>
                    </a:srgbClr>
                  </a:outerShdw>
                </a:effectLst>
              </a:rPr>
              <a:t>Vergi Suçu</a:t>
            </a:r>
          </a:p>
          <a:p>
            <a:pPr algn="ctr"/>
            <a:r>
              <a:rPr lang="tr-TR" sz="2800" b="1" dirty="0" smtClean="0">
                <a:ln w="0"/>
                <a:solidFill>
                  <a:schemeClr val="accent6">
                    <a:lumMod val="50000"/>
                  </a:schemeClr>
                </a:solidFill>
                <a:effectLst>
                  <a:outerShdw blurRad="38100" dist="25400" dir="5400000" algn="ctr" rotWithShape="0">
                    <a:srgbClr val="6E747A">
                      <a:alpha val="43000"/>
                    </a:srgbClr>
                  </a:outerShdw>
                </a:effectLst>
              </a:rPr>
              <a:t>Raporu</a:t>
            </a:r>
            <a:endParaRPr lang="tr-TR" sz="2800" b="1"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3" name="Dikdörtgen 2"/>
          <p:cNvSpPr/>
          <p:nvPr/>
        </p:nvSpPr>
        <p:spPr>
          <a:xfrm>
            <a:off x="4531" y="332656"/>
            <a:ext cx="2333908" cy="954107"/>
          </a:xfrm>
          <a:prstGeom prst="rect">
            <a:avLst/>
          </a:prstGeom>
          <a:noFill/>
        </p:spPr>
        <p:txBody>
          <a:bodyPr wrap="none" lIns="91440" tIns="45720" rIns="91440" bIns="45720">
            <a:spAutoFit/>
          </a:bodyPr>
          <a:lstStyle/>
          <a:p>
            <a:pPr algn="ctr"/>
            <a:r>
              <a:rPr lang="tr-TR" sz="2800" b="0" cap="none" spc="0" dirty="0" smtClean="0">
                <a:ln w="0"/>
                <a:solidFill>
                  <a:schemeClr val="accent1"/>
                </a:solidFill>
                <a:effectLst>
                  <a:outerShdw blurRad="38100" dist="25400" dir="5400000" algn="ctr" rotWithShape="0">
                    <a:srgbClr val="6E747A">
                      <a:alpha val="43000"/>
                    </a:srgbClr>
                  </a:outerShdw>
                </a:effectLst>
              </a:rPr>
              <a:t>Vergi İnceleme</a:t>
            </a:r>
          </a:p>
          <a:p>
            <a:pPr algn="ctr"/>
            <a:r>
              <a:rPr lang="tr-TR" sz="2800" dirty="0" smtClean="0">
                <a:ln w="0"/>
                <a:solidFill>
                  <a:schemeClr val="accent1"/>
                </a:solidFill>
                <a:effectLst>
                  <a:outerShdw blurRad="38100" dist="25400" dir="5400000" algn="ctr" rotWithShape="0">
                    <a:srgbClr val="6E747A">
                      <a:alpha val="43000"/>
                    </a:srgbClr>
                  </a:outerShdw>
                </a:effectLst>
              </a:rPr>
              <a:t>Elemanı</a:t>
            </a:r>
            <a:endParaRPr lang="tr-TR" sz="2800" b="0" cap="none" spc="0" dirty="0">
              <a:ln w="0"/>
              <a:solidFill>
                <a:schemeClr val="accent1"/>
              </a:solidFill>
              <a:effectLst>
                <a:outerShdw blurRad="38100" dist="25400" dir="5400000" algn="ctr" rotWithShape="0">
                  <a:srgbClr val="6E747A">
                    <a:alpha val="43000"/>
                  </a:srgbClr>
                </a:outerShdw>
              </a:effectLst>
            </a:endParaRPr>
          </a:p>
        </p:txBody>
      </p:sp>
      <p:sp>
        <p:nvSpPr>
          <p:cNvPr id="4" name="Dikdörtgen 3"/>
          <p:cNvSpPr/>
          <p:nvPr/>
        </p:nvSpPr>
        <p:spPr>
          <a:xfrm>
            <a:off x="3942807" y="1927581"/>
            <a:ext cx="1828706" cy="954107"/>
          </a:xfrm>
          <a:prstGeom prst="rect">
            <a:avLst/>
          </a:prstGeom>
          <a:solidFill>
            <a:schemeClr val="accent3">
              <a:lumMod val="20000"/>
              <a:lumOff val="80000"/>
            </a:schemeClr>
          </a:solidFill>
          <a:ln>
            <a:solidFill>
              <a:schemeClr val="accent2">
                <a:lumMod val="75000"/>
              </a:schemeClr>
            </a:solidFill>
          </a:ln>
        </p:spPr>
        <p:txBody>
          <a:bodyPr wrap="none" lIns="91440" tIns="45720" rIns="91440" bIns="45720">
            <a:spAutoFit/>
          </a:bodyPr>
          <a:lstStyle/>
          <a:p>
            <a:pPr algn="ctr"/>
            <a:r>
              <a:rPr lang="tr-TR" sz="2800" b="1" cap="none" spc="0" dirty="0" smtClean="0">
                <a:ln w="0"/>
                <a:solidFill>
                  <a:schemeClr val="accent6">
                    <a:lumMod val="50000"/>
                  </a:schemeClr>
                </a:solidFill>
                <a:effectLst>
                  <a:outerShdw blurRad="38100" dist="25400" dir="5400000" algn="ctr" rotWithShape="0">
                    <a:srgbClr val="6E747A">
                      <a:alpha val="43000"/>
                    </a:srgbClr>
                  </a:outerShdw>
                </a:effectLst>
              </a:rPr>
              <a:t>Okuma</a:t>
            </a:r>
          </a:p>
          <a:p>
            <a:pPr algn="ctr"/>
            <a:r>
              <a:rPr lang="tr-TR" sz="2800" b="1" dirty="0" smtClean="0">
                <a:ln w="0"/>
                <a:solidFill>
                  <a:schemeClr val="accent6">
                    <a:lumMod val="50000"/>
                  </a:schemeClr>
                </a:solidFill>
                <a:effectLst>
                  <a:outerShdw blurRad="38100" dist="25400" dir="5400000" algn="ctr" rotWithShape="0">
                    <a:srgbClr val="6E747A">
                      <a:alpha val="43000"/>
                    </a:srgbClr>
                  </a:outerShdw>
                </a:effectLst>
              </a:rPr>
              <a:t>Komisyonu</a:t>
            </a:r>
            <a:endParaRPr lang="tr-TR" sz="2800" b="1"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5" name="Dikdörtgen 4"/>
          <p:cNvSpPr/>
          <p:nvPr/>
        </p:nvSpPr>
        <p:spPr>
          <a:xfrm>
            <a:off x="4305831" y="3751267"/>
            <a:ext cx="1930272" cy="954107"/>
          </a:xfrm>
          <a:prstGeom prst="rect">
            <a:avLst/>
          </a:prstGeom>
          <a:solidFill>
            <a:schemeClr val="accent3">
              <a:lumMod val="20000"/>
              <a:lumOff val="80000"/>
            </a:schemeClr>
          </a:solidFill>
          <a:ln>
            <a:solidFill>
              <a:schemeClr val="accent2">
                <a:lumMod val="75000"/>
              </a:schemeClr>
            </a:solidFill>
          </a:ln>
        </p:spPr>
        <p:txBody>
          <a:bodyPr wrap="none" lIns="91440" tIns="45720" rIns="91440" bIns="45720">
            <a:spAutoFit/>
          </a:bodyPr>
          <a:lstStyle/>
          <a:p>
            <a:pPr algn="ctr"/>
            <a:r>
              <a:rPr lang="tr-TR" sz="2800" b="1" cap="none" spc="0" dirty="0" smtClean="0">
                <a:ln w="0"/>
                <a:solidFill>
                  <a:schemeClr val="accent6">
                    <a:lumMod val="50000"/>
                  </a:schemeClr>
                </a:solidFill>
                <a:effectLst>
                  <a:outerShdw blurRad="38100" dist="25400" dir="5400000" algn="ctr" rotWithShape="0">
                    <a:srgbClr val="6E747A">
                      <a:alpha val="43000"/>
                    </a:srgbClr>
                  </a:outerShdw>
                </a:effectLst>
              </a:rPr>
              <a:t>Cumhuriyet</a:t>
            </a:r>
          </a:p>
          <a:p>
            <a:pPr algn="ctr"/>
            <a:r>
              <a:rPr lang="tr-TR" sz="2800" b="1" dirty="0" smtClean="0">
                <a:ln w="0"/>
                <a:solidFill>
                  <a:schemeClr val="accent6">
                    <a:lumMod val="50000"/>
                  </a:schemeClr>
                </a:solidFill>
                <a:effectLst>
                  <a:outerShdw blurRad="38100" dist="25400" dir="5400000" algn="ctr" rotWithShape="0">
                    <a:srgbClr val="6E747A">
                      <a:alpha val="43000"/>
                    </a:srgbClr>
                  </a:outerShdw>
                </a:effectLst>
              </a:rPr>
              <a:t>Savcısı</a:t>
            </a:r>
            <a:endParaRPr lang="tr-TR" sz="2800" b="1"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6" name="Dikdörtgen 5"/>
          <p:cNvSpPr/>
          <p:nvPr/>
        </p:nvSpPr>
        <p:spPr>
          <a:xfrm>
            <a:off x="6557568" y="5624362"/>
            <a:ext cx="1917321" cy="954107"/>
          </a:xfrm>
          <a:prstGeom prst="rect">
            <a:avLst/>
          </a:prstGeom>
          <a:solidFill>
            <a:schemeClr val="accent3">
              <a:lumMod val="20000"/>
              <a:lumOff val="80000"/>
            </a:schemeClr>
          </a:solidFill>
          <a:ln>
            <a:solidFill>
              <a:schemeClr val="accent2">
                <a:lumMod val="75000"/>
              </a:schemeClr>
            </a:solidFill>
          </a:ln>
        </p:spPr>
        <p:txBody>
          <a:bodyPr wrap="none" lIns="91440" tIns="45720" rIns="91440" bIns="45720">
            <a:spAutoFit/>
          </a:bodyPr>
          <a:lstStyle/>
          <a:p>
            <a:pPr algn="ctr"/>
            <a:r>
              <a:rPr lang="tr-TR" sz="2800" b="1" cap="none" spc="0" dirty="0" smtClean="0">
                <a:ln w="0"/>
                <a:solidFill>
                  <a:schemeClr val="accent6">
                    <a:lumMod val="50000"/>
                  </a:schemeClr>
                </a:solidFill>
                <a:effectLst>
                  <a:outerShdw blurRad="38100" dist="25400" dir="5400000" algn="ctr" rotWithShape="0">
                    <a:srgbClr val="6E747A">
                      <a:alpha val="43000"/>
                    </a:srgbClr>
                  </a:outerShdw>
                </a:effectLst>
              </a:rPr>
              <a:t>Asliye Ceza</a:t>
            </a:r>
          </a:p>
          <a:p>
            <a:pPr algn="ctr"/>
            <a:r>
              <a:rPr lang="tr-TR" sz="2800" b="1" dirty="0" smtClean="0">
                <a:ln w="0"/>
                <a:solidFill>
                  <a:schemeClr val="accent6">
                    <a:lumMod val="50000"/>
                  </a:schemeClr>
                </a:solidFill>
                <a:effectLst>
                  <a:outerShdw blurRad="38100" dist="25400" dir="5400000" algn="ctr" rotWithShape="0">
                    <a:srgbClr val="6E747A">
                      <a:alpha val="43000"/>
                    </a:srgbClr>
                  </a:outerShdw>
                </a:effectLst>
              </a:rPr>
              <a:t>Mahkemesi</a:t>
            </a:r>
            <a:endParaRPr lang="tr-TR" sz="2800" b="1"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7" name="Dikdörtgen 6"/>
          <p:cNvSpPr/>
          <p:nvPr/>
        </p:nvSpPr>
        <p:spPr>
          <a:xfrm>
            <a:off x="2386532" y="5839805"/>
            <a:ext cx="1271503" cy="523220"/>
          </a:xfrm>
          <a:prstGeom prst="rect">
            <a:avLst/>
          </a:prstGeom>
          <a:solidFill>
            <a:schemeClr val="accent3">
              <a:lumMod val="20000"/>
              <a:lumOff val="80000"/>
            </a:schemeClr>
          </a:solidFill>
          <a:ln>
            <a:solidFill>
              <a:schemeClr val="accent2">
                <a:lumMod val="75000"/>
              </a:schemeClr>
            </a:solidFill>
          </a:ln>
        </p:spPr>
        <p:txBody>
          <a:bodyPr wrap="none" lIns="91440" tIns="45720" rIns="91440" bIns="45720">
            <a:spAutoFit/>
          </a:bodyPr>
          <a:lstStyle/>
          <a:p>
            <a:pPr algn="ctr"/>
            <a:r>
              <a:rPr lang="tr-TR" sz="2800" b="1" cap="none" spc="0" dirty="0" smtClean="0">
                <a:ln w="0"/>
                <a:solidFill>
                  <a:schemeClr val="accent6">
                    <a:lumMod val="50000"/>
                  </a:schemeClr>
                </a:solidFill>
                <a:effectLst>
                  <a:outerShdw blurRad="38100" dist="25400" dir="5400000" algn="ctr" rotWithShape="0">
                    <a:srgbClr val="6E747A">
                      <a:alpha val="43000"/>
                    </a:srgbClr>
                  </a:outerShdw>
                </a:effectLst>
              </a:rPr>
              <a:t>Bilirkişi</a:t>
            </a:r>
            <a:endParaRPr lang="tr-TR" sz="2800" b="1"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8" name="Aşağı Ok 7"/>
          <p:cNvSpPr/>
          <p:nvPr/>
        </p:nvSpPr>
        <p:spPr>
          <a:xfrm>
            <a:off x="899592" y="1286763"/>
            <a:ext cx="271893" cy="64081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4857160" y="3002378"/>
            <a:ext cx="271893" cy="64081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283968" y="6101415"/>
            <a:ext cx="1974000" cy="27991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rot="2542009" flipV="1">
            <a:off x="5738929" y="5032368"/>
            <a:ext cx="1097903" cy="32877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4139053" y="5659805"/>
            <a:ext cx="1980000"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flipV="1">
            <a:off x="2386532" y="2373296"/>
            <a:ext cx="1556275" cy="26361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layt Numarası Yer Tutucusu 11"/>
          <p:cNvSpPr>
            <a:spLocks noGrp="1"/>
          </p:cNvSpPr>
          <p:nvPr>
            <p:ph type="sldNum" sz="quarter" idx="12"/>
          </p:nvPr>
        </p:nvSpPr>
        <p:spPr/>
        <p:txBody>
          <a:bodyPr/>
          <a:lstStyle/>
          <a:p>
            <a:fld id="{879959F3-BCBC-4386-AFA7-4AC142F750F4}" type="slidenum">
              <a:rPr lang="tr-TR" smtClean="0"/>
              <a:t>21</a:t>
            </a:fld>
            <a:endParaRPr lang="tr-TR"/>
          </a:p>
        </p:txBody>
      </p:sp>
    </p:spTree>
    <p:extLst>
      <p:ext uri="{BB962C8B-B14F-4D97-AF65-F5344CB8AC3E}">
        <p14:creationId xmlns:p14="http://schemas.microsoft.com/office/powerpoint/2010/main" val="30340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3" grpId="0" animBg="1"/>
      <p:bldP spid="14" grpId="0" animBg="1"/>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640960" cy="830997"/>
          </a:xfrm>
          <a:prstGeom prst="rect">
            <a:avLst/>
          </a:prstGeom>
        </p:spPr>
        <p:txBody>
          <a:bodyPr wrap="square">
            <a:spAutoFit/>
          </a:bodyPr>
          <a:lstStyle/>
          <a:p>
            <a:r>
              <a:rPr lang="tr-TR" sz="2400" dirty="0">
                <a:latin typeface="Times New Roman" panose="02020603050405020304" pitchFamily="18" charset="0"/>
                <a:ea typeface="Times New Roman" panose="02020603050405020304" pitchFamily="18" charset="0"/>
              </a:rPr>
              <a:t>Yargıtay tarafından </a:t>
            </a:r>
            <a:r>
              <a:rPr lang="tr-TR" sz="2400" dirty="0" smtClean="0">
                <a:latin typeface="Times New Roman" panose="02020603050405020304" pitchFamily="18" charset="0"/>
                <a:ea typeface="Times New Roman" panose="02020603050405020304" pitchFamily="18" charset="0"/>
              </a:rPr>
              <a:t>atıflara </a:t>
            </a:r>
            <a:r>
              <a:rPr lang="tr-TR" sz="2400" dirty="0">
                <a:latin typeface="Times New Roman" panose="02020603050405020304" pitchFamily="18" charset="0"/>
                <a:ea typeface="Times New Roman" panose="02020603050405020304" pitchFamily="18" charset="0"/>
              </a:rPr>
              <a:t>dayalı </a:t>
            </a:r>
            <a:r>
              <a:rPr lang="tr-TR" sz="2400" dirty="0" smtClean="0">
                <a:latin typeface="Times New Roman" panose="02020603050405020304" pitchFamily="18" charset="0"/>
                <a:ea typeface="Times New Roman" panose="02020603050405020304" pitchFamily="18" charset="0"/>
              </a:rPr>
              <a:t>hazırlanan raporlar </a:t>
            </a:r>
            <a:r>
              <a:rPr lang="tr-TR" sz="2400" b="1" u="sng" dirty="0" smtClean="0">
                <a:solidFill>
                  <a:srgbClr val="C00000"/>
                </a:solidFill>
                <a:latin typeface="Times New Roman" panose="02020603050405020304" pitchFamily="18" charset="0"/>
                <a:ea typeface="Times New Roman" panose="02020603050405020304" pitchFamily="18" charset="0"/>
              </a:rPr>
              <a:t>yeterli görülmemektedir. </a:t>
            </a:r>
            <a:endParaRPr lang="tr-TR" sz="2400" b="1" u="sng" dirty="0">
              <a:solidFill>
                <a:srgbClr val="C00000"/>
              </a:solidFill>
            </a:endParaRPr>
          </a:p>
        </p:txBody>
      </p:sp>
      <p:sp>
        <p:nvSpPr>
          <p:cNvPr id="3" name="Dikdörtgen 2"/>
          <p:cNvSpPr/>
          <p:nvPr/>
        </p:nvSpPr>
        <p:spPr>
          <a:xfrm>
            <a:off x="395536" y="1367770"/>
            <a:ext cx="8640960" cy="2677656"/>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Mahkeme </a:t>
            </a:r>
            <a:r>
              <a:rPr lang="tr-TR" sz="2800" dirty="0">
                <a:latin typeface="Times New Roman" panose="02020603050405020304" pitchFamily="18" charset="0"/>
                <a:ea typeface="Times New Roman" panose="02020603050405020304" pitchFamily="18" charset="0"/>
              </a:rPr>
              <a:t>tarafından </a:t>
            </a:r>
            <a:r>
              <a:rPr lang="tr-TR" sz="2800" dirty="0" smtClean="0">
                <a:latin typeface="Times New Roman" panose="02020603050405020304" pitchFamily="18" charset="0"/>
                <a:ea typeface="Times New Roman" panose="02020603050405020304" pitchFamily="18" charset="0"/>
              </a:rPr>
              <a:t>atıf yapılan savcılık veya dava dosyalarının karar verilecek olan dosyaya getirtilerek incelenmesi, özetlerinin duruşma tutanağına geçirilmesi, bu davayı ilgilendirilen delillerin örneklerinden alınması ve sonucuna göre mahkeme tarafından karar verilmesini kesinlikle istemektedir.</a:t>
            </a:r>
            <a:endParaRPr lang="tr-TR" sz="2800" dirty="0"/>
          </a:p>
        </p:txBody>
      </p:sp>
      <p:sp>
        <p:nvSpPr>
          <p:cNvPr id="4" name="Dikdörtgen 3"/>
          <p:cNvSpPr/>
          <p:nvPr/>
        </p:nvSpPr>
        <p:spPr>
          <a:xfrm>
            <a:off x="434315" y="4526067"/>
            <a:ext cx="8280920" cy="1384995"/>
          </a:xfrm>
          <a:prstGeom prst="rect">
            <a:avLst/>
          </a:prstGeom>
        </p:spPr>
        <p:txBody>
          <a:bodyPr wrap="square">
            <a:spAutoFit/>
          </a:bodyPr>
          <a:lstStyle/>
          <a:p>
            <a:r>
              <a:rPr lang="tr-TR" sz="2800" b="1" dirty="0">
                <a:solidFill>
                  <a:srgbClr val="0070C0"/>
                </a:solidFill>
                <a:latin typeface="Times New Roman" panose="02020603050405020304" pitchFamily="18" charset="0"/>
                <a:ea typeface="Times New Roman" panose="02020603050405020304" pitchFamily="18" charset="0"/>
              </a:rPr>
              <a:t>Halbuki bu çalışmaları vergi inceleme elemanının vergi suçu raporunu düzenleme esnasında da yapması gerekir</a:t>
            </a:r>
            <a:endParaRPr lang="tr-TR" sz="2800" b="1" dirty="0">
              <a:solidFill>
                <a:srgbClr val="0070C0"/>
              </a:solidFill>
            </a:endParaRPr>
          </a:p>
        </p:txBody>
      </p:sp>
      <p:sp>
        <p:nvSpPr>
          <p:cNvPr id="7" name="Slayt Numarası Yer Tutucusu 6"/>
          <p:cNvSpPr>
            <a:spLocks noGrp="1"/>
          </p:cNvSpPr>
          <p:nvPr>
            <p:ph type="sldNum" sz="quarter" idx="12"/>
          </p:nvPr>
        </p:nvSpPr>
        <p:spPr/>
        <p:txBody>
          <a:bodyPr/>
          <a:lstStyle/>
          <a:p>
            <a:fld id="{879959F3-BCBC-4386-AFA7-4AC142F750F4}" type="slidenum">
              <a:rPr lang="tr-TR" smtClean="0"/>
              <a:t>22</a:t>
            </a:fld>
            <a:endParaRPr lang="tr-TR"/>
          </a:p>
        </p:txBody>
      </p:sp>
    </p:spTree>
    <p:extLst>
      <p:ext uri="{BB962C8B-B14F-4D97-AF65-F5344CB8AC3E}">
        <p14:creationId xmlns:p14="http://schemas.microsoft.com/office/powerpoint/2010/main" val="26759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076" y="66693"/>
            <a:ext cx="9065924" cy="1384995"/>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VDK veya </a:t>
            </a:r>
            <a:r>
              <a:rPr lang="tr-TR" sz="2800" dirty="0">
                <a:latin typeface="Times New Roman" panose="02020603050405020304" pitchFamily="18" charset="0"/>
                <a:ea typeface="Times New Roman" panose="02020603050405020304" pitchFamily="18" charset="0"/>
              </a:rPr>
              <a:t>Bakanlık tarafından mükellefler hakkında yazılan vergi suçu raporlarının yıllar itibariyle kaçında mahkumiyet kararı çıktığı, kaçında beraat kararı çıktığı bilinmemektedir. </a:t>
            </a:r>
            <a:endParaRPr lang="tr-TR" sz="2800" dirty="0"/>
          </a:p>
        </p:txBody>
      </p:sp>
      <p:sp>
        <p:nvSpPr>
          <p:cNvPr id="3" name="Dikdörtgen 2"/>
          <p:cNvSpPr/>
          <p:nvPr/>
        </p:nvSpPr>
        <p:spPr>
          <a:xfrm>
            <a:off x="119061" y="4653136"/>
            <a:ext cx="8696597" cy="1569660"/>
          </a:xfrm>
          <a:prstGeom prst="rect">
            <a:avLst/>
          </a:prstGeom>
        </p:spPr>
        <p:txBody>
          <a:bodyPr wrap="square">
            <a:spAutoFit/>
          </a:bodyPr>
          <a:lstStyle/>
          <a:p>
            <a:r>
              <a:rPr lang="tr-TR" sz="3200" dirty="0">
                <a:latin typeface="Times New Roman" panose="02020603050405020304" pitchFamily="18" charset="0"/>
                <a:ea typeface="Times New Roman" panose="02020603050405020304" pitchFamily="18" charset="0"/>
              </a:rPr>
              <a:t>Örneğin 2014 yılında yazılan 10.675 adet vergi suçu raporunun akıbeti bilinmemekte ve takip </a:t>
            </a:r>
            <a:r>
              <a:rPr lang="tr-TR" sz="3200" dirty="0" smtClean="0">
                <a:latin typeface="Times New Roman" panose="02020603050405020304" pitchFamily="18" charset="0"/>
                <a:ea typeface="Times New Roman" panose="02020603050405020304" pitchFamily="18" charset="0"/>
              </a:rPr>
              <a:t>de edilmemektedir</a:t>
            </a:r>
            <a:r>
              <a:rPr lang="tr-TR" sz="3200" dirty="0">
                <a:latin typeface="Times New Roman" panose="02020603050405020304" pitchFamily="18" charset="0"/>
                <a:ea typeface="Times New Roman" panose="02020603050405020304" pitchFamily="18" charset="0"/>
              </a:rPr>
              <a:t>. </a:t>
            </a:r>
            <a:endParaRPr lang="tr-TR" sz="3200" dirty="0"/>
          </a:p>
        </p:txBody>
      </p:sp>
      <p:pic>
        <p:nvPicPr>
          <p:cNvPr id="5122" name="Picture 2" descr="http://www.corrplus.net/wp-content/uploads/2011/02/papatyaf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6" y="1921452"/>
            <a:ext cx="5790068" cy="197661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355976" y="2042601"/>
            <a:ext cx="4459682" cy="769441"/>
          </a:xfrm>
          <a:prstGeom prst="rect">
            <a:avLst/>
          </a:prstGeom>
          <a:noFill/>
        </p:spPr>
        <p:txBody>
          <a:bodyPr wrap="none" lIns="91440" tIns="45720" rIns="91440" bIns="45720">
            <a:spAutoFit/>
          </a:bodyPr>
          <a:lstStyle/>
          <a:p>
            <a:pPr algn="ctr"/>
            <a:r>
              <a:rPr lang="tr-TR"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Kaç mahkumiyet ?</a:t>
            </a:r>
            <a:endParaRPr lang="tr-T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Dikdörtgen 7"/>
          <p:cNvSpPr/>
          <p:nvPr/>
        </p:nvSpPr>
        <p:spPr>
          <a:xfrm>
            <a:off x="4499992" y="2970332"/>
            <a:ext cx="3042051" cy="769441"/>
          </a:xfrm>
          <a:prstGeom prst="rect">
            <a:avLst/>
          </a:prstGeom>
          <a:noFill/>
        </p:spPr>
        <p:txBody>
          <a:bodyPr wrap="none" lIns="91440" tIns="45720" rIns="91440" bIns="45720">
            <a:spAutoFit/>
          </a:bodyPr>
          <a:lstStyle/>
          <a:p>
            <a:pPr algn="ctr"/>
            <a:r>
              <a:rPr lang="tr-TR" sz="4400" b="1" cap="none" spc="0" dirty="0" smtClean="0">
                <a:ln w="9525">
                  <a:solidFill>
                    <a:schemeClr val="bg1"/>
                  </a:solidFill>
                  <a:prstDash val="solid"/>
                </a:ln>
                <a:solidFill>
                  <a:srgbClr val="00B0F0"/>
                </a:solidFill>
                <a:effectLst>
                  <a:outerShdw blurRad="12700" dist="38100" dir="2700000" algn="tl" rotWithShape="0">
                    <a:schemeClr val="bg1">
                      <a:lumMod val="50000"/>
                    </a:schemeClr>
                  </a:outerShdw>
                </a:effectLst>
              </a:rPr>
              <a:t>Kaç beraat ?</a:t>
            </a:r>
            <a:endParaRPr lang="tr-TR" sz="4400" b="1" cap="none" spc="0"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
        <p:nvSpPr>
          <p:cNvPr id="7" name="Slayt Numarası Yer Tutucusu 6"/>
          <p:cNvSpPr>
            <a:spLocks noGrp="1"/>
          </p:cNvSpPr>
          <p:nvPr>
            <p:ph type="sldNum" sz="quarter" idx="12"/>
          </p:nvPr>
        </p:nvSpPr>
        <p:spPr/>
        <p:txBody>
          <a:bodyPr/>
          <a:lstStyle/>
          <a:p>
            <a:fld id="{879959F3-BCBC-4386-AFA7-4AC142F750F4}" type="slidenum">
              <a:rPr lang="tr-TR" smtClean="0"/>
              <a:t>23</a:t>
            </a:fld>
            <a:endParaRPr lang="tr-TR"/>
          </a:p>
        </p:txBody>
      </p:sp>
    </p:spTree>
    <p:extLst>
      <p:ext uri="{BB962C8B-B14F-4D97-AF65-F5344CB8AC3E}">
        <p14:creationId xmlns:p14="http://schemas.microsoft.com/office/powerpoint/2010/main" val="293098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4365104"/>
            <a:ext cx="8064896" cy="1569660"/>
          </a:xfrm>
          <a:prstGeom prst="rect">
            <a:avLst/>
          </a:prstGeom>
          <a:solidFill>
            <a:schemeClr val="accent3">
              <a:lumMod val="60000"/>
              <a:lumOff val="40000"/>
            </a:schemeClr>
          </a:solidFill>
        </p:spPr>
        <p:txBody>
          <a:bodyPr wrap="square">
            <a:spAutoFit/>
          </a:bodyPr>
          <a:lstStyle/>
          <a:p>
            <a:r>
              <a:rPr lang="tr-TR" sz="3200" dirty="0" smtClean="0">
                <a:latin typeface="Times New Roman" panose="02020603050405020304" pitchFamily="18" charset="0"/>
                <a:ea typeface="Times New Roman" panose="02020603050405020304" pitchFamily="18" charset="0"/>
              </a:rPr>
              <a:t>Halbuki yargı kararlarına göre vergi inceleme elemanlarının da kendilerini </a:t>
            </a:r>
            <a:r>
              <a:rPr lang="tr-TR" sz="3200" b="1" dirty="0">
                <a:latin typeface="Times New Roman" panose="02020603050405020304" pitchFamily="18" charset="0"/>
                <a:ea typeface="Times New Roman" panose="02020603050405020304" pitchFamily="18" charset="0"/>
              </a:rPr>
              <a:t>yenilemesi</a:t>
            </a:r>
            <a:r>
              <a:rPr lang="tr-TR" sz="3200" dirty="0">
                <a:latin typeface="Times New Roman" panose="02020603050405020304" pitchFamily="18" charset="0"/>
                <a:ea typeface="Times New Roman" panose="02020603050405020304" pitchFamily="18" charset="0"/>
              </a:rPr>
              <a:t> </a:t>
            </a:r>
            <a:r>
              <a:rPr lang="tr-TR" sz="3200" dirty="0" smtClean="0">
                <a:latin typeface="Times New Roman" panose="02020603050405020304" pitchFamily="18" charset="0"/>
                <a:ea typeface="Times New Roman" panose="02020603050405020304" pitchFamily="18" charset="0"/>
              </a:rPr>
              <a:t>ve </a:t>
            </a:r>
            <a:r>
              <a:rPr lang="tr-TR" sz="3200" b="1" dirty="0">
                <a:latin typeface="Times New Roman" panose="02020603050405020304" pitchFamily="18" charset="0"/>
                <a:ea typeface="Times New Roman" panose="02020603050405020304" pitchFamily="18" charset="0"/>
              </a:rPr>
              <a:t>geliştirmesi </a:t>
            </a:r>
            <a:r>
              <a:rPr lang="tr-TR" sz="3200" dirty="0">
                <a:latin typeface="Times New Roman" panose="02020603050405020304" pitchFamily="18" charset="0"/>
                <a:ea typeface="Times New Roman" panose="02020603050405020304" pitchFamily="18" charset="0"/>
              </a:rPr>
              <a:t>söz konusu </a:t>
            </a:r>
            <a:r>
              <a:rPr lang="tr-TR" sz="3200" dirty="0" smtClean="0">
                <a:latin typeface="Times New Roman" panose="02020603050405020304" pitchFamily="18" charset="0"/>
                <a:ea typeface="Times New Roman" panose="02020603050405020304" pitchFamily="18" charset="0"/>
              </a:rPr>
              <a:t>olmalıdır.</a:t>
            </a:r>
            <a:endParaRPr lang="tr-TR" sz="3200" dirty="0"/>
          </a:p>
        </p:txBody>
      </p:sp>
      <p:pic>
        <p:nvPicPr>
          <p:cNvPr id="5124" name="Picture 4" descr="http://www.cliparthut.com/clip-arts/667/head-cold-cartoon-6673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6431"/>
            <a:ext cx="3490378" cy="357944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275856" y="116632"/>
            <a:ext cx="5688632" cy="3416320"/>
          </a:xfrm>
          <a:prstGeom prst="rect">
            <a:avLst/>
          </a:prstGeom>
        </p:spPr>
        <p:txBody>
          <a:bodyPr wrap="square">
            <a:spAutoFit/>
          </a:bodyPr>
          <a:lstStyle/>
          <a:p>
            <a:r>
              <a:rPr lang="tr-TR" sz="3600" dirty="0" smtClean="0">
                <a:latin typeface="Times New Roman" panose="02020603050405020304" pitchFamily="18" charset="0"/>
                <a:ea typeface="Times New Roman" panose="02020603050405020304" pitchFamily="18" charset="0"/>
              </a:rPr>
              <a:t>Vergi İnceleme Elemanları «</a:t>
            </a:r>
            <a:r>
              <a:rPr lang="tr-TR" sz="3600" b="1" dirty="0" smtClean="0">
                <a:solidFill>
                  <a:schemeClr val="accent2">
                    <a:lumMod val="50000"/>
                  </a:schemeClr>
                </a:solidFill>
                <a:latin typeface="Times New Roman" panose="02020603050405020304" pitchFamily="18" charset="0"/>
                <a:ea typeface="Times New Roman" panose="02020603050405020304" pitchFamily="18" charset="0"/>
              </a:rPr>
              <a:t>Yazmış </a:t>
            </a:r>
            <a:r>
              <a:rPr lang="tr-TR" sz="3600" b="1" dirty="0">
                <a:solidFill>
                  <a:schemeClr val="accent2">
                    <a:lumMod val="50000"/>
                  </a:schemeClr>
                </a:solidFill>
                <a:latin typeface="Times New Roman" panose="02020603050405020304" pitchFamily="18" charset="0"/>
                <a:ea typeface="Times New Roman" panose="02020603050405020304" pitchFamily="18" charset="0"/>
              </a:rPr>
              <a:t>olduğum rapor yargı tarafından </a:t>
            </a:r>
            <a:r>
              <a:rPr lang="tr-TR" sz="3600" b="1" dirty="0" smtClean="0">
                <a:solidFill>
                  <a:schemeClr val="accent2">
                    <a:lumMod val="50000"/>
                  </a:schemeClr>
                </a:solidFill>
                <a:latin typeface="Times New Roman" panose="02020603050405020304" pitchFamily="18" charset="0"/>
                <a:ea typeface="Times New Roman" panose="02020603050405020304" pitchFamily="18" charset="0"/>
              </a:rPr>
              <a:t>onaylanmayabilir!</a:t>
            </a:r>
            <a:r>
              <a:rPr lang="tr-TR" sz="3600" dirty="0" smtClean="0">
                <a:latin typeface="Times New Roman" panose="02020603050405020304" pitchFamily="18" charset="0"/>
                <a:ea typeface="Times New Roman" panose="02020603050405020304" pitchFamily="18" charset="0"/>
              </a:rPr>
              <a:t>» </a:t>
            </a:r>
            <a:r>
              <a:rPr lang="tr-TR" sz="3600" dirty="0">
                <a:latin typeface="Times New Roman" panose="02020603050405020304" pitchFamily="18" charset="0"/>
                <a:ea typeface="Times New Roman" panose="02020603050405020304" pitchFamily="18" charset="0"/>
              </a:rPr>
              <a:t>şüphesini </a:t>
            </a:r>
            <a:r>
              <a:rPr lang="tr-TR" sz="3600" dirty="0" smtClean="0">
                <a:latin typeface="Times New Roman" panose="02020603050405020304" pitchFamily="18" charset="0"/>
                <a:ea typeface="Times New Roman" panose="02020603050405020304" pitchFamily="18" charset="0"/>
              </a:rPr>
              <a:t>ve endişesini hiçbir </a:t>
            </a:r>
            <a:r>
              <a:rPr lang="tr-TR" sz="3600" dirty="0">
                <a:latin typeface="Times New Roman" panose="02020603050405020304" pitchFamily="18" charset="0"/>
                <a:ea typeface="Times New Roman" panose="02020603050405020304" pitchFamily="18" charset="0"/>
              </a:rPr>
              <a:t>zaman yaşamamaktadırlar. </a:t>
            </a:r>
            <a:endParaRPr lang="tr-TR" sz="3600" dirty="0"/>
          </a:p>
        </p:txBody>
      </p:sp>
      <p:sp>
        <p:nvSpPr>
          <p:cNvPr id="6" name="Slayt Numarası Yer Tutucusu 5"/>
          <p:cNvSpPr>
            <a:spLocks noGrp="1"/>
          </p:cNvSpPr>
          <p:nvPr>
            <p:ph type="sldNum" sz="quarter" idx="12"/>
          </p:nvPr>
        </p:nvSpPr>
        <p:spPr/>
        <p:txBody>
          <a:bodyPr/>
          <a:lstStyle/>
          <a:p>
            <a:fld id="{879959F3-BCBC-4386-AFA7-4AC142F750F4}" type="slidenum">
              <a:rPr lang="tr-TR" smtClean="0"/>
              <a:t>24</a:t>
            </a:fld>
            <a:endParaRPr lang="tr-TR"/>
          </a:p>
        </p:txBody>
      </p:sp>
    </p:spTree>
    <p:extLst>
      <p:ext uri="{BB962C8B-B14F-4D97-AF65-F5344CB8AC3E}">
        <p14:creationId xmlns:p14="http://schemas.microsoft.com/office/powerpoint/2010/main" val="39986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88640"/>
            <a:ext cx="8263160" cy="523220"/>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TCK uyarınca </a:t>
            </a:r>
            <a:r>
              <a:rPr lang="tr-TR" sz="2800" dirty="0">
                <a:latin typeface="Times New Roman" panose="02020603050405020304" pitchFamily="18" charset="0"/>
                <a:ea typeface="Times New Roman" panose="02020603050405020304" pitchFamily="18" charset="0"/>
              </a:rPr>
              <a:t>suçun oluşması </a:t>
            </a:r>
            <a:r>
              <a:rPr lang="tr-TR" sz="2800" dirty="0" smtClean="0">
                <a:latin typeface="Times New Roman" panose="02020603050405020304" pitchFamily="18" charset="0"/>
                <a:ea typeface="Times New Roman" panose="02020603050405020304" pitchFamily="18" charset="0"/>
              </a:rPr>
              <a:t>kastın </a:t>
            </a:r>
            <a:r>
              <a:rPr lang="tr-TR" sz="2800" dirty="0">
                <a:latin typeface="Times New Roman" panose="02020603050405020304" pitchFamily="18" charset="0"/>
                <a:ea typeface="Times New Roman" panose="02020603050405020304" pitchFamily="18" charset="0"/>
              </a:rPr>
              <a:t>varlığına bağlıdır. </a:t>
            </a:r>
            <a:endParaRPr lang="tr-TR" sz="2800" dirty="0"/>
          </a:p>
        </p:txBody>
      </p:sp>
      <p:sp>
        <p:nvSpPr>
          <p:cNvPr id="5" name="Dikdörtgen 4"/>
          <p:cNvSpPr/>
          <p:nvPr/>
        </p:nvSpPr>
        <p:spPr>
          <a:xfrm>
            <a:off x="521792" y="1098539"/>
            <a:ext cx="8208912" cy="1015663"/>
          </a:xfrm>
          <a:prstGeom prst="rect">
            <a:avLst/>
          </a:prstGeom>
        </p:spPr>
        <p:txBody>
          <a:bodyPr wrap="square">
            <a:spAutoFit/>
          </a:bodyPr>
          <a:lstStyle/>
          <a:p>
            <a:r>
              <a:rPr lang="tr-TR" sz="3200" b="1" dirty="0">
                <a:solidFill>
                  <a:srgbClr val="0070C0"/>
                </a:solidFill>
                <a:latin typeface="Times New Roman" panose="02020603050405020304" pitchFamily="18" charset="0"/>
                <a:ea typeface="Times New Roman" panose="02020603050405020304" pitchFamily="18" charset="0"/>
              </a:rPr>
              <a:t>Kast</a:t>
            </a:r>
            <a:r>
              <a:rPr lang="tr-TR" sz="2800" dirty="0">
                <a:latin typeface="Times New Roman" panose="02020603050405020304" pitchFamily="18" charset="0"/>
                <a:ea typeface="Times New Roman" panose="02020603050405020304" pitchFamily="18" charset="0"/>
              </a:rPr>
              <a:t>, suçun kanuni tanımındaki unsurların bilerek ve istenerek gerçekleştirilmesidir. </a:t>
            </a:r>
            <a:endParaRPr lang="tr-TR" sz="2800" dirty="0"/>
          </a:p>
        </p:txBody>
      </p:sp>
      <p:sp>
        <p:nvSpPr>
          <p:cNvPr id="6" name="Dikdörtgen 5"/>
          <p:cNvSpPr/>
          <p:nvPr/>
        </p:nvSpPr>
        <p:spPr>
          <a:xfrm>
            <a:off x="683568" y="2204864"/>
            <a:ext cx="8280920" cy="1438513"/>
          </a:xfrm>
          <a:prstGeom prst="rect">
            <a:avLst/>
          </a:prstGeom>
        </p:spPr>
        <p:txBody>
          <a:bodyPr wrap="square">
            <a:spAutoFit/>
          </a:bodyPr>
          <a:lstStyle/>
          <a:p>
            <a:r>
              <a:rPr lang="tr-TR" sz="2800" dirty="0">
                <a:latin typeface="Times New Roman" panose="02020603050405020304" pitchFamily="18" charset="0"/>
                <a:ea typeface="Times New Roman" panose="02020603050405020304" pitchFamily="18" charset="0"/>
              </a:rPr>
              <a:t>Sahte veya </a:t>
            </a:r>
            <a:r>
              <a:rPr lang="tr-TR" sz="2800" dirty="0" smtClean="0">
                <a:latin typeface="Times New Roman" panose="02020603050405020304" pitchFamily="18" charset="0"/>
                <a:ea typeface="Times New Roman" panose="02020603050405020304" pitchFamily="18" charset="0"/>
              </a:rPr>
              <a:t>yanıltıcı </a:t>
            </a:r>
            <a:r>
              <a:rPr lang="tr-TR" sz="2800" dirty="0">
                <a:latin typeface="Times New Roman" panose="02020603050405020304" pitchFamily="18" charset="0"/>
                <a:ea typeface="Times New Roman" panose="02020603050405020304" pitchFamily="18" charset="0"/>
              </a:rPr>
              <a:t>belge </a:t>
            </a:r>
            <a:r>
              <a:rPr lang="tr-TR" sz="2800" dirty="0" smtClean="0">
                <a:latin typeface="Times New Roman" panose="02020603050405020304" pitchFamily="18" charset="0"/>
                <a:ea typeface="Times New Roman" panose="02020603050405020304" pitchFamily="18" charset="0"/>
              </a:rPr>
              <a:t>düzenlenmesi</a:t>
            </a:r>
            <a:r>
              <a:rPr lang="tr-TR" sz="2800" dirty="0">
                <a:latin typeface="Times New Roman" panose="02020603050405020304" pitchFamily="18" charset="0"/>
                <a:ea typeface="Times New Roman" panose="02020603050405020304" pitchFamily="18" charset="0"/>
              </a:rPr>
              <a:t>, kastın karinesi olup, bunun ayrıca değerlendirilmesine gerek bulunmamaktadır. </a:t>
            </a:r>
            <a:endParaRPr lang="tr-TR" sz="2800" dirty="0"/>
          </a:p>
        </p:txBody>
      </p:sp>
      <p:sp>
        <p:nvSpPr>
          <p:cNvPr id="7" name="Dikdörtgen 6"/>
          <p:cNvSpPr/>
          <p:nvPr/>
        </p:nvSpPr>
        <p:spPr>
          <a:xfrm>
            <a:off x="521792" y="3825940"/>
            <a:ext cx="7966524" cy="954107"/>
          </a:xfrm>
          <a:prstGeom prst="rect">
            <a:avLst/>
          </a:prstGeom>
        </p:spPr>
        <p:txBody>
          <a:bodyPr wrap="square">
            <a:spAutoFit/>
          </a:bodyPr>
          <a:lstStyle/>
          <a:p>
            <a:r>
              <a:rPr lang="tr-TR" sz="2800" b="1" dirty="0">
                <a:solidFill>
                  <a:srgbClr val="0070C0"/>
                </a:solidFill>
                <a:latin typeface="Times New Roman" panose="02020603050405020304" pitchFamily="18" charset="0"/>
                <a:ea typeface="Times New Roman" panose="02020603050405020304" pitchFamily="18" charset="0"/>
              </a:rPr>
              <a:t>Sahte belge </a:t>
            </a:r>
            <a:r>
              <a:rPr lang="tr-TR" sz="2800" b="1" dirty="0" smtClean="0">
                <a:solidFill>
                  <a:srgbClr val="0070C0"/>
                </a:solidFill>
                <a:latin typeface="Times New Roman" panose="02020603050405020304" pitchFamily="18" charset="0"/>
                <a:ea typeface="Times New Roman" panose="02020603050405020304" pitchFamily="18" charset="0"/>
              </a:rPr>
              <a:t>veya Yanıltıcı Belge </a:t>
            </a:r>
            <a:r>
              <a:rPr lang="tr-TR" sz="2800" b="1" dirty="0" smtClean="0">
                <a:solidFill>
                  <a:srgbClr val="0070C0"/>
                </a:solidFill>
                <a:latin typeface="Times New Roman" panose="02020603050405020304" pitchFamily="18" charset="0"/>
                <a:ea typeface="Times New Roman" panose="02020603050405020304" pitchFamily="18" charset="0"/>
              </a:rPr>
              <a:t>kullanılmasında </a:t>
            </a:r>
            <a:r>
              <a:rPr lang="tr-TR" sz="2800" b="1" dirty="0">
                <a:solidFill>
                  <a:srgbClr val="0070C0"/>
                </a:solidFill>
                <a:latin typeface="Times New Roman" panose="02020603050405020304" pitchFamily="18" charset="0"/>
                <a:ea typeface="Times New Roman" panose="02020603050405020304" pitchFamily="18" charset="0"/>
              </a:rPr>
              <a:t>ise </a:t>
            </a:r>
            <a:r>
              <a:rPr lang="tr-TR" sz="2800" b="1" u="sng" dirty="0" smtClean="0">
                <a:solidFill>
                  <a:srgbClr val="0070C0"/>
                </a:solidFill>
                <a:latin typeface="Times New Roman" panose="02020603050405020304" pitchFamily="18" charset="0"/>
                <a:ea typeface="Times New Roman" panose="02020603050405020304" pitchFamily="18" charset="0"/>
              </a:rPr>
              <a:t>kastın mutlak aranması </a:t>
            </a:r>
            <a:r>
              <a:rPr lang="tr-TR" sz="2800" b="1" u="sng" dirty="0">
                <a:solidFill>
                  <a:srgbClr val="0070C0"/>
                </a:solidFill>
                <a:latin typeface="Times New Roman" panose="02020603050405020304" pitchFamily="18" charset="0"/>
                <a:ea typeface="Times New Roman" panose="02020603050405020304" pitchFamily="18" charset="0"/>
              </a:rPr>
              <a:t>gerekmekte</a:t>
            </a:r>
            <a:r>
              <a:rPr lang="tr-TR" sz="2800" b="1" dirty="0">
                <a:solidFill>
                  <a:srgbClr val="0070C0"/>
                </a:solidFill>
                <a:latin typeface="Times New Roman" panose="02020603050405020304" pitchFamily="18" charset="0"/>
                <a:ea typeface="Times New Roman" panose="02020603050405020304" pitchFamily="18" charset="0"/>
              </a:rPr>
              <a:t>dir.</a:t>
            </a:r>
            <a:endParaRPr lang="tr-TR" sz="2800" b="1" dirty="0">
              <a:solidFill>
                <a:srgbClr val="0070C0"/>
              </a:solidFill>
            </a:endParaRPr>
          </a:p>
        </p:txBody>
      </p:sp>
      <p:sp>
        <p:nvSpPr>
          <p:cNvPr id="8" name="Dikdörtgen 7"/>
          <p:cNvSpPr/>
          <p:nvPr/>
        </p:nvSpPr>
        <p:spPr>
          <a:xfrm>
            <a:off x="539552" y="5153917"/>
            <a:ext cx="8208912" cy="1384995"/>
          </a:xfrm>
          <a:prstGeom prst="rect">
            <a:avLst/>
          </a:prstGeom>
        </p:spPr>
        <p:txBody>
          <a:bodyPr wrap="square">
            <a:spAutoFit/>
          </a:bodyPr>
          <a:lstStyle/>
          <a:p>
            <a:r>
              <a:rPr lang="tr-TR" sz="2800" dirty="0" smtClean="0">
                <a:latin typeface="Times New Roman" panose="02020603050405020304" pitchFamily="18" charset="0"/>
                <a:ea typeface="Times New Roman" panose="02020603050405020304" pitchFamily="18" charset="0"/>
              </a:rPr>
              <a:t>Vergi </a:t>
            </a:r>
            <a:r>
              <a:rPr lang="tr-TR" sz="2800" dirty="0">
                <a:latin typeface="Times New Roman" panose="02020603050405020304" pitchFamily="18" charset="0"/>
                <a:ea typeface="Times New Roman" panose="02020603050405020304" pitchFamily="18" charset="0"/>
              </a:rPr>
              <a:t>inceleme elemanının sahte belge kullanımındaki kast unsurunun varlığını tespit etmede daha hassas </a:t>
            </a:r>
            <a:r>
              <a:rPr lang="tr-TR" sz="2800" dirty="0" smtClean="0">
                <a:latin typeface="Times New Roman" panose="02020603050405020304" pitchFamily="18" charset="0"/>
                <a:ea typeface="Times New Roman" panose="02020603050405020304" pitchFamily="18" charset="0"/>
              </a:rPr>
              <a:t>davranmalıdır.</a:t>
            </a:r>
            <a:endParaRPr lang="tr-TR" sz="2800" dirty="0"/>
          </a:p>
        </p:txBody>
      </p:sp>
      <p:sp>
        <p:nvSpPr>
          <p:cNvPr id="9" name="Slayt Numarası Yer Tutucusu 8"/>
          <p:cNvSpPr>
            <a:spLocks noGrp="1"/>
          </p:cNvSpPr>
          <p:nvPr>
            <p:ph type="sldNum" sz="quarter" idx="12"/>
          </p:nvPr>
        </p:nvSpPr>
        <p:spPr/>
        <p:txBody>
          <a:bodyPr/>
          <a:lstStyle/>
          <a:p>
            <a:fld id="{879959F3-BCBC-4386-AFA7-4AC142F750F4}" type="slidenum">
              <a:rPr lang="tr-TR" smtClean="0"/>
              <a:t>25</a:t>
            </a:fld>
            <a:endParaRPr lang="tr-TR"/>
          </a:p>
        </p:txBody>
      </p:sp>
    </p:spTree>
    <p:extLst>
      <p:ext uri="{BB962C8B-B14F-4D97-AF65-F5344CB8AC3E}">
        <p14:creationId xmlns:p14="http://schemas.microsoft.com/office/powerpoint/2010/main" val="36585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07" y="260648"/>
            <a:ext cx="8953936" cy="707886"/>
          </a:xfrm>
          <a:prstGeom prst="rect">
            <a:avLst/>
          </a:prstGeom>
          <a:noFill/>
        </p:spPr>
        <p:txBody>
          <a:bodyPr wrap="square" lIns="91440" tIns="45720" rIns="91440" bIns="45720">
            <a:spAutoFit/>
          </a:bodyPr>
          <a:lstStyle/>
          <a:p>
            <a:pPr algn="ctr"/>
            <a:r>
              <a:rPr lang="tr-TR"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Sahte belge düzenlemede kim suçludur?</a:t>
            </a:r>
            <a:endParaRPr lang="tr-T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Dikdörtgen 2"/>
          <p:cNvSpPr/>
          <p:nvPr/>
        </p:nvSpPr>
        <p:spPr>
          <a:xfrm>
            <a:off x="107504" y="1268760"/>
            <a:ext cx="8953936" cy="707886"/>
          </a:xfrm>
          <a:prstGeom prst="rect">
            <a:avLst/>
          </a:prstGeom>
          <a:noFill/>
        </p:spPr>
        <p:txBody>
          <a:bodyPr wrap="square" lIns="91440" tIns="45720" rIns="91440" bIns="45720">
            <a:spAutoFit/>
          </a:bodyPr>
          <a:lstStyle/>
          <a:p>
            <a:r>
              <a:rPr lang="tr-TR" sz="4000" b="1" cap="none" spc="0"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a) Şirketin ortağı</a:t>
            </a:r>
            <a:endParaRPr lang="tr-TR" sz="40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4" name="Dikdörtgen 3"/>
          <p:cNvSpPr/>
          <p:nvPr/>
        </p:nvSpPr>
        <p:spPr>
          <a:xfrm>
            <a:off x="107504" y="2284869"/>
            <a:ext cx="8953936" cy="707886"/>
          </a:xfrm>
          <a:prstGeom prst="rect">
            <a:avLst/>
          </a:prstGeom>
          <a:noFill/>
        </p:spPr>
        <p:txBody>
          <a:bodyPr wrap="square" lIns="91440" tIns="45720" rIns="91440" bIns="45720">
            <a:spAutoFit/>
          </a:bodyPr>
          <a:lstStyle/>
          <a:p>
            <a:r>
              <a:rPr lang="tr-TR" sz="40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t>
            </a:r>
            <a:r>
              <a:rPr lang="tr-TR" sz="4000" b="1" cap="none" spc="0"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 Şirketin yetkilisi</a:t>
            </a:r>
            <a:endParaRPr lang="tr-TR" sz="40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5" name="Dikdörtgen 4"/>
          <p:cNvSpPr/>
          <p:nvPr/>
        </p:nvSpPr>
        <p:spPr>
          <a:xfrm>
            <a:off x="107504" y="3281592"/>
            <a:ext cx="8953936" cy="707886"/>
          </a:xfrm>
          <a:prstGeom prst="rect">
            <a:avLst/>
          </a:prstGeom>
          <a:noFill/>
        </p:spPr>
        <p:txBody>
          <a:bodyPr wrap="square" lIns="91440" tIns="45720" rIns="91440" bIns="45720">
            <a:spAutoFit/>
          </a:bodyPr>
          <a:lstStyle/>
          <a:p>
            <a:r>
              <a:rPr lang="tr-TR" sz="4000" b="1"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c</a:t>
            </a:r>
            <a:r>
              <a:rPr lang="tr-TR" sz="4000" b="1" cap="none" spc="0"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 Sahte Belge düzenleyen</a:t>
            </a:r>
            <a:endParaRPr lang="tr-TR" sz="40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6" name="Dikdörtgen 5"/>
          <p:cNvSpPr/>
          <p:nvPr/>
        </p:nvSpPr>
        <p:spPr>
          <a:xfrm>
            <a:off x="107504" y="4294340"/>
            <a:ext cx="8953936" cy="707886"/>
          </a:xfrm>
          <a:prstGeom prst="rect">
            <a:avLst/>
          </a:prstGeom>
          <a:noFill/>
        </p:spPr>
        <p:txBody>
          <a:bodyPr wrap="square" lIns="91440" tIns="45720" rIns="91440" bIns="45720">
            <a:spAutoFit/>
          </a:bodyPr>
          <a:lstStyle/>
          <a:p>
            <a:r>
              <a:rPr lang="tr-TR" sz="4000" b="1" dirty="0">
                <a:ln w="9525">
                  <a:solidFill>
                    <a:schemeClr val="bg1"/>
                  </a:solidFill>
                  <a:prstDash val="solid"/>
                </a:ln>
                <a:solidFill>
                  <a:srgbClr val="0070C0"/>
                </a:solidFill>
                <a:effectLst>
                  <a:outerShdw blurRad="12700" dist="38100" dir="2700000" algn="tl" rotWithShape="0">
                    <a:schemeClr val="bg1">
                      <a:lumMod val="50000"/>
                    </a:schemeClr>
                  </a:outerShdw>
                </a:effectLst>
              </a:rPr>
              <a:t>d</a:t>
            </a:r>
            <a:r>
              <a:rPr lang="tr-TR" sz="4000" b="1" cap="none" spc="0"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 Hiçbiri</a:t>
            </a:r>
            <a:endParaRPr lang="tr-TR" sz="40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9" name="Slayt Numarası Yer Tutucusu 8"/>
          <p:cNvSpPr>
            <a:spLocks noGrp="1"/>
          </p:cNvSpPr>
          <p:nvPr>
            <p:ph type="sldNum" sz="quarter" idx="12"/>
          </p:nvPr>
        </p:nvSpPr>
        <p:spPr/>
        <p:txBody>
          <a:bodyPr/>
          <a:lstStyle/>
          <a:p>
            <a:fld id="{879959F3-BCBC-4386-AFA7-4AC142F750F4}" type="slidenum">
              <a:rPr lang="tr-TR" smtClean="0"/>
              <a:t>26</a:t>
            </a:fld>
            <a:endParaRPr lang="tr-TR"/>
          </a:p>
        </p:txBody>
      </p:sp>
    </p:spTree>
    <p:extLst>
      <p:ext uri="{BB962C8B-B14F-4D97-AF65-F5344CB8AC3E}">
        <p14:creationId xmlns:p14="http://schemas.microsoft.com/office/powerpoint/2010/main" val="22269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359" y="1951479"/>
            <a:ext cx="8983274" cy="3038589"/>
          </a:xfrm>
          <a:prstGeom prst="rect">
            <a:avLst/>
          </a:prstGeom>
        </p:spPr>
        <p:txBody>
          <a:bodyPr wrap="square">
            <a:spAutoFit/>
          </a:bodyPr>
          <a:lstStyle/>
          <a:p>
            <a:pPr marL="285750" indent="-285750" algn="just">
              <a:lnSpc>
                <a:spcPct val="115000"/>
              </a:lnSpc>
              <a:spcAft>
                <a:spcPts val="0"/>
              </a:spcAft>
              <a:buFont typeface="Wingdings" panose="05000000000000000000" pitchFamily="2" charset="2"/>
              <a:buChar char="ü"/>
            </a:pPr>
            <a:r>
              <a:rPr lang="tr-TR"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Mesleki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muhakeme, çalışılan dönemdeki deneyimlerle gelişebileceği gibi meslek içi eğitimlerle de </a:t>
            </a: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güçlendirilmelidir</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Ayrıca vergi inceleme elemanlarının raporlarına ilişkin eleştiriler ve yargı kararlarının kendilerine dönüşleri sağlanarak gelişimlerine katkı sağlanmalı mesleki muhakemeleri sağlamlaştırılmalıdır. Bu temel görev, vergi inceleme elemanlarından daha fazla Vergi Denetim Kurulu’na düşmektedir.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ikdörtgen 3"/>
          <p:cNvSpPr/>
          <p:nvPr/>
        </p:nvSpPr>
        <p:spPr>
          <a:xfrm>
            <a:off x="28600" y="5273"/>
            <a:ext cx="225574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SONUÇ</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Dikdörtgen 2"/>
          <p:cNvSpPr/>
          <p:nvPr/>
        </p:nvSpPr>
        <p:spPr>
          <a:xfrm>
            <a:off x="111934" y="5013176"/>
            <a:ext cx="9032065" cy="1569660"/>
          </a:xfrm>
          <a:prstGeom prst="rect">
            <a:avLst/>
          </a:prstGeom>
        </p:spPr>
        <p:txBody>
          <a:bodyPr wrap="square">
            <a:spAutoFit/>
          </a:bodyPr>
          <a:lstStyle/>
          <a:p>
            <a:pPr marL="285750" indent="-285750">
              <a:buFont typeface="Wingdings" panose="05000000000000000000" pitchFamily="2" charset="2"/>
              <a:buChar char="ü"/>
            </a:pPr>
            <a:r>
              <a:rPr lang="tr-TR" sz="2400" dirty="0" smtClean="0">
                <a:solidFill>
                  <a:srgbClr val="FF0000"/>
                </a:solidFill>
                <a:latin typeface="Times New Roman" panose="02020603050405020304" pitchFamily="18" charset="0"/>
                <a:ea typeface="Times New Roman" panose="02020603050405020304" pitchFamily="18" charset="0"/>
              </a:rPr>
              <a:t> </a:t>
            </a:r>
            <a:r>
              <a:rPr lang="tr-TR" sz="2400" dirty="0" smtClean="0">
                <a:latin typeface="Times New Roman" panose="02020603050405020304" pitchFamily="18" charset="0"/>
                <a:ea typeface="Times New Roman" panose="02020603050405020304" pitchFamily="18" charset="0"/>
              </a:rPr>
              <a:t>Vergi </a:t>
            </a:r>
            <a:r>
              <a:rPr lang="tr-TR" sz="2400" dirty="0">
                <a:latin typeface="Times New Roman" panose="02020603050405020304" pitchFamily="18" charset="0"/>
                <a:ea typeface="Times New Roman" panose="02020603050405020304" pitchFamily="18" charset="0"/>
              </a:rPr>
              <a:t>inceleme </a:t>
            </a:r>
            <a:r>
              <a:rPr lang="tr-TR" sz="2400" dirty="0" smtClean="0">
                <a:latin typeface="Times New Roman" panose="02020603050405020304" pitchFamily="18" charset="0"/>
                <a:ea typeface="Times New Roman" panose="02020603050405020304" pitchFamily="18" charset="0"/>
              </a:rPr>
              <a:t>elemanları, incelemelerini </a:t>
            </a:r>
            <a:r>
              <a:rPr lang="tr-TR" sz="2400" dirty="0">
                <a:latin typeface="Times New Roman" panose="02020603050405020304" pitchFamily="18" charset="0"/>
                <a:ea typeface="Times New Roman" panose="02020603050405020304" pitchFamily="18" charset="0"/>
              </a:rPr>
              <a:t>makul bir sürede tamamlamakla birlikte inceleme </a:t>
            </a:r>
            <a:r>
              <a:rPr lang="tr-TR" sz="2400" dirty="0" smtClean="0">
                <a:latin typeface="Times New Roman" panose="02020603050405020304" pitchFamily="18" charset="0"/>
                <a:ea typeface="Times New Roman" panose="02020603050405020304" pitchFamily="18" charset="0"/>
              </a:rPr>
              <a:t>süreçlerinde </a:t>
            </a:r>
            <a:r>
              <a:rPr lang="tr-TR" sz="2400" dirty="0">
                <a:latin typeface="Times New Roman" panose="02020603050405020304" pitchFamily="18" charset="0"/>
                <a:ea typeface="Times New Roman" panose="02020603050405020304" pitchFamily="18" charset="0"/>
              </a:rPr>
              <a:t>mesleki muhakemelerini kullanmaları ve denetimin tüm aşamalarında mesleki şüpheciliklerini </a:t>
            </a:r>
            <a:r>
              <a:rPr lang="tr-TR" sz="2400" dirty="0" smtClean="0">
                <a:latin typeface="Times New Roman" panose="02020603050405020304" pitchFamily="18" charset="0"/>
                <a:ea typeface="Times New Roman" panose="02020603050405020304" pitchFamily="18" charset="0"/>
              </a:rPr>
              <a:t>çift yönlü olarak barındırmaları </a:t>
            </a:r>
            <a:r>
              <a:rPr lang="tr-TR" sz="2400" dirty="0">
                <a:latin typeface="Times New Roman" panose="02020603050405020304" pitchFamily="18" charset="0"/>
                <a:ea typeface="Times New Roman" panose="02020603050405020304" pitchFamily="18" charset="0"/>
              </a:rPr>
              <a:t>gerekmektedir.</a:t>
            </a:r>
            <a:endParaRPr lang="tr-TR" sz="2400" dirty="0"/>
          </a:p>
        </p:txBody>
      </p:sp>
      <p:sp>
        <p:nvSpPr>
          <p:cNvPr id="5" name="Dikdörtgen 4"/>
          <p:cNvSpPr/>
          <p:nvPr/>
        </p:nvSpPr>
        <p:spPr>
          <a:xfrm>
            <a:off x="85459" y="897910"/>
            <a:ext cx="8568952" cy="914930"/>
          </a:xfrm>
          <a:prstGeom prst="rect">
            <a:avLst/>
          </a:prstGeom>
        </p:spPr>
        <p:txBody>
          <a:bodyPr wrap="square">
            <a:spAutoFit/>
          </a:bodyPr>
          <a:lstStyle/>
          <a:p>
            <a:pPr marL="285750" indent="-285750" algn="just">
              <a:lnSpc>
                <a:spcPct val="115000"/>
              </a:lnSpc>
              <a:spcAft>
                <a:spcPts val="0"/>
              </a:spcAft>
              <a:buFont typeface="Wingdings" panose="05000000000000000000" pitchFamily="2" charset="2"/>
              <a:buChar char="ü"/>
            </a:pPr>
            <a:r>
              <a:rPr lang="tr-TR"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Beyan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edilen vergilerin güvenilir </a:t>
            </a: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olması için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vergi kaçakçılığı ile mücadele etmenin en etkili yolu etkin bir vergi denetimidir.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fld id="{879959F3-BCBC-4386-AFA7-4AC142F750F4}" type="slidenum">
              <a:rPr lang="tr-TR" smtClean="0"/>
              <a:t>27</a:t>
            </a:fld>
            <a:endParaRPr lang="tr-TR"/>
          </a:p>
        </p:txBody>
      </p:sp>
    </p:spTree>
    <p:extLst>
      <p:ext uri="{BB962C8B-B14F-4D97-AF65-F5344CB8AC3E}">
        <p14:creationId xmlns:p14="http://schemas.microsoft.com/office/powerpoint/2010/main" val="16693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997" y="5273"/>
            <a:ext cx="225574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SONUÇ</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ikdörtgen 5"/>
          <p:cNvSpPr/>
          <p:nvPr/>
        </p:nvSpPr>
        <p:spPr>
          <a:xfrm>
            <a:off x="47494" y="4071408"/>
            <a:ext cx="9096506" cy="1339662"/>
          </a:xfrm>
          <a:prstGeom prst="rect">
            <a:avLst/>
          </a:prstGeom>
        </p:spPr>
        <p:txBody>
          <a:bodyPr wrap="square">
            <a:spAutoFit/>
          </a:bodyPr>
          <a:lstStyle/>
          <a:p>
            <a:pPr algn="just">
              <a:lnSpc>
                <a:spcPct val="115000"/>
              </a:lnSpc>
              <a:spcAft>
                <a:spcPts val="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Özerk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bir yapılanma yerine yürütmeye doğrudan bağlı olması vergi denetimine ilişkin yetkilerin siyasi amaçlarla kullanılma şüphesini yaratacaktır.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Dikdörtgen 6"/>
          <p:cNvSpPr/>
          <p:nvPr/>
        </p:nvSpPr>
        <p:spPr>
          <a:xfrm>
            <a:off x="179512" y="943735"/>
            <a:ext cx="2385397" cy="954107"/>
          </a:xfrm>
          <a:prstGeom prst="rect">
            <a:avLst/>
          </a:prstGeom>
          <a:noFill/>
          <a:ln>
            <a:solidFill>
              <a:srgbClr val="002060"/>
            </a:solidFill>
          </a:ln>
        </p:spPr>
        <p:txBody>
          <a:bodyPr wrap="none" lIns="91440" tIns="45720" rIns="91440" bIns="45720">
            <a:spAutoFit/>
          </a:bodyPr>
          <a:lstStyle/>
          <a:p>
            <a:pPr algn="ctr"/>
            <a:r>
              <a:rPr lang="tr-TR" sz="2800" b="1" cap="none" spc="0" dirty="0" smtClean="0">
                <a:ln w="1905"/>
                <a:solidFill>
                  <a:srgbClr val="00B050"/>
                </a:solidFill>
                <a:effectLst>
                  <a:innerShdw blurRad="69850" dist="43180" dir="5400000">
                    <a:srgbClr val="000000">
                      <a:alpha val="65000"/>
                    </a:srgbClr>
                  </a:innerShdw>
                </a:effectLst>
              </a:rPr>
              <a:t>Vergi İnceleme</a:t>
            </a:r>
          </a:p>
          <a:p>
            <a:pPr algn="ctr"/>
            <a:r>
              <a:rPr lang="tr-TR" sz="2800" b="1" dirty="0" smtClean="0">
                <a:ln w="1905"/>
                <a:solidFill>
                  <a:srgbClr val="00B050"/>
                </a:solidFill>
                <a:effectLst>
                  <a:innerShdw blurRad="69850" dist="43180" dir="5400000">
                    <a:srgbClr val="000000">
                      <a:alpha val="65000"/>
                    </a:srgbClr>
                  </a:innerShdw>
                </a:effectLst>
              </a:rPr>
              <a:t>Elemanları</a:t>
            </a:r>
            <a:endParaRPr lang="tr-TR" sz="2800" b="1" cap="none" spc="0" dirty="0">
              <a:ln w="1905"/>
              <a:solidFill>
                <a:srgbClr val="00B050"/>
              </a:solidFill>
              <a:effectLst>
                <a:innerShdw blurRad="69850" dist="43180" dir="5400000">
                  <a:srgbClr val="000000">
                    <a:alpha val="65000"/>
                  </a:srgbClr>
                </a:innerShdw>
              </a:effectLst>
            </a:endParaRPr>
          </a:p>
        </p:txBody>
      </p:sp>
      <p:sp>
        <p:nvSpPr>
          <p:cNvPr id="8" name="Sağ Ok 7"/>
          <p:cNvSpPr/>
          <p:nvPr/>
        </p:nvSpPr>
        <p:spPr>
          <a:xfrm>
            <a:off x="2627784" y="1420788"/>
            <a:ext cx="648072" cy="171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8" name="Picture 2" descr="http://www.logomuz.com/dosyalar/resim/vdk-1374480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620688"/>
            <a:ext cx="16192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azetetrakya.com/haber/20140224-92650-1393226810-13534634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9754" y="799719"/>
            <a:ext cx="2978749" cy="1656184"/>
          </a:xfrm>
          <a:prstGeom prst="rect">
            <a:avLst/>
          </a:prstGeom>
          <a:noFill/>
          <a:extLst>
            <a:ext uri="{909E8E84-426E-40DD-AFC4-6F175D3DCCD1}">
              <a14:hiddenFill xmlns:a14="http://schemas.microsoft.com/office/drawing/2010/main">
                <a:solidFill>
                  <a:srgbClr val="FFFFFF"/>
                </a:solidFill>
              </a14:hiddenFill>
            </a:ext>
          </a:extLst>
        </p:spPr>
      </p:pic>
      <p:sp>
        <p:nvSpPr>
          <p:cNvPr id="11" name="Sağ Ok 10"/>
          <p:cNvSpPr/>
          <p:nvPr/>
        </p:nvSpPr>
        <p:spPr>
          <a:xfrm>
            <a:off x="5394590" y="1490919"/>
            <a:ext cx="833594" cy="172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835696" y="2639201"/>
            <a:ext cx="5930406" cy="923330"/>
          </a:xfrm>
          <a:prstGeom prst="rect">
            <a:avLst/>
          </a:prstGeom>
          <a:noFill/>
        </p:spPr>
        <p:txBody>
          <a:bodyPr wrap="none" lIns="91440" tIns="45720" rIns="91440" bIns="45720">
            <a:spAutoFit/>
          </a:bodyPr>
          <a:lstStyle/>
          <a:p>
            <a:pPr algn="ctr"/>
            <a:r>
              <a:rPr lang="tr-TR"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Özerk bir yapılanma</a:t>
            </a:r>
            <a:endParaRPr lang="tr-T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12" name="Düz Bağlayıcı 11"/>
          <p:cNvCxnSpPr/>
          <p:nvPr/>
        </p:nvCxnSpPr>
        <p:spPr>
          <a:xfrm flipH="1">
            <a:off x="2951820" y="2311887"/>
            <a:ext cx="2700300" cy="1584176"/>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a:off x="3491880" y="2455903"/>
            <a:ext cx="2076462" cy="1440160"/>
          </a:xfrm>
          <a:prstGeom prst="line">
            <a:avLst/>
          </a:prstGeom>
        </p:spPr>
        <p:style>
          <a:lnRef idx="3">
            <a:schemeClr val="dk1"/>
          </a:lnRef>
          <a:fillRef idx="0">
            <a:schemeClr val="dk1"/>
          </a:fillRef>
          <a:effectRef idx="2">
            <a:schemeClr val="dk1"/>
          </a:effectRef>
          <a:fontRef idx="minor">
            <a:schemeClr val="tx1"/>
          </a:fontRef>
        </p:style>
      </p:cxnSp>
      <p:sp>
        <p:nvSpPr>
          <p:cNvPr id="16" name="Dikdörtgen 15"/>
          <p:cNvSpPr/>
          <p:nvPr/>
        </p:nvSpPr>
        <p:spPr>
          <a:xfrm>
            <a:off x="41722" y="5435826"/>
            <a:ext cx="8807597" cy="1339662"/>
          </a:xfrm>
          <a:prstGeom prst="rect">
            <a:avLst/>
          </a:prstGeom>
        </p:spPr>
        <p:txBody>
          <a:bodyPr wrap="square">
            <a:spAutoFit/>
          </a:bodyPr>
          <a:lstStyle/>
          <a:p>
            <a:pPr algn="just">
              <a:lnSpc>
                <a:spcPct val="115000"/>
              </a:lnSpc>
              <a:spcAft>
                <a:spcPts val="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Kendisini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siyasi baskı altında hisseden bir inceleme elemanından mesleki şüpheciliğini ve mesleki muhakemesini tam olarak kullanması beklenemez. </a:t>
            </a: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879959F3-BCBC-4386-AFA7-4AC142F750F4}" type="slidenum">
              <a:rPr lang="tr-TR" smtClean="0"/>
              <a:t>28</a:t>
            </a:fld>
            <a:endParaRPr lang="tr-TR"/>
          </a:p>
        </p:txBody>
      </p:sp>
    </p:spTree>
    <p:extLst>
      <p:ext uri="{BB962C8B-B14F-4D97-AF65-F5344CB8AC3E}">
        <p14:creationId xmlns:p14="http://schemas.microsoft.com/office/powerpoint/2010/main" val="21588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500" fill="hold"/>
                                        <p:tgtEl>
                                          <p:spTgt spid="4098"/>
                                        </p:tgtEl>
                                        <p:attrNameLst>
                                          <p:attrName>ppt_w</p:attrName>
                                        </p:attrNameLst>
                                      </p:cBhvr>
                                      <p:tavLst>
                                        <p:tav tm="0">
                                          <p:val>
                                            <p:fltVal val="0"/>
                                          </p:val>
                                        </p:tav>
                                        <p:tav tm="100000">
                                          <p:val>
                                            <p:strVal val="#ppt_w"/>
                                          </p:val>
                                        </p:tav>
                                      </p:tavLst>
                                    </p:anim>
                                    <p:anim calcmode="lin" valueType="num">
                                      <p:cBhvr>
                                        <p:cTn id="22" dur="500" fill="hold"/>
                                        <p:tgtEl>
                                          <p:spTgt spid="4098"/>
                                        </p:tgtEl>
                                        <p:attrNameLst>
                                          <p:attrName>ppt_h</p:attrName>
                                        </p:attrNameLst>
                                      </p:cBhvr>
                                      <p:tavLst>
                                        <p:tav tm="0">
                                          <p:val>
                                            <p:fltVal val="0"/>
                                          </p:val>
                                        </p:tav>
                                        <p:tav tm="100000">
                                          <p:val>
                                            <p:strVal val="#ppt_h"/>
                                          </p:val>
                                        </p:tav>
                                      </p:tavLst>
                                    </p:anim>
                                    <p:animEffect transition="in" filter="fade">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p:cTn id="35" dur="500" fill="hold"/>
                                        <p:tgtEl>
                                          <p:spTgt spid="4100"/>
                                        </p:tgtEl>
                                        <p:attrNameLst>
                                          <p:attrName>ppt_w</p:attrName>
                                        </p:attrNameLst>
                                      </p:cBhvr>
                                      <p:tavLst>
                                        <p:tav tm="0">
                                          <p:val>
                                            <p:fltVal val="0"/>
                                          </p:val>
                                        </p:tav>
                                        <p:tav tm="100000">
                                          <p:val>
                                            <p:strVal val="#ppt_w"/>
                                          </p:val>
                                        </p:tav>
                                      </p:tavLst>
                                    </p:anim>
                                    <p:anim calcmode="lin" valueType="num">
                                      <p:cBhvr>
                                        <p:cTn id="36" dur="500" fill="hold"/>
                                        <p:tgtEl>
                                          <p:spTgt spid="4100"/>
                                        </p:tgtEl>
                                        <p:attrNameLst>
                                          <p:attrName>ppt_h</p:attrName>
                                        </p:attrNameLst>
                                      </p:cBhvr>
                                      <p:tavLst>
                                        <p:tav tm="0">
                                          <p:val>
                                            <p:fltVal val="0"/>
                                          </p:val>
                                        </p:tav>
                                        <p:tav tm="100000">
                                          <p:val>
                                            <p:strVal val="#ppt_h"/>
                                          </p:val>
                                        </p:tav>
                                      </p:tavLst>
                                    </p:anim>
                                    <p:animEffect transition="in" filter="fade">
                                      <p:cBhvr>
                                        <p:cTn id="37" dur="5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1" grpId="0" animBg="1"/>
      <p:bldP spid="9"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879959F3-BCBC-4386-AFA7-4AC142F750F4}" type="slidenum">
              <a:rPr lang="tr-TR" smtClean="0"/>
              <a:t>29</a:t>
            </a:fld>
            <a:endParaRPr lang="tr-TR"/>
          </a:p>
        </p:txBody>
      </p:sp>
      <p:sp>
        <p:nvSpPr>
          <p:cNvPr id="8" name="Dikdörtgen 7"/>
          <p:cNvSpPr/>
          <p:nvPr/>
        </p:nvSpPr>
        <p:spPr>
          <a:xfrm>
            <a:off x="395536" y="188640"/>
            <a:ext cx="4572000" cy="461665"/>
          </a:xfrm>
          <a:prstGeom prst="rect">
            <a:avLst/>
          </a:prstGeom>
        </p:spPr>
        <p:txBody>
          <a:bodyPr>
            <a:spAutoFit/>
          </a:bodyPr>
          <a:lstStyle/>
          <a:p>
            <a:r>
              <a:rPr lang="tr-TR" sz="2400" b="1" u="sng" dirty="0">
                <a:solidFill>
                  <a:schemeClr val="accent6">
                    <a:lumMod val="50000"/>
                  </a:schemeClr>
                </a:solidFill>
                <a:latin typeface="Times New Roman" panose="02020603050405020304" pitchFamily="18" charset="0"/>
                <a:ea typeface="Times New Roman" panose="02020603050405020304" pitchFamily="18" charset="0"/>
              </a:rPr>
              <a:t>Ali </a:t>
            </a:r>
            <a:r>
              <a:rPr lang="tr-TR" sz="2400" b="1" u="sng" dirty="0" err="1" smtClean="0">
                <a:solidFill>
                  <a:schemeClr val="accent6">
                    <a:lumMod val="50000"/>
                  </a:schemeClr>
                </a:solidFill>
                <a:latin typeface="Times New Roman" panose="02020603050405020304" pitchFamily="18" charset="0"/>
                <a:ea typeface="Times New Roman" panose="02020603050405020304" pitchFamily="18" charset="0"/>
              </a:rPr>
              <a:t>Alaybek</a:t>
            </a:r>
            <a:endParaRPr lang="tr-TR" sz="2400" b="1" u="sng" dirty="0">
              <a:solidFill>
                <a:schemeClr val="accent6">
                  <a:lumMod val="50000"/>
                </a:schemeClr>
              </a:solidFill>
            </a:endParaRPr>
          </a:p>
        </p:txBody>
      </p:sp>
      <p:sp>
        <p:nvSpPr>
          <p:cNvPr id="10" name="Dikdörtgen 9"/>
          <p:cNvSpPr/>
          <p:nvPr/>
        </p:nvSpPr>
        <p:spPr>
          <a:xfrm>
            <a:off x="179512" y="764704"/>
            <a:ext cx="4176464" cy="2088232"/>
          </a:xfrm>
          <a:prstGeom prst="rect">
            <a:avLst/>
          </a:prstGeom>
        </p:spPr>
        <p:txBody>
          <a:bodyPr wrap="square">
            <a:spAutoFit/>
          </a:bodyPr>
          <a:lstStyle/>
          <a:p>
            <a:r>
              <a:rPr lang="tr-TR" sz="3200" dirty="0" smtClean="0">
                <a:latin typeface="Times New Roman" panose="02020603050405020304" pitchFamily="18" charset="0"/>
                <a:ea typeface="Times New Roman" panose="02020603050405020304" pitchFamily="18" charset="0"/>
              </a:rPr>
              <a:t>Denetiminin; </a:t>
            </a:r>
            <a:r>
              <a:rPr lang="tr-TR" sz="3200" dirty="0">
                <a:latin typeface="Times New Roman" panose="02020603050405020304" pitchFamily="18" charset="0"/>
                <a:ea typeface="Times New Roman" panose="02020603050405020304" pitchFamily="18" charset="0"/>
              </a:rPr>
              <a:t>mükellefi yok edici değil, hataları düzeltici ve öğretici olması </a:t>
            </a:r>
            <a:r>
              <a:rPr lang="tr-TR" sz="3200" dirty="0" smtClean="0">
                <a:latin typeface="Times New Roman" panose="02020603050405020304" pitchFamily="18" charset="0"/>
                <a:ea typeface="Times New Roman" panose="02020603050405020304" pitchFamily="18" charset="0"/>
              </a:rPr>
              <a:t>gerekmektedir.</a:t>
            </a:r>
            <a:endParaRPr lang="tr-TR" sz="3200" dirty="0"/>
          </a:p>
        </p:txBody>
      </p:sp>
      <p:pic>
        <p:nvPicPr>
          <p:cNvPr id="1026" name="Picture 2" descr="http://hud.org.tr/data/icerik/kurucumuz-ali-alaybek/ustadimi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161" y="-14284968"/>
            <a:ext cx="5147974" cy="7272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ud.org.tr/data/icerik/kurucumuz-ali-alaybek/ustadimi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47" b="6868"/>
          <a:stretch/>
        </p:blipFill>
        <p:spPr bwMode="auto">
          <a:xfrm>
            <a:off x="4355976" y="25911"/>
            <a:ext cx="4752528" cy="6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23528" y="1268760"/>
            <a:ext cx="8640960" cy="1872208"/>
          </a:xfrm>
          <a:prstGeom prst="rect">
            <a:avLst/>
          </a:prstGeom>
        </p:spPr>
        <p:txBody>
          <a:bodyPr wrap="square">
            <a:spAutoFit/>
          </a:bodyPr>
          <a:lstStyle/>
          <a:p>
            <a:pPr algn="just"/>
            <a:r>
              <a:rPr lang="tr-TR" sz="2800" dirty="0" smtClean="0">
                <a:latin typeface="Times New Roman" panose="02020603050405020304" pitchFamily="18" charset="0"/>
                <a:ea typeface="Times New Roman" panose="02020603050405020304" pitchFamily="18" charset="0"/>
              </a:rPr>
              <a:t>Sorgulayıcı </a:t>
            </a:r>
            <a:r>
              <a:rPr lang="tr-TR" sz="2800" dirty="0">
                <a:latin typeface="Times New Roman" panose="02020603050405020304" pitchFamily="18" charset="0"/>
                <a:ea typeface="Times New Roman" panose="02020603050405020304" pitchFamily="18" charset="0"/>
              </a:rPr>
              <a:t>bir yaklaşımla, </a:t>
            </a:r>
            <a:r>
              <a:rPr lang="tr-TR" sz="2800" dirty="0" smtClean="0">
                <a:latin typeface="Times New Roman" panose="02020603050405020304" pitchFamily="18" charset="0"/>
                <a:ea typeface="Times New Roman" panose="02020603050405020304" pitchFamily="18" charset="0"/>
              </a:rPr>
              <a:t>olası </a:t>
            </a:r>
            <a:r>
              <a:rPr lang="tr-TR" sz="2800" dirty="0">
                <a:latin typeface="Times New Roman" panose="02020603050405020304" pitchFamily="18" charset="0"/>
                <a:ea typeface="Times New Roman" panose="02020603050405020304" pitchFamily="18" charset="0"/>
              </a:rPr>
              <a:t>yanlışlıklara karşı uyanık olmayı </a:t>
            </a:r>
            <a:r>
              <a:rPr lang="tr-TR" sz="2800" dirty="0" smtClean="0">
                <a:latin typeface="Times New Roman" panose="02020603050405020304" pitchFamily="18" charset="0"/>
                <a:ea typeface="Times New Roman" panose="02020603050405020304" pitchFamily="18" charset="0"/>
              </a:rPr>
              <a:t>kanıtların geçerliliği ile iç </a:t>
            </a:r>
            <a:r>
              <a:rPr lang="tr-TR" sz="2800" dirty="0">
                <a:latin typeface="Times New Roman" panose="02020603050405020304" pitchFamily="18" charset="0"/>
                <a:ea typeface="Times New Roman" panose="02020603050405020304" pitchFamily="18" charset="0"/>
              </a:rPr>
              <a:t>normlar, mevzuat ve diğer bilgi ve belgeler ile çelişkinin olup olmadığının tespit edilmesini kapsar</a:t>
            </a:r>
            <a:endParaRPr lang="tr-TR" sz="2800" dirty="0"/>
          </a:p>
        </p:txBody>
      </p:sp>
      <p:sp>
        <p:nvSpPr>
          <p:cNvPr id="10" name="Dikdörtgen 9"/>
          <p:cNvSpPr/>
          <p:nvPr/>
        </p:nvSpPr>
        <p:spPr>
          <a:xfrm>
            <a:off x="0" y="213954"/>
            <a:ext cx="6121356"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MESLEKİ ŞÜPHECİLİK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layt Numarası Yer Tutucusu 3"/>
          <p:cNvSpPr>
            <a:spLocks noGrp="1"/>
          </p:cNvSpPr>
          <p:nvPr>
            <p:ph type="sldNum" sz="quarter" idx="12"/>
          </p:nvPr>
        </p:nvSpPr>
        <p:spPr/>
        <p:txBody>
          <a:bodyPr/>
          <a:lstStyle/>
          <a:p>
            <a:fld id="{879959F3-BCBC-4386-AFA7-4AC142F750F4}" type="slidenum">
              <a:rPr lang="tr-TR" smtClean="0"/>
              <a:t>3</a:t>
            </a:fld>
            <a:endParaRPr lang="tr-TR"/>
          </a:p>
        </p:txBody>
      </p:sp>
    </p:spTree>
    <p:extLst>
      <p:ext uri="{BB962C8B-B14F-4D97-AF65-F5344CB8AC3E}">
        <p14:creationId xmlns:p14="http://schemas.microsoft.com/office/powerpoint/2010/main" val="1918432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988840"/>
            <a:ext cx="633670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TEŞEKKÜRLER…..</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Slayt Numarası Yer Tutucusu 4"/>
          <p:cNvSpPr>
            <a:spLocks noGrp="1"/>
          </p:cNvSpPr>
          <p:nvPr>
            <p:ph type="sldNum" sz="quarter" idx="12"/>
          </p:nvPr>
        </p:nvSpPr>
        <p:spPr/>
        <p:txBody>
          <a:bodyPr/>
          <a:lstStyle/>
          <a:p>
            <a:fld id="{879959F3-BCBC-4386-AFA7-4AC142F750F4}" type="slidenum">
              <a:rPr lang="tr-TR" smtClean="0"/>
              <a:t>30</a:t>
            </a:fld>
            <a:endParaRPr lang="tr-TR"/>
          </a:p>
        </p:txBody>
      </p:sp>
    </p:spTree>
    <p:extLst>
      <p:ext uri="{BB962C8B-B14F-4D97-AF65-F5344CB8AC3E}">
        <p14:creationId xmlns:p14="http://schemas.microsoft.com/office/powerpoint/2010/main" val="49569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620689"/>
            <a:ext cx="9108504" cy="1200329"/>
          </a:xfrm>
          <a:prstGeom prst="rect">
            <a:avLst/>
          </a:prstGeom>
        </p:spPr>
        <p:txBody>
          <a:bodyPr wrap="square">
            <a:spAutoFit/>
          </a:bodyPr>
          <a:lstStyle/>
          <a:p>
            <a:r>
              <a:rPr lang="tr-TR" sz="3600" dirty="0">
                <a:solidFill>
                  <a:schemeClr val="tx2">
                    <a:lumMod val="50000"/>
                  </a:schemeClr>
                </a:solidFill>
                <a:latin typeface="Times New Roman" panose="02020603050405020304" pitchFamily="18" charset="0"/>
                <a:ea typeface="Times New Roman" panose="02020603050405020304" pitchFamily="18" charset="0"/>
              </a:rPr>
              <a:t>Mesleki şüpheciliğin temelinde yatan karakter özellikleri şu şekilde sıralanabilir </a:t>
            </a:r>
            <a:endParaRPr lang="tr-TR" sz="3600" dirty="0">
              <a:solidFill>
                <a:schemeClr val="tx2">
                  <a:lumMod val="50000"/>
                </a:schemeClr>
              </a:solidFill>
            </a:endParaRPr>
          </a:p>
        </p:txBody>
      </p:sp>
      <p:sp>
        <p:nvSpPr>
          <p:cNvPr id="3" name="Dikdörtgen 2"/>
          <p:cNvSpPr/>
          <p:nvPr/>
        </p:nvSpPr>
        <p:spPr>
          <a:xfrm>
            <a:off x="35496" y="34498"/>
            <a:ext cx="2822119" cy="461665"/>
          </a:xfrm>
          <a:prstGeom prst="rect">
            <a:avLst/>
          </a:prstGeom>
          <a:noFill/>
        </p:spPr>
        <p:txBody>
          <a:bodyPr wrap="none" lIns="91440" tIns="45720" rIns="91440" bIns="45720">
            <a:spAutoFit/>
          </a:bodyPr>
          <a:lstStyle/>
          <a:p>
            <a:pPr algn="ctr"/>
            <a:r>
              <a:rPr lang="tr-TR"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MESLEKİ ŞÜPHECİLİK</a:t>
            </a:r>
            <a:endParaRPr lang="tr-T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ikdörtgen 3"/>
          <p:cNvSpPr/>
          <p:nvPr/>
        </p:nvSpPr>
        <p:spPr>
          <a:xfrm>
            <a:off x="35496" y="1822433"/>
            <a:ext cx="9108504" cy="4585358"/>
          </a:xfrm>
          <a:prstGeom prst="rect">
            <a:avLst/>
          </a:prstGeom>
        </p:spPr>
        <p:txBody>
          <a:bodyPr wrap="square">
            <a:spAutoFit/>
          </a:bodyPr>
          <a:lstStyle/>
          <a:p>
            <a:pPr algn="just">
              <a:lnSpc>
                <a:spcPct val="115000"/>
              </a:lnSpc>
              <a:spcAft>
                <a:spcPts val="0"/>
              </a:spcAft>
            </a:pP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Meraklılık</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2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Sorgulayıcı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bir yaklaşım, </a:t>
            </a:r>
            <a:endParaRPr lang="tr-TR" sz="32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buFont typeface="Symbol" panose="05050102010706020507" pitchFamily="18" charset="2"/>
              <a:buChar char="·"/>
            </a:pP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Kestirmeden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sonuçlara ulaşmama ve son kararın tüm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etkenler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dikkate alınarak verilmesi, </a:t>
            </a:r>
            <a:endParaRPr lang="tr-TR" sz="32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buFont typeface="Symbol" panose="05050102010706020507" pitchFamily="18" charset="2"/>
              <a:buChar char="·"/>
            </a:pP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Mükellef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veya temsilcilerinin davranış ve </a:t>
            </a:r>
            <a:endPar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motivasyonlarını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doğru analiz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edilmesi, </a:t>
            </a:r>
            <a:endParaRPr lang="tr-TR" sz="32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Özgüven  </a:t>
            </a:r>
            <a:endParaRPr lang="tr-TR" sz="32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Hareket </a:t>
            </a:r>
            <a:r>
              <a:rPr lang="tr-TR" sz="32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özgürlüğü.</a:t>
            </a:r>
            <a:endParaRPr lang="tr-TR" sz="32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879959F3-BCBC-4386-AFA7-4AC142F750F4}" type="slidenum">
              <a:rPr lang="tr-TR" smtClean="0"/>
              <a:t>4</a:t>
            </a:fld>
            <a:endParaRPr lang="tr-TR"/>
          </a:p>
        </p:txBody>
      </p:sp>
    </p:spTree>
    <p:extLst>
      <p:ext uri="{BB962C8B-B14F-4D97-AF65-F5344CB8AC3E}">
        <p14:creationId xmlns:p14="http://schemas.microsoft.com/office/powerpoint/2010/main" val="21816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profile_images/419613504069705728/ZqwRhY0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 y="0"/>
            <a:ext cx="6734799" cy="673480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879959F3-BCBC-4386-AFA7-4AC142F750F4}" type="slidenum">
              <a:rPr lang="tr-TR" smtClean="0"/>
              <a:t>5</a:t>
            </a:fld>
            <a:endParaRPr lang="tr-TR"/>
          </a:p>
        </p:txBody>
      </p:sp>
    </p:spTree>
    <p:extLst>
      <p:ext uri="{BB962C8B-B14F-4D97-AF65-F5344CB8AC3E}">
        <p14:creationId xmlns:p14="http://schemas.microsoft.com/office/powerpoint/2010/main" val="40227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hip.com.tr/images/galeri/tmb/2010032217355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ayt Numarası Yer Tutucusu 4"/>
          <p:cNvSpPr>
            <a:spLocks noGrp="1"/>
          </p:cNvSpPr>
          <p:nvPr>
            <p:ph type="sldNum" sz="quarter" idx="12"/>
          </p:nvPr>
        </p:nvSpPr>
        <p:spPr/>
        <p:txBody>
          <a:bodyPr/>
          <a:lstStyle/>
          <a:p>
            <a:fld id="{879959F3-BCBC-4386-AFA7-4AC142F750F4}" type="slidenum">
              <a:rPr lang="tr-TR" smtClean="0"/>
              <a:t>6</a:t>
            </a:fld>
            <a:endParaRPr lang="tr-TR"/>
          </a:p>
        </p:txBody>
      </p:sp>
    </p:spTree>
    <p:extLst>
      <p:ext uri="{BB962C8B-B14F-4D97-AF65-F5344CB8AC3E}">
        <p14:creationId xmlns:p14="http://schemas.microsoft.com/office/powerpoint/2010/main" val="1474645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eviews.123rf.com/images/zirka/zirka1109/zirka110900217/10630453-sketch-of-a-guy-working-at-the-computer-Stock-Vector-computer-man-si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43"/>
            <a:ext cx="7884368" cy="570100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51521" y="5949280"/>
            <a:ext cx="7992888" cy="707886"/>
          </a:xfrm>
          <a:prstGeom prst="rect">
            <a:avLst/>
          </a:prstGeom>
        </p:spPr>
        <p:txBody>
          <a:bodyPr wrap="square">
            <a:spAutoFit/>
          </a:bodyPr>
          <a:lstStyle/>
          <a:p>
            <a:r>
              <a:rPr lang="tr-TR" sz="4000" dirty="0" smtClean="0">
                <a:latin typeface="Book Antiqua" panose="02040602050305030304" pitchFamily="18" charset="0"/>
              </a:rPr>
              <a:t>Bir masa…bir bilgisayar…..</a:t>
            </a:r>
          </a:p>
        </p:txBody>
      </p:sp>
      <p:sp>
        <p:nvSpPr>
          <p:cNvPr id="5" name="Slayt Numarası Yer Tutucusu 4"/>
          <p:cNvSpPr>
            <a:spLocks noGrp="1"/>
          </p:cNvSpPr>
          <p:nvPr>
            <p:ph type="sldNum" sz="quarter" idx="12"/>
          </p:nvPr>
        </p:nvSpPr>
        <p:spPr/>
        <p:txBody>
          <a:bodyPr/>
          <a:lstStyle/>
          <a:p>
            <a:fld id="{879959F3-BCBC-4386-AFA7-4AC142F750F4}" type="slidenum">
              <a:rPr lang="tr-TR" smtClean="0"/>
              <a:t>7</a:t>
            </a:fld>
            <a:endParaRPr lang="tr-TR"/>
          </a:p>
        </p:txBody>
      </p:sp>
    </p:spTree>
    <p:extLst>
      <p:ext uri="{BB962C8B-B14F-4D97-AF65-F5344CB8AC3E}">
        <p14:creationId xmlns:p14="http://schemas.microsoft.com/office/powerpoint/2010/main" val="32115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saservice.com/images/world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8894518" cy="612068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879959F3-BCBC-4386-AFA7-4AC142F750F4}" type="slidenum">
              <a:rPr lang="tr-TR" smtClean="0"/>
              <a:t>8</a:t>
            </a:fld>
            <a:endParaRPr lang="tr-TR"/>
          </a:p>
        </p:txBody>
      </p:sp>
    </p:spTree>
    <p:extLst>
      <p:ext uri="{BB962C8B-B14F-4D97-AF65-F5344CB8AC3E}">
        <p14:creationId xmlns:p14="http://schemas.microsoft.com/office/powerpoint/2010/main" val="107029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2 Dikdörtgen"/>
          <p:cNvSpPr/>
          <p:nvPr/>
        </p:nvSpPr>
        <p:spPr>
          <a:xfrm>
            <a:off x="251520" y="404664"/>
            <a:ext cx="8712968" cy="954107"/>
          </a:xfrm>
          <a:prstGeom prst="rect">
            <a:avLst/>
          </a:prstGeom>
          <a:solidFill>
            <a:schemeClr val="accent4">
              <a:lumMod val="20000"/>
              <a:lumOff val="80000"/>
            </a:schemeClr>
          </a:solidFill>
        </p:spPr>
        <p:txBody>
          <a:bodyPr wrap="square">
            <a:spAutoFit/>
          </a:bodyPr>
          <a:lstStyle/>
          <a:p>
            <a:pPr fontAlgn="auto">
              <a:spcBef>
                <a:spcPts val="0"/>
              </a:spcBef>
              <a:spcAft>
                <a:spcPts val="0"/>
              </a:spcAft>
              <a:defRPr/>
            </a:pPr>
            <a:r>
              <a:rPr lang="tr-TR" sz="2800" b="1" dirty="0" smtClean="0">
                <a:solidFill>
                  <a:srgbClr val="C00000"/>
                </a:solidFill>
                <a:latin typeface="Air Serif" pitchFamily="34" charset="0"/>
              </a:rPr>
              <a:t>Yapılan ticaretin gerçek olabileceğinin de düşünülmesi gerekir.</a:t>
            </a:r>
            <a:endParaRPr lang="tr-TR" sz="2800" b="1" dirty="0">
              <a:solidFill>
                <a:srgbClr val="C00000"/>
              </a:solidFill>
              <a:latin typeface="Air Serif" pitchFamily="34" charset="0"/>
              <a:cs typeface="+mn-cs"/>
            </a:endParaRPr>
          </a:p>
        </p:txBody>
      </p:sp>
      <p:sp>
        <p:nvSpPr>
          <p:cNvPr id="3" name="Dikdörtgen 2"/>
          <p:cNvSpPr/>
          <p:nvPr/>
        </p:nvSpPr>
        <p:spPr>
          <a:xfrm>
            <a:off x="799389" y="1556792"/>
            <a:ext cx="8352928" cy="523220"/>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rgbClr val="0070C0"/>
                </a:solidFill>
                <a:latin typeface="Lucida Bright" pitchFamily="18" charset="0"/>
              </a:rPr>
              <a:t> </a:t>
            </a:r>
            <a:r>
              <a:rPr lang="tr-TR" sz="2800" b="1" dirty="0" smtClean="0">
                <a:latin typeface="Lucida Bright" pitchFamily="18" charset="0"/>
              </a:rPr>
              <a:t>Banka kayıtları incelenmelidir.</a:t>
            </a:r>
            <a:endParaRPr lang="tr-TR" sz="2800" b="1" dirty="0">
              <a:latin typeface="Lucida Bright" pitchFamily="18" charset="0"/>
            </a:endParaRPr>
          </a:p>
        </p:txBody>
      </p:sp>
      <p:sp>
        <p:nvSpPr>
          <p:cNvPr id="4" name="Dikdörtgen 3"/>
          <p:cNvSpPr/>
          <p:nvPr/>
        </p:nvSpPr>
        <p:spPr>
          <a:xfrm>
            <a:off x="799389" y="2420888"/>
            <a:ext cx="8352928" cy="523220"/>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rgbClr val="0070C0"/>
                </a:solidFill>
                <a:latin typeface="Lucida Bright" pitchFamily="18" charset="0"/>
              </a:rPr>
              <a:t> </a:t>
            </a:r>
            <a:r>
              <a:rPr lang="tr-TR" sz="2800" b="1" dirty="0" smtClean="0">
                <a:latin typeface="Lucida Bright" pitchFamily="18" charset="0"/>
              </a:rPr>
              <a:t>Satışlarla ilgili karşıt incelemeler yapılmalıdır.</a:t>
            </a:r>
            <a:endParaRPr lang="tr-TR" sz="2800" b="1" dirty="0">
              <a:latin typeface="Lucida Bright" pitchFamily="18" charset="0"/>
            </a:endParaRPr>
          </a:p>
        </p:txBody>
      </p:sp>
      <p:sp>
        <p:nvSpPr>
          <p:cNvPr id="5" name="Dikdörtgen 4"/>
          <p:cNvSpPr/>
          <p:nvPr/>
        </p:nvSpPr>
        <p:spPr>
          <a:xfrm>
            <a:off x="799389" y="3284984"/>
            <a:ext cx="8352928" cy="523220"/>
          </a:xfrm>
          <a:prstGeom prst="rect">
            <a:avLst/>
          </a:prstGeom>
        </p:spPr>
        <p:txBody>
          <a:bodyPr wrap="square">
            <a:spAutoFit/>
          </a:bodyPr>
          <a:lstStyle/>
          <a:p>
            <a:pPr marL="457200" indent="-457200">
              <a:buFont typeface="Wingdings" panose="05000000000000000000" pitchFamily="2" charset="2"/>
              <a:buChar char="Ø"/>
            </a:pPr>
            <a:r>
              <a:rPr lang="tr-TR" sz="2800" b="1" dirty="0" smtClean="0">
                <a:solidFill>
                  <a:srgbClr val="0070C0"/>
                </a:solidFill>
                <a:latin typeface="Lucida Bright" pitchFamily="18" charset="0"/>
              </a:rPr>
              <a:t> </a:t>
            </a:r>
            <a:r>
              <a:rPr lang="tr-TR" sz="2800" b="1" dirty="0" smtClean="0">
                <a:latin typeface="Lucida Bright" pitchFamily="18" charset="0"/>
              </a:rPr>
              <a:t>Alışlarla ilgili karşıt incelemeler yapılmalıdır.</a:t>
            </a:r>
            <a:endParaRPr lang="tr-TR" sz="2800" b="1" dirty="0">
              <a:latin typeface="Lucida Bright" pitchFamily="18" charset="0"/>
            </a:endParaRPr>
          </a:p>
        </p:txBody>
      </p:sp>
      <p:sp>
        <p:nvSpPr>
          <p:cNvPr id="8" name="Slayt Numarası Yer Tutucusu 7"/>
          <p:cNvSpPr>
            <a:spLocks noGrp="1"/>
          </p:cNvSpPr>
          <p:nvPr>
            <p:ph type="sldNum" sz="quarter" idx="12"/>
          </p:nvPr>
        </p:nvSpPr>
        <p:spPr/>
        <p:txBody>
          <a:bodyPr/>
          <a:lstStyle/>
          <a:p>
            <a:fld id="{879959F3-BCBC-4386-AFA7-4AC142F750F4}" type="slidenum">
              <a:rPr lang="tr-TR" smtClean="0"/>
              <a:t>9</a:t>
            </a:fld>
            <a:endParaRPr lang="tr-TR"/>
          </a:p>
        </p:txBody>
      </p:sp>
    </p:spTree>
    <p:extLst>
      <p:ext uri="{BB962C8B-B14F-4D97-AF65-F5344CB8AC3E}">
        <p14:creationId xmlns:p14="http://schemas.microsoft.com/office/powerpoint/2010/main" val="32991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1611</Words>
  <Application>Microsoft Office PowerPoint</Application>
  <PresentationFormat>Ekran Gösterisi (4:3)</PresentationFormat>
  <Paragraphs>211</Paragraphs>
  <Slides>30</Slides>
  <Notes>28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30</vt:i4>
      </vt:variant>
    </vt:vector>
  </HeadingPairs>
  <TitlesOfParts>
    <vt:vector size="40" baseType="lpstr">
      <vt:lpstr>Air Serif</vt:lpstr>
      <vt:lpstr>Arabic Typesetting</vt:lpstr>
      <vt:lpstr>Arial</vt:lpstr>
      <vt:lpstr>Book Antiqua</vt:lpstr>
      <vt:lpstr>Calibri</vt:lpstr>
      <vt:lpstr>Lucida Bright</vt:lpstr>
      <vt:lpstr>Symbol</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Toshiba</cp:lastModifiedBy>
  <cp:revision>252</cp:revision>
  <dcterms:created xsi:type="dcterms:W3CDTF">2013-02-16T09:41:49Z</dcterms:created>
  <dcterms:modified xsi:type="dcterms:W3CDTF">2016-03-18T06:48:40Z</dcterms:modified>
</cp:coreProperties>
</file>