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3" r:id="rId2"/>
    <p:sldId id="432" r:id="rId3"/>
    <p:sldId id="430" r:id="rId4"/>
    <p:sldId id="433" r:id="rId5"/>
    <p:sldId id="426" r:id="rId6"/>
    <p:sldId id="427" r:id="rId7"/>
    <p:sldId id="424" r:id="rId8"/>
    <p:sldId id="429" r:id="rId9"/>
    <p:sldId id="419" r:id="rId10"/>
  </p:sldIdLst>
  <p:sldSz cx="9144000" cy="6858000" type="screen4x3"/>
  <p:notesSz cx="6669088" cy="9753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AA2"/>
    <a:srgbClr val="0CA826"/>
    <a:srgbClr val="B3F3D6"/>
    <a:srgbClr val="005024"/>
    <a:srgbClr val="CBD4E1"/>
    <a:srgbClr val="E7EBF1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6667" autoAdjust="0"/>
  </p:normalViewPr>
  <p:slideViewPr>
    <p:cSldViewPr>
      <p:cViewPr>
        <p:scale>
          <a:sx n="70" d="100"/>
          <a:sy n="70" d="100"/>
        </p:scale>
        <p:origin x="-194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2"/>
    </p:cViewPr>
  </p:sorterViewPr>
  <p:notesViewPr>
    <p:cSldViewPr>
      <p:cViewPr varScale="1">
        <p:scale>
          <a:sx n="55" d="100"/>
          <a:sy n="55" d="100"/>
        </p:scale>
        <p:origin x="-2682" y="-108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89764" tIns="44882" rIns="89764" bIns="44882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89764" tIns="44882" rIns="89764" bIns="44882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96FBF92-3A63-4E5E-9D05-2DBA19EB0090}" type="datetimeFigureOut">
              <a:rPr lang="tr-TR"/>
              <a:pPr>
                <a:defRPr/>
              </a:pPr>
              <a:t>17.03.2016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3063"/>
            <a:ext cx="2890838" cy="488950"/>
          </a:xfrm>
          <a:prstGeom prst="rect">
            <a:avLst/>
          </a:prstGeom>
        </p:spPr>
        <p:txBody>
          <a:bodyPr vert="horz" lIns="89764" tIns="44882" rIns="89764" bIns="44882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263063"/>
            <a:ext cx="2890837" cy="488950"/>
          </a:xfrm>
          <a:prstGeom prst="rect">
            <a:avLst/>
          </a:prstGeom>
        </p:spPr>
        <p:txBody>
          <a:bodyPr vert="horz" lIns="89764" tIns="44882" rIns="89764" bIns="44882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7E3EAE-B773-4711-BA74-06E49FA842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0213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89764" tIns="44882" rIns="89764" bIns="44882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89764" tIns="44882" rIns="89764" bIns="44882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871AE1-E20E-4859-9F32-B82DF5823820}" type="datetimeFigureOut">
              <a:rPr lang="tr-TR"/>
              <a:pPr>
                <a:defRPr/>
              </a:pPr>
              <a:t>17.03.2016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3425"/>
            <a:ext cx="4872038" cy="3654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4" tIns="44882" rIns="89764" bIns="44882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66750" y="4633913"/>
            <a:ext cx="5335588" cy="4387850"/>
          </a:xfrm>
          <a:prstGeom prst="rect">
            <a:avLst/>
          </a:prstGeom>
        </p:spPr>
        <p:txBody>
          <a:bodyPr vert="horz" lIns="89764" tIns="44882" rIns="89764" bIns="44882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263063"/>
            <a:ext cx="2890838" cy="488950"/>
          </a:xfrm>
          <a:prstGeom prst="rect">
            <a:avLst/>
          </a:prstGeom>
        </p:spPr>
        <p:txBody>
          <a:bodyPr vert="horz" lIns="89764" tIns="44882" rIns="89764" bIns="44882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76B33F9-5E35-4CA6-AB34-7794F65F6DA9}" type="slidenum">
              <a:rPr lang="tr-TR"/>
              <a:pPr>
                <a:defRPr/>
              </a:pPr>
              <a:t>‹#›</a:t>
            </a:fld>
            <a:r>
              <a:rPr lang="tr-TR" dirty="0"/>
              <a:t> 35</a:t>
            </a:r>
          </a:p>
        </p:txBody>
      </p:sp>
    </p:spTree>
    <p:extLst>
      <p:ext uri="{BB962C8B-B14F-4D97-AF65-F5344CB8AC3E}">
        <p14:creationId xmlns:p14="http://schemas.microsoft.com/office/powerpoint/2010/main" val="4180143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E1D6120-9A96-4FE5-938A-60567367DCFD}" type="datetime1">
              <a:rPr lang="tr-TR" smtClean="0"/>
              <a:t>17.03.2016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"/>
          <p:cNvSpPr>
            <a:spLocks/>
          </p:cNvSpPr>
          <p:nvPr userDrawn="1"/>
        </p:nvSpPr>
        <p:spPr bwMode="ltGray">
          <a:xfrm>
            <a:off x="0" y="1792288"/>
            <a:ext cx="9097963" cy="341312"/>
          </a:xfrm>
          <a:custGeom>
            <a:avLst/>
            <a:gdLst>
              <a:gd name="T0" fmla="*/ 0 w 5731"/>
              <a:gd name="T1" fmla="*/ 0 h 808"/>
              <a:gd name="T2" fmla="*/ 2147483647 w 5731"/>
              <a:gd name="T3" fmla="*/ 2147483647 h 808"/>
              <a:gd name="T4" fmla="*/ 2147483647 w 5731"/>
              <a:gd name="T5" fmla="*/ 2147483647 h 808"/>
              <a:gd name="T6" fmla="*/ 2147483647 w 5731"/>
              <a:gd name="T7" fmla="*/ 2147483647 h 808"/>
              <a:gd name="T8" fmla="*/ 2147483647 w 5731"/>
              <a:gd name="T9" fmla="*/ 2147483647 h 808"/>
              <a:gd name="T10" fmla="*/ 2147483647 w 5731"/>
              <a:gd name="T11" fmla="*/ 2147483647 h 808"/>
              <a:gd name="T12" fmla="*/ 0 w 5731"/>
              <a:gd name="T13" fmla="*/ 0 h 8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31" h="808">
                <a:moveTo>
                  <a:pt x="0" y="0"/>
                </a:moveTo>
                <a:lnTo>
                  <a:pt x="19" y="279"/>
                </a:lnTo>
                <a:cubicBezTo>
                  <a:pt x="321" y="399"/>
                  <a:pt x="1170" y="671"/>
                  <a:pt x="1824" y="739"/>
                </a:cubicBezTo>
                <a:cubicBezTo>
                  <a:pt x="2478" y="808"/>
                  <a:pt x="3295" y="769"/>
                  <a:pt x="3946" y="695"/>
                </a:cubicBezTo>
                <a:cubicBezTo>
                  <a:pt x="4597" y="621"/>
                  <a:pt x="5435" y="387"/>
                  <a:pt x="5731" y="297"/>
                </a:cubicBezTo>
                <a:lnTo>
                  <a:pt x="5722" y="1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11796"/>
            <a:ext cx="9144000" cy="2085975"/>
            <a:chOff x="0" y="2"/>
            <a:chExt cx="5760" cy="1314"/>
          </a:xfrm>
          <a:effectLst>
            <a:outerShdw blurRad="50800" dist="50800" dir="5400000" algn="ctr" rotWithShape="0">
              <a:srgbClr val="000000"/>
            </a:outerShdw>
          </a:effectLst>
        </p:grpSpPr>
        <p:grpSp>
          <p:nvGrpSpPr>
            <p:cNvPr id="6" name="Group 90"/>
            <p:cNvGrpSpPr>
              <a:grpSpLocks/>
            </p:cNvGrpSpPr>
            <p:nvPr/>
          </p:nvGrpSpPr>
          <p:grpSpPr bwMode="auto">
            <a:xfrm flipV="1">
              <a:off x="18" y="2"/>
              <a:ext cx="5742" cy="1128"/>
              <a:chOff x="0" y="2640"/>
              <a:chExt cx="5760" cy="1681"/>
            </a:xfrm>
          </p:grpSpPr>
          <p:sp>
            <p:nvSpPr>
              <p:cNvPr id="8" name="Rectangle 91"/>
              <p:cNvSpPr>
                <a:spLocks noChangeArrowheads="1"/>
              </p:cNvSpPr>
              <p:nvPr/>
            </p:nvSpPr>
            <p:spPr bwMode="ltGray">
              <a:xfrm>
                <a:off x="0" y="2641"/>
                <a:ext cx="5760" cy="168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/>
            </p:nvSpPr>
            <p:spPr bwMode="ltGray">
              <a:xfrm>
                <a:off x="0" y="2640"/>
                <a:ext cx="5760" cy="9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0 h 842"/>
                <a:gd name="T2" fmla="*/ 26 w 5731"/>
                <a:gd name="T3" fmla="*/ 0 h 842"/>
                <a:gd name="T4" fmla="*/ 1795 w 5731"/>
                <a:gd name="T5" fmla="*/ 0 h 842"/>
                <a:gd name="T6" fmla="*/ 3821 w 5731"/>
                <a:gd name="T7" fmla="*/ 0 h 842"/>
                <a:gd name="T8" fmla="*/ 5731 w 5731"/>
                <a:gd name="T9" fmla="*/ 0 h 842"/>
                <a:gd name="T10" fmla="*/ 5693 w 5731"/>
                <a:gd name="T11" fmla="*/ 0 h 842"/>
                <a:gd name="T12" fmla="*/ 0 w 5731"/>
                <a:gd name="T13" fmla="*/ 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4689475"/>
            <a:ext cx="9144000" cy="2168525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9"/>
              <a:ext cx="5742" cy="1166"/>
              <a:chOff x="0" y="2663"/>
              <a:chExt cx="5760" cy="1661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62"/>
                <a:ext cx="5760" cy="166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62"/>
                <a:ext cx="5760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2"/>
              <a:ext cx="5731" cy="264"/>
              <a:chOff x="0" y="2702"/>
              <a:chExt cx="5731" cy="426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0 h 808"/>
                  <a:gd name="T4" fmla="*/ 1824 w 5731"/>
                  <a:gd name="T5" fmla="*/ 0 h 808"/>
                  <a:gd name="T6" fmla="*/ 3946 w 5731"/>
                  <a:gd name="T7" fmla="*/ 0 h 808"/>
                  <a:gd name="T8" fmla="*/ 5731 w 5731"/>
                  <a:gd name="T9" fmla="*/ 0 h 808"/>
                  <a:gd name="T10" fmla="*/ 5722 w 5731"/>
                  <a:gd name="T11" fmla="*/ 0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48"/>
                <a:ext cx="5731" cy="380"/>
              </a:xfrm>
              <a:custGeom>
                <a:avLst/>
                <a:gdLst>
                  <a:gd name="T0" fmla="*/ 0 w 5731"/>
                  <a:gd name="T1" fmla="*/ 0 h 842"/>
                  <a:gd name="T2" fmla="*/ 26 w 5731"/>
                  <a:gd name="T3" fmla="*/ 0 h 842"/>
                  <a:gd name="T4" fmla="*/ 1795 w 5731"/>
                  <a:gd name="T5" fmla="*/ 0 h 842"/>
                  <a:gd name="T6" fmla="*/ 3821 w 5731"/>
                  <a:gd name="T7" fmla="*/ 0 h 842"/>
                  <a:gd name="T8" fmla="*/ 5731 w 5731"/>
                  <a:gd name="T9" fmla="*/ 0 h 842"/>
                  <a:gd name="T10" fmla="*/ 5693 w 5731"/>
                  <a:gd name="T11" fmla="*/ 0 h 842"/>
                  <a:gd name="T12" fmla="*/ 0 w 5731"/>
                  <a:gd name="T13" fmla="*/ 0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2 h 384"/>
                <a:gd name="T4" fmla="*/ 5 w 336"/>
                <a:gd name="T5" fmla="*/ 2 h 384"/>
                <a:gd name="T6" fmla="*/ 10 w 336"/>
                <a:gd name="T7" fmla="*/ 2 h 384"/>
                <a:gd name="T8" fmla="*/ 1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1 h 384"/>
                <a:gd name="T2" fmla="*/ 0 w 336"/>
                <a:gd name="T3" fmla="*/ 1 h 384"/>
                <a:gd name="T4" fmla="*/ 96 w 336"/>
                <a:gd name="T5" fmla="*/ 1 h 384"/>
                <a:gd name="T6" fmla="*/ 192 w 336"/>
                <a:gd name="T7" fmla="*/ 1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154 w 246"/>
                <a:gd name="T1" fmla="*/ 0 h 348"/>
                <a:gd name="T2" fmla="*/ 101 w 246"/>
                <a:gd name="T3" fmla="*/ 196 h 348"/>
                <a:gd name="T4" fmla="*/ 53 w 246"/>
                <a:gd name="T5" fmla="*/ 282 h 348"/>
                <a:gd name="T6" fmla="*/ 0 w 246"/>
                <a:gd name="T7" fmla="*/ 342 h 348"/>
                <a:gd name="T8" fmla="*/ 154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2 h 384"/>
                <a:gd name="T4" fmla="*/ 5 w 336"/>
                <a:gd name="T5" fmla="*/ 2 h 384"/>
                <a:gd name="T6" fmla="*/ 10 w 336"/>
                <a:gd name="T7" fmla="*/ 2 h 384"/>
                <a:gd name="T8" fmla="*/ 1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</p:grpSp>
      <p:pic>
        <p:nvPicPr>
          <p:cNvPr id="23" name="30 Res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0" y="2500313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Documents and Settings\skavlak\Desktop\D30_920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9756" r="6046"/>
          <a:stretch>
            <a:fillRect/>
          </a:stretch>
        </p:blipFill>
        <p:spPr bwMode="auto">
          <a:xfrm>
            <a:off x="2794000" y="2095500"/>
            <a:ext cx="3827463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714512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000636"/>
            <a:ext cx="8643998" cy="1643074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0"/>
            <a:ext cx="9144000" cy="1428750"/>
            <a:chOff x="0" y="0"/>
            <a:chExt cx="5760" cy="1316"/>
          </a:xfrm>
        </p:grpSpPr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 flipV="1">
              <a:off x="18" y="2"/>
              <a:ext cx="5742" cy="1126"/>
              <a:chOff x="0" y="2641"/>
              <a:chExt cx="5760" cy="1677"/>
            </a:xfrm>
          </p:grpSpPr>
          <p:sp>
            <p:nvSpPr>
              <p:cNvPr id="8" name="Rectangle 91"/>
              <p:cNvSpPr>
                <a:spLocks noChangeArrowheads="1"/>
              </p:cNvSpPr>
              <p:nvPr userDrawn="1"/>
            </p:nvSpPr>
            <p:spPr bwMode="ltGray">
              <a:xfrm>
                <a:off x="0" y="2642"/>
                <a:ext cx="5760" cy="167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 userDrawn="1"/>
            </p:nvSpPr>
            <p:spPr bwMode="ltGray">
              <a:xfrm>
                <a:off x="0" y="2642"/>
                <a:ext cx="5760" cy="9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 userDrawn="1"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0 h 842"/>
                <a:gd name="T2" fmla="*/ 26 w 5731"/>
                <a:gd name="T3" fmla="*/ 0 h 842"/>
                <a:gd name="T4" fmla="*/ 1795 w 5731"/>
                <a:gd name="T5" fmla="*/ 0 h 842"/>
                <a:gd name="T6" fmla="*/ 3821 w 5731"/>
                <a:gd name="T7" fmla="*/ 0 h 842"/>
                <a:gd name="T8" fmla="*/ 5731 w 5731"/>
                <a:gd name="T9" fmla="*/ 0 h 842"/>
                <a:gd name="T10" fmla="*/ 5693 w 5731"/>
                <a:gd name="T11" fmla="*/ 0 h 842"/>
                <a:gd name="T12" fmla="*/ 0 w 5731"/>
                <a:gd name="T13" fmla="*/ 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5429250"/>
            <a:ext cx="9144000" cy="1428750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6"/>
              <a:ext cx="5742" cy="1183"/>
              <a:chOff x="0" y="2643"/>
              <a:chExt cx="5760" cy="1678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42"/>
                <a:ext cx="5760" cy="167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42"/>
                <a:ext cx="5760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0"/>
              <a:ext cx="5731" cy="263"/>
              <a:chOff x="0" y="2702"/>
              <a:chExt cx="5731" cy="425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0 h 808"/>
                  <a:gd name="T4" fmla="*/ 1824 w 5731"/>
                  <a:gd name="T5" fmla="*/ 0 h 808"/>
                  <a:gd name="T6" fmla="*/ 3946 w 5731"/>
                  <a:gd name="T7" fmla="*/ 0 h 808"/>
                  <a:gd name="T8" fmla="*/ 5731 w 5731"/>
                  <a:gd name="T9" fmla="*/ 0 h 808"/>
                  <a:gd name="T10" fmla="*/ 5722 w 5731"/>
                  <a:gd name="T11" fmla="*/ 0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50"/>
                <a:ext cx="5731" cy="378"/>
              </a:xfrm>
              <a:custGeom>
                <a:avLst/>
                <a:gdLst>
                  <a:gd name="T0" fmla="*/ 0 w 5731"/>
                  <a:gd name="T1" fmla="*/ 0 h 842"/>
                  <a:gd name="T2" fmla="*/ 26 w 5731"/>
                  <a:gd name="T3" fmla="*/ 0 h 842"/>
                  <a:gd name="T4" fmla="*/ 1795 w 5731"/>
                  <a:gd name="T5" fmla="*/ 0 h 842"/>
                  <a:gd name="T6" fmla="*/ 3821 w 5731"/>
                  <a:gd name="T7" fmla="*/ 0 h 842"/>
                  <a:gd name="T8" fmla="*/ 5731 w 5731"/>
                  <a:gd name="T9" fmla="*/ 0 h 842"/>
                  <a:gd name="T10" fmla="*/ 5693 w 5731"/>
                  <a:gd name="T11" fmla="*/ 0 h 842"/>
                  <a:gd name="T12" fmla="*/ 0 w 5731"/>
                  <a:gd name="T13" fmla="*/ 0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2 h 384"/>
                <a:gd name="T4" fmla="*/ 5 w 336"/>
                <a:gd name="T5" fmla="*/ 2 h 384"/>
                <a:gd name="T6" fmla="*/ 10 w 336"/>
                <a:gd name="T7" fmla="*/ 2 h 384"/>
                <a:gd name="T8" fmla="*/ 1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1 h 384"/>
                <a:gd name="T2" fmla="*/ 0 w 336"/>
                <a:gd name="T3" fmla="*/ 1 h 384"/>
                <a:gd name="T4" fmla="*/ 96 w 336"/>
                <a:gd name="T5" fmla="*/ 1 h 384"/>
                <a:gd name="T6" fmla="*/ 192 w 336"/>
                <a:gd name="T7" fmla="*/ 1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154 w 246"/>
                <a:gd name="T1" fmla="*/ 0 h 348"/>
                <a:gd name="T2" fmla="*/ 101 w 246"/>
                <a:gd name="T3" fmla="*/ 196 h 348"/>
                <a:gd name="T4" fmla="*/ 53 w 246"/>
                <a:gd name="T5" fmla="*/ 282 h 348"/>
                <a:gd name="T6" fmla="*/ 0 w 246"/>
                <a:gd name="T7" fmla="*/ 342 h 348"/>
                <a:gd name="T8" fmla="*/ 154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2 h 384"/>
                <a:gd name="T4" fmla="*/ 5 w 336"/>
                <a:gd name="T5" fmla="*/ 2 h 384"/>
                <a:gd name="T6" fmla="*/ 10 w 336"/>
                <a:gd name="T7" fmla="*/ 2 h 384"/>
                <a:gd name="T8" fmla="*/ 1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</p:grpSp>
      <p:pic>
        <p:nvPicPr>
          <p:cNvPr id="23" name="30 Resim" descr="q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2430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214446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572140"/>
            <a:ext cx="8643998" cy="107157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4" name="2 İçerik Yer Tutucusu"/>
          <p:cNvSpPr>
            <a:spLocks noGrp="1"/>
          </p:cNvSpPr>
          <p:nvPr>
            <p:ph idx="10"/>
          </p:nvPr>
        </p:nvSpPr>
        <p:spPr>
          <a:xfrm>
            <a:off x="457200" y="1600201"/>
            <a:ext cx="8229600" cy="382906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 kumimoji="0" lang="tr-TR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</p:txBody>
      </p:sp>
    </p:spTree>
    <p:extLst>
      <p:ext uri="{BB962C8B-B14F-4D97-AF65-F5344CB8AC3E}">
        <p14:creationId xmlns:p14="http://schemas.microsoft.com/office/powerpoint/2010/main" val="30942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071546"/>
            <a:ext cx="8610600" cy="5357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buClr>
                <a:schemeClr val="tx1"/>
              </a:buClr>
              <a:buFont typeface="Wingdings" pitchFamily="2" charset="2"/>
              <a:buChar char="q"/>
              <a:defRPr sz="1800" b="1"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§"/>
              <a:defRPr sz="1800" b="1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1800" b="1">
                <a:solidFill>
                  <a:schemeClr val="tx1"/>
                </a:solidFill>
              </a:defRPr>
            </a:lvl3pPr>
            <a:lvl4pPr>
              <a:buFont typeface="Calibri" pitchFamily="34" charset="0"/>
              <a:buChar char="−"/>
              <a:defRPr sz="1800" b="1">
                <a:solidFill>
                  <a:schemeClr val="tx1"/>
                </a:solidFill>
              </a:defRPr>
            </a:lvl4pPr>
            <a:lvl5pPr>
              <a:buFont typeface="Calibri" pitchFamily="34" charset="0"/>
              <a:buChar char="»"/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 smtClean="0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BC089-C4AE-4A04-8BCF-90017FC329AF}" type="datetime1">
              <a:rPr lang="tr-TR"/>
              <a:pPr>
                <a:defRPr/>
              </a:pPr>
              <a:t>17.03.2016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D5863D-B3C8-4EDB-9507-FBDA9768292A}" type="slidenum">
              <a:rPr lang="tr-TR"/>
              <a:pPr>
                <a:defRPr/>
              </a:pPr>
              <a:t>‹#›</a:t>
            </a:fld>
            <a:r>
              <a:rPr lang="tr-TR"/>
              <a:t> / 25</a:t>
            </a:r>
          </a:p>
        </p:txBody>
      </p:sp>
    </p:spTree>
    <p:extLst>
      <p:ext uri="{BB962C8B-B14F-4D97-AF65-F5344CB8AC3E}">
        <p14:creationId xmlns:p14="http://schemas.microsoft.com/office/powerpoint/2010/main" val="59685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E4AA7-B197-4B1D-BF78-4AA56136E4A7}" type="datetime1">
              <a:rPr lang="tr-TR"/>
              <a:pPr>
                <a:defRPr/>
              </a:pPr>
              <a:t>17.03.2016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ECEC86-77D0-48B6-B124-0C175C790127}" type="slidenum">
              <a:rPr lang="tr-TR"/>
              <a:pPr>
                <a:defRPr/>
              </a:pPr>
              <a:t>‹#›</a:t>
            </a:fld>
            <a:r>
              <a:rPr lang="tr-TR"/>
              <a:t> / 35</a:t>
            </a:r>
          </a:p>
        </p:txBody>
      </p:sp>
    </p:spTree>
    <p:extLst>
      <p:ext uri="{BB962C8B-B14F-4D97-AF65-F5344CB8AC3E}">
        <p14:creationId xmlns:p14="http://schemas.microsoft.com/office/powerpoint/2010/main" val="148225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"/>
          <p:cNvSpPr>
            <a:spLocks/>
          </p:cNvSpPr>
          <p:nvPr userDrawn="1"/>
        </p:nvSpPr>
        <p:spPr bwMode="ltGray">
          <a:xfrm>
            <a:off x="0" y="1792288"/>
            <a:ext cx="9097963" cy="341312"/>
          </a:xfrm>
          <a:custGeom>
            <a:avLst/>
            <a:gdLst>
              <a:gd name="T0" fmla="*/ 0 w 5731"/>
              <a:gd name="T1" fmla="*/ 0 h 808"/>
              <a:gd name="T2" fmla="*/ 2147483647 w 5731"/>
              <a:gd name="T3" fmla="*/ 2147483647 h 808"/>
              <a:gd name="T4" fmla="*/ 2147483647 w 5731"/>
              <a:gd name="T5" fmla="*/ 2147483647 h 808"/>
              <a:gd name="T6" fmla="*/ 2147483647 w 5731"/>
              <a:gd name="T7" fmla="*/ 2147483647 h 808"/>
              <a:gd name="T8" fmla="*/ 2147483647 w 5731"/>
              <a:gd name="T9" fmla="*/ 2147483647 h 808"/>
              <a:gd name="T10" fmla="*/ 2147483647 w 5731"/>
              <a:gd name="T11" fmla="*/ 2147483647 h 808"/>
              <a:gd name="T12" fmla="*/ 0 w 5731"/>
              <a:gd name="T13" fmla="*/ 0 h 8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31" h="808">
                <a:moveTo>
                  <a:pt x="0" y="0"/>
                </a:moveTo>
                <a:lnTo>
                  <a:pt x="19" y="279"/>
                </a:lnTo>
                <a:cubicBezTo>
                  <a:pt x="321" y="399"/>
                  <a:pt x="1170" y="671"/>
                  <a:pt x="1824" y="739"/>
                </a:cubicBezTo>
                <a:cubicBezTo>
                  <a:pt x="2478" y="808"/>
                  <a:pt x="3295" y="769"/>
                  <a:pt x="3946" y="695"/>
                </a:cubicBezTo>
                <a:cubicBezTo>
                  <a:pt x="4597" y="621"/>
                  <a:pt x="5435" y="387"/>
                  <a:pt x="5731" y="297"/>
                </a:cubicBezTo>
                <a:lnTo>
                  <a:pt x="5722" y="1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0"/>
            <a:ext cx="9144000" cy="2089150"/>
            <a:chOff x="0" y="0"/>
            <a:chExt cx="5760" cy="1316"/>
          </a:xfrm>
        </p:grpSpPr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 flipV="1">
              <a:off x="18" y="0"/>
              <a:ext cx="5742" cy="1128"/>
              <a:chOff x="0" y="2640"/>
              <a:chExt cx="5760" cy="1680"/>
            </a:xfrm>
          </p:grpSpPr>
          <p:sp>
            <p:nvSpPr>
              <p:cNvPr id="8" name="Rectangle 91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168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9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 userDrawn="1"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0 h 842"/>
                <a:gd name="T2" fmla="*/ 26 w 5731"/>
                <a:gd name="T3" fmla="*/ 0 h 842"/>
                <a:gd name="T4" fmla="*/ 1795 w 5731"/>
                <a:gd name="T5" fmla="*/ 0 h 842"/>
                <a:gd name="T6" fmla="*/ 3821 w 5731"/>
                <a:gd name="T7" fmla="*/ 0 h 842"/>
                <a:gd name="T8" fmla="*/ 5731 w 5731"/>
                <a:gd name="T9" fmla="*/ 0 h 842"/>
                <a:gd name="T10" fmla="*/ 5693 w 5731"/>
                <a:gd name="T11" fmla="*/ 0 h 842"/>
                <a:gd name="T12" fmla="*/ 0 w 5731"/>
                <a:gd name="T13" fmla="*/ 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4689475"/>
            <a:ext cx="9144000" cy="2168525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9"/>
              <a:ext cx="5742" cy="1166"/>
              <a:chOff x="0" y="2663"/>
              <a:chExt cx="5760" cy="1661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62"/>
                <a:ext cx="5760" cy="166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62"/>
                <a:ext cx="5760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2"/>
              <a:ext cx="5731" cy="264"/>
              <a:chOff x="0" y="2702"/>
              <a:chExt cx="5731" cy="426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0 h 808"/>
                  <a:gd name="T4" fmla="*/ 1824 w 5731"/>
                  <a:gd name="T5" fmla="*/ 0 h 808"/>
                  <a:gd name="T6" fmla="*/ 3946 w 5731"/>
                  <a:gd name="T7" fmla="*/ 0 h 808"/>
                  <a:gd name="T8" fmla="*/ 5731 w 5731"/>
                  <a:gd name="T9" fmla="*/ 0 h 808"/>
                  <a:gd name="T10" fmla="*/ 5722 w 5731"/>
                  <a:gd name="T11" fmla="*/ 0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48"/>
                <a:ext cx="5731" cy="380"/>
              </a:xfrm>
              <a:custGeom>
                <a:avLst/>
                <a:gdLst>
                  <a:gd name="T0" fmla="*/ 0 w 5731"/>
                  <a:gd name="T1" fmla="*/ 0 h 842"/>
                  <a:gd name="T2" fmla="*/ 26 w 5731"/>
                  <a:gd name="T3" fmla="*/ 0 h 842"/>
                  <a:gd name="T4" fmla="*/ 1795 w 5731"/>
                  <a:gd name="T5" fmla="*/ 0 h 842"/>
                  <a:gd name="T6" fmla="*/ 3821 w 5731"/>
                  <a:gd name="T7" fmla="*/ 0 h 842"/>
                  <a:gd name="T8" fmla="*/ 5731 w 5731"/>
                  <a:gd name="T9" fmla="*/ 0 h 842"/>
                  <a:gd name="T10" fmla="*/ 5693 w 5731"/>
                  <a:gd name="T11" fmla="*/ 0 h 842"/>
                  <a:gd name="T12" fmla="*/ 0 w 5731"/>
                  <a:gd name="T13" fmla="*/ 0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2 h 384"/>
                <a:gd name="T4" fmla="*/ 5 w 336"/>
                <a:gd name="T5" fmla="*/ 2 h 384"/>
                <a:gd name="T6" fmla="*/ 10 w 336"/>
                <a:gd name="T7" fmla="*/ 2 h 384"/>
                <a:gd name="T8" fmla="*/ 1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1 h 384"/>
                <a:gd name="T2" fmla="*/ 0 w 336"/>
                <a:gd name="T3" fmla="*/ 1 h 384"/>
                <a:gd name="T4" fmla="*/ 96 w 336"/>
                <a:gd name="T5" fmla="*/ 1 h 384"/>
                <a:gd name="T6" fmla="*/ 192 w 336"/>
                <a:gd name="T7" fmla="*/ 1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154 w 246"/>
                <a:gd name="T1" fmla="*/ 0 h 348"/>
                <a:gd name="T2" fmla="*/ 101 w 246"/>
                <a:gd name="T3" fmla="*/ 196 h 348"/>
                <a:gd name="T4" fmla="*/ 53 w 246"/>
                <a:gd name="T5" fmla="*/ 282 h 348"/>
                <a:gd name="T6" fmla="*/ 0 w 246"/>
                <a:gd name="T7" fmla="*/ 342 h 348"/>
                <a:gd name="T8" fmla="*/ 154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2 h 384"/>
                <a:gd name="T4" fmla="*/ 5 w 336"/>
                <a:gd name="T5" fmla="*/ 2 h 384"/>
                <a:gd name="T6" fmla="*/ 10 w 336"/>
                <a:gd name="T7" fmla="*/ 2 h 384"/>
                <a:gd name="T8" fmla="*/ 1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</p:grpSp>
      <p:pic>
        <p:nvPicPr>
          <p:cNvPr id="23" name="30 Res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0" y="2500313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714512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000636"/>
            <a:ext cx="8643998" cy="1643074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7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0 Resim" descr="v2_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reeform 91"/>
          <p:cNvSpPr>
            <a:spLocks/>
          </p:cNvSpPr>
          <p:nvPr/>
        </p:nvSpPr>
        <p:spPr bwMode="white">
          <a:xfrm>
            <a:off x="-6350" y="950913"/>
            <a:ext cx="9156700" cy="461962"/>
          </a:xfrm>
          <a:custGeom>
            <a:avLst/>
            <a:gdLst>
              <a:gd name="T0" fmla="*/ 2147483647 w 5768"/>
              <a:gd name="T1" fmla="*/ 2147483647 h 366"/>
              <a:gd name="T2" fmla="*/ 0 w 5768"/>
              <a:gd name="T3" fmla="*/ 2147483647 h 366"/>
              <a:gd name="T4" fmla="*/ 2147483647 w 5768"/>
              <a:gd name="T5" fmla="*/ 2147483647 h 366"/>
              <a:gd name="T6" fmla="*/ 2147483647 w 5768"/>
              <a:gd name="T7" fmla="*/ 2147483647 h 366"/>
              <a:gd name="T8" fmla="*/ 2147483647 w 5768"/>
              <a:gd name="T9" fmla="*/ 2147483647 h 366"/>
              <a:gd name="T10" fmla="*/ 2147483647 w 5768"/>
              <a:gd name="T11" fmla="*/ 2147483647 h 366"/>
              <a:gd name="T12" fmla="*/ 2147483647 w 5768"/>
              <a:gd name="T13" fmla="*/ 2147483647 h 3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71750" y="79375"/>
            <a:ext cx="65722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Line 92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357188" y="6492875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91D84C5-B5D1-4EC9-B36E-C8B5A02BE232}" type="datetime1">
              <a:rPr lang="tr-TR"/>
              <a:pPr>
                <a:defRPr/>
              </a:pPr>
              <a:t>17.03.2016</a:t>
            </a:fld>
            <a:endParaRPr lang="tr-TR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3"/>
          </p:nvPr>
        </p:nvSpPr>
        <p:spPr>
          <a:xfrm>
            <a:off x="1714500" y="6492875"/>
            <a:ext cx="6357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dirty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43875" y="6492875"/>
            <a:ext cx="820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" name="Metin kutusu 1"/>
          <p:cNvSpPr txBox="1"/>
          <p:nvPr userDrawn="1"/>
        </p:nvSpPr>
        <p:spPr>
          <a:xfrm>
            <a:off x="7858125" y="6488113"/>
            <a:ext cx="1169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C301AFF3-273F-4CE1-AFD2-E2FC6295A00D}" type="slidenum">
              <a:rPr lang="tr-TR" sz="1400" b="1">
                <a:cs typeface="+mn-cs"/>
              </a:rPr>
              <a:pPr>
                <a:defRPr/>
              </a:pPr>
              <a:t>‹#›</a:t>
            </a:fld>
            <a:r>
              <a:rPr lang="tr-TR" sz="1400" b="1" dirty="0">
                <a:cs typeface="+mn-cs"/>
              </a:rPr>
              <a:t>/28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q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sgk.gov.tr/wps/wcm/connect/3a2c4591-ea0d-4dcb-8213-f68e320b8085/AntetliKagit.jpg?MOD=AJPE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com.tr/url?url=http://kompozisyonorneklerim.blogspot.com/2015/09/zaman-etkili-kullanmak.html&amp;rct=j&amp;frm=1&amp;q=&amp;esrc=s&amp;sa=U&amp;ved=0ahUKEwjjh8eXysfLAhWns3IKHU3BBgYQwW4IFzAB&amp;sig2=1uOmmt6Jl7XYAk3e5URTIA&amp;usg=AFQjCNGG4RZ1fcCxpzG1cgCEO0rNkccNd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Sunum Planı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3200" dirty="0" smtClean="0"/>
              <a:t>Kurumumuz Meslek Mensupları İlişkisi</a:t>
            </a:r>
          </a:p>
          <a:p>
            <a:pPr marL="0" indent="0">
              <a:buNone/>
            </a:pPr>
            <a:endParaRPr lang="tr-TR" sz="3200" dirty="0" smtClean="0"/>
          </a:p>
          <a:p>
            <a:r>
              <a:rPr lang="tr-TR" sz="3200" dirty="0" smtClean="0"/>
              <a:t>Sosyal Güvenlik Mevzuatına İlişkin Beklentilerimiz</a:t>
            </a:r>
          </a:p>
          <a:p>
            <a:pPr marL="0" indent="0">
              <a:buNone/>
            </a:pPr>
            <a:endParaRPr lang="tr-TR" sz="3200" dirty="0" smtClean="0"/>
          </a:p>
          <a:p>
            <a:r>
              <a:rPr lang="tr-TR" sz="3200" dirty="0" smtClean="0"/>
              <a:t>Kayıtdışılığı Önlemeye İlişkin  Beklentilerimiz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71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dirty="0" smtClean="0">
                <a:cs typeface="Times New Roman" panose="02020603050405020304" pitchFamily="18" charset="0"/>
              </a:rPr>
              <a:t>Kurumumuz </a:t>
            </a:r>
            <a:br>
              <a:rPr lang="tr-TR" sz="2800" dirty="0" smtClean="0">
                <a:cs typeface="Times New Roman" panose="02020603050405020304" pitchFamily="18" charset="0"/>
              </a:rPr>
            </a:br>
            <a:r>
              <a:rPr lang="tr-TR" sz="2800" dirty="0" smtClean="0">
                <a:cs typeface="Times New Roman" panose="02020603050405020304" pitchFamily="18" charset="0"/>
              </a:rPr>
              <a:t>Meslek </a:t>
            </a:r>
            <a:r>
              <a:rPr lang="tr-TR" sz="2800" dirty="0">
                <a:cs typeface="Times New Roman" panose="02020603050405020304" pitchFamily="18" charset="0"/>
              </a:rPr>
              <a:t>Mensupları İlişkisi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3200" b="1" i="1" dirty="0" smtClean="0">
                <a:solidFill>
                  <a:srgbClr val="C00000"/>
                </a:solidFill>
              </a:rPr>
              <a:t>« </a:t>
            </a:r>
            <a:r>
              <a:rPr lang="tr-TR" sz="2800" b="1" i="1" dirty="0" smtClean="0">
                <a:solidFill>
                  <a:srgbClr val="C00000"/>
                </a:solidFill>
              </a:rPr>
              <a:t>Daha Güçlü bir Türkiye için </a:t>
            </a:r>
          </a:p>
          <a:p>
            <a:r>
              <a:rPr lang="tr-TR" sz="2800" b="1" i="1" dirty="0">
                <a:solidFill>
                  <a:srgbClr val="C00000"/>
                </a:solidFill>
              </a:rPr>
              <a:t> </a:t>
            </a:r>
            <a:r>
              <a:rPr lang="tr-TR" sz="2800" b="1" i="1" dirty="0" smtClean="0">
                <a:solidFill>
                  <a:srgbClr val="C00000"/>
                </a:solidFill>
              </a:rPr>
              <a:t>  daha  Güçlü Birliktelik…»</a:t>
            </a:r>
            <a:endParaRPr lang="tr-TR" sz="2800" b="1" i="1" dirty="0">
              <a:solidFill>
                <a:srgbClr val="C0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/>
              <a:t>	İşverenlerimiz  yada Sigortalılarımız adına Sosyal Güvenlik Kurumuna kendisine yetki verilmiş  meslek mensuplarımız </a:t>
            </a:r>
          </a:p>
          <a:p>
            <a:pPr marL="0" indent="0" algn="just">
              <a:buNone/>
            </a:pPr>
            <a:r>
              <a:rPr lang="tr-TR" dirty="0" smtClean="0"/>
              <a:t>	5510 sayılı Sosyal Sigortalar ve Genel sağlık Sigortası Kanunun yükümlüklerini yerine getirmektedirler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14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810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1"/>
            <a:ext cx="28956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786050" y="142852"/>
            <a:ext cx="6000792" cy="1053900"/>
          </a:xfrm>
        </p:spPr>
        <p:txBody>
          <a:bodyPr/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Sosyal </a:t>
            </a:r>
            <a:r>
              <a:rPr lang="tr-TR" sz="2800" dirty="0"/>
              <a:t>Güvenlik Mevzuatına 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İlişkin </a:t>
            </a:r>
            <a:r>
              <a:rPr lang="tr-TR" sz="2800" dirty="0"/>
              <a:t>Beklentilerimiz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100" name="Picture 4" descr="http://www.sgk.gov.tr/wps/wcm/connect/cc14d9d9-53da-4788-be07-b219bad4e058/logo1.gif?MOD=AJPERES&amp;CACHEID=cc14d9d9-53da-4788-be07-b219bad4e05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-242888"/>
            <a:ext cx="4762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zamanında iş yapmaya ilişkin görsel ile ilgili görsel sonuc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5"/>
            <a:ext cx="1728192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384376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Yuvarlatılmış Dikdörtgen 6"/>
          <p:cNvSpPr/>
          <p:nvPr/>
        </p:nvSpPr>
        <p:spPr>
          <a:xfrm>
            <a:off x="53974" y="1443607"/>
            <a:ext cx="3869953" cy="407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Bildirgelerin  kuruma zamanında verilmesini </a:t>
            </a:r>
            <a:r>
              <a:rPr lang="tr-TR" b="1" dirty="0" smtClean="0">
                <a:solidFill>
                  <a:srgbClr val="C00000"/>
                </a:solidFill>
              </a:rPr>
              <a:t>sağlayalım…</a:t>
            </a:r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1)Sigortalı </a:t>
            </a:r>
            <a:r>
              <a:rPr lang="tr-TR" b="1" dirty="0">
                <a:solidFill>
                  <a:srgbClr val="C00000"/>
                </a:solidFill>
              </a:rPr>
              <a:t>İşe Giriş </a:t>
            </a:r>
            <a:r>
              <a:rPr lang="tr-TR" b="1" dirty="0" smtClean="0">
                <a:solidFill>
                  <a:srgbClr val="C00000"/>
                </a:solidFill>
              </a:rPr>
              <a:t>Bildirgesi</a:t>
            </a:r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r>
              <a:rPr lang="tr-TR" b="1" dirty="0">
                <a:solidFill>
                  <a:srgbClr val="C00000"/>
                </a:solidFill>
              </a:rPr>
              <a:t>2) İş Kazası Ve Meslek </a:t>
            </a:r>
            <a:r>
              <a:rPr lang="tr-TR" b="1" dirty="0" smtClean="0">
                <a:solidFill>
                  <a:srgbClr val="C00000"/>
                </a:solidFill>
              </a:rPr>
              <a:t>Hastalığı Bildirimi</a:t>
            </a:r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r>
              <a:rPr lang="tr-TR" b="1" dirty="0">
                <a:solidFill>
                  <a:srgbClr val="C00000"/>
                </a:solidFill>
              </a:rPr>
              <a:t>3) Aylık Prim Ve Hizmet </a:t>
            </a:r>
            <a:r>
              <a:rPr lang="tr-TR" b="1" dirty="0" smtClean="0">
                <a:solidFill>
                  <a:srgbClr val="C00000"/>
                </a:solidFill>
              </a:rPr>
              <a:t>Belgesi</a:t>
            </a:r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r>
              <a:rPr lang="tr-TR" b="1" dirty="0">
                <a:solidFill>
                  <a:srgbClr val="C00000"/>
                </a:solidFill>
              </a:rPr>
              <a:t>5) İşten Ayrılış </a:t>
            </a:r>
            <a:r>
              <a:rPr lang="tr-TR" b="1" dirty="0" smtClean="0">
                <a:solidFill>
                  <a:srgbClr val="C00000"/>
                </a:solidFill>
              </a:rPr>
              <a:t>Bildirgesi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Sosyal </a:t>
            </a:r>
            <a:r>
              <a:rPr lang="tr-TR" sz="2800" dirty="0"/>
              <a:t>Güvenlik Mevzuatına </a:t>
            </a:r>
            <a:br>
              <a:rPr lang="tr-TR" sz="2800" dirty="0"/>
            </a:br>
            <a:r>
              <a:rPr lang="tr-TR" sz="2800" dirty="0"/>
              <a:t>İlişkin Beklentilerimiz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Primleri zamanında ödeyelim </a:t>
            </a:r>
          </a:p>
          <a:p>
            <a:pPr marL="0" indent="0">
              <a:buNone/>
            </a:pPr>
            <a:r>
              <a:rPr lang="tr-TR" dirty="0" smtClean="0"/>
              <a:t>Teşviklerden </a:t>
            </a:r>
          </a:p>
          <a:p>
            <a:pPr marL="0" indent="0">
              <a:buNone/>
            </a:pPr>
            <a:r>
              <a:rPr lang="tr-TR" dirty="0" smtClean="0"/>
              <a:t>Maximum oranda yararlanalım</a:t>
            </a:r>
          </a:p>
          <a:p>
            <a:pPr marL="0" indent="0">
              <a:buNone/>
            </a:pPr>
            <a:r>
              <a:rPr lang="tr-TR" dirty="0" smtClean="0"/>
              <a:t>Daha az prim ödeyip </a:t>
            </a:r>
          </a:p>
          <a:p>
            <a:pPr marL="0" indent="0">
              <a:buNone/>
            </a:pPr>
            <a:r>
              <a:rPr lang="tr-TR" dirty="0" smtClean="0"/>
              <a:t>İşverenimizi  </a:t>
            </a:r>
            <a:endParaRPr lang="tr-TR" dirty="0"/>
          </a:p>
        </p:txBody>
      </p:sp>
      <p:pic>
        <p:nvPicPr>
          <p:cNvPr id="7172" name="Picture 4" descr="[Haber görseli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40324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179512" y="1428012"/>
            <a:ext cx="4752528" cy="3873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2000" b="1" dirty="0">
                <a:solidFill>
                  <a:srgbClr val="C00000"/>
                </a:solidFill>
              </a:rPr>
              <a:t>Primleri </a:t>
            </a:r>
            <a:r>
              <a:rPr lang="tr-TR" sz="2000" b="1" dirty="0" smtClean="0">
                <a:solidFill>
                  <a:srgbClr val="C00000"/>
                </a:solidFill>
              </a:rPr>
              <a:t>zamanında ödeyelim </a:t>
            </a:r>
          </a:p>
          <a:p>
            <a:pPr marL="0" indent="0">
              <a:buNone/>
            </a:pPr>
            <a:endParaRPr lang="tr-T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İşverenlerimizi</a:t>
            </a:r>
          </a:p>
          <a:p>
            <a:pPr marL="0" indent="0">
              <a:buNone/>
            </a:pPr>
            <a:endParaRPr lang="tr-TR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TEŞVİKLERDEN </a:t>
            </a:r>
          </a:p>
          <a:p>
            <a:pPr marL="0" indent="0">
              <a:buNone/>
            </a:pPr>
            <a:endParaRPr lang="tr-T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Mahrum bırakmayalım…</a:t>
            </a:r>
            <a:endParaRPr lang="tr-T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Kayıtdışılığı </a:t>
            </a:r>
            <a:br>
              <a:rPr lang="tr-TR" sz="3200" dirty="0" smtClean="0"/>
            </a:br>
            <a:r>
              <a:rPr lang="tr-TR" sz="3200" dirty="0" smtClean="0"/>
              <a:t>Önlemeye </a:t>
            </a:r>
            <a:r>
              <a:rPr lang="tr-TR" sz="3200" dirty="0"/>
              <a:t>İlişkin  Beklentilerimiz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sz="7200" dirty="0"/>
              <a:t>Kayıtdışı </a:t>
            </a:r>
          </a:p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r>
              <a:rPr lang="tr-TR" sz="4000" dirty="0" smtClean="0"/>
              <a:t>ile </a:t>
            </a:r>
            <a:r>
              <a:rPr lang="tr-TR" sz="4000" dirty="0"/>
              <a:t>Mücadelede   İşbirliği ve Koordinasyonumuzu </a:t>
            </a:r>
            <a:r>
              <a:rPr lang="tr-TR" sz="4000" dirty="0" smtClean="0"/>
              <a:t>artırmalıyız</a:t>
            </a:r>
            <a:endParaRPr lang="tr-T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464496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Türkiyede </a:t>
            </a:r>
            <a:br>
              <a:rPr lang="tr-TR" sz="2800" dirty="0" smtClean="0"/>
            </a:br>
            <a:r>
              <a:rPr lang="tr-TR" sz="2800" dirty="0" smtClean="0"/>
              <a:t>Kayıt Dışı İstihdam Azalıyor </a:t>
            </a:r>
            <a:endParaRPr lang="tr-TR" sz="28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tr-TR" dirty="0"/>
              <a:t>Kayıtdışı istihdam; 3 şekilde söz konusu olabilmektedir.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8" y="1278415"/>
            <a:ext cx="8964488" cy="43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01085" y="1850595"/>
            <a:ext cx="1421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2002 </a:t>
            </a:r>
            <a:r>
              <a:rPr lang="tr-TR" b="1" dirty="0">
                <a:solidFill>
                  <a:srgbClr val="FF0000"/>
                </a:solidFill>
              </a:rPr>
              <a:t>%53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278152" y="1665929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2004 </a:t>
            </a:r>
            <a:r>
              <a:rPr lang="tr-TR" b="1" dirty="0">
                <a:solidFill>
                  <a:srgbClr val="FF0000"/>
                </a:solidFill>
              </a:rPr>
              <a:t>%52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891400" y="246703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2006 %45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806874" y="246703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2008 %42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354379" y="313797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2010 %41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004409" y="313797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2012 %39,9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002298" y="381822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2014 %  35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01085" y="4653136"/>
            <a:ext cx="282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2015 % 32,37 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2800" dirty="0"/>
              <a:t>Sahte Sigortalılıkla Birlikte </a:t>
            </a:r>
            <a:r>
              <a:rPr lang="tr-TR" sz="2800" dirty="0" smtClean="0"/>
              <a:t>Mücadele…</a:t>
            </a:r>
            <a:endParaRPr lang="tr-TR" sz="28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endParaRPr lang="tr-TR" sz="1200" b="0" dirty="0">
              <a:solidFill>
                <a:srgbClr val="000000"/>
              </a:solidFill>
              <a:latin typeface="Book Antiqua"/>
            </a:endParaRPr>
          </a:p>
          <a:p>
            <a:r>
              <a:rPr lang="tr-TR" b="0" dirty="0">
                <a:latin typeface="Book Antiqua"/>
              </a:rPr>
              <a:t>Son dönemlerde artış gösteren </a:t>
            </a:r>
            <a:r>
              <a:rPr lang="tr-TR" b="0" dirty="0">
                <a:solidFill>
                  <a:srgbClr val="C00000"/>
                </a:solidFill>
                <a:latin typeface="Book Antiqua"/>
              </a:rPr>
              <a:t>sahte işyerleri </a:t>
            </a:r>
            <a:r>
              <a:rPr lang="tr-TR" b="0" dirty="0">
                <a:latin typeface="Book Antiqua"/>
              </a:rPr>
              <a:t>ve </a:t>
            </a:r>
            <a:r>
              <a:rPr lang="tr-TR" b="0" dirty="0">
                <a:solidFill>
                  <a:srgbClr val="C00000"/>
                </a:solidFill>
                <a:latin typeface="Book Antiqua"/>
              </a:rPr>
              <a:t>sigortalılar</a:t>
            </a:r>
            <a:r>
              <a:rPr lang="tr-TR" b="0" dirty="0">
                <a:latin typeface="Book Antiqua"/>
              </a:rPr>
              <a:t> Kurumuzu ciddi anlamda zarara uğratmaktadır. </a:t>
            </a:r>
            <a:r>
              <a:rPr lang="tr-TR" b="0" dirty="0">
                <a:latin typeface="Book Antiqua"/>
              </a:rPr>
              <a:t>Prim ödenmeden sağlık ve sigortalılık hizmetlerinden </a:t>
            </a:r>
            <a:r>
              <a:rPr lang="tr-TR" b="0" dirty="0" smtClean="0">
                <a:latin typeface="Book Antiqua"/>
              </a:rPr>
              <a:t>faydalanılmaktadır.</a:t>
            </a:r>
            <a:endParaRPr lang="tr-TR" b="0" dirty="0">
              <a:latin typeface="Book Antiqua"/>
            </a:endParaRPr>
          </a:p>
          <a:p>
            <a:endParaRPr lang="tr-TR" b="0" dirty="0">
              <a:latin typeface="Book Antiqua"/>
            </a:endParaRPr>
          </a:p>
          <a:p>
            <a:r>
              <a:rPr lang="tr-TR" b="0" dirty="0">
                <a:latin typeface="Book Antiqua"/>
              </a:rPr>
              <a:t>İnşaat işyerlerinde </a:t>
            </a:r>
            <a:r>
              <a:rPr lang="tr-TR" b="0" dirty="0">
                <a:solidFill>
                  <a:srgbClr val="C00000"/>
                </a:solidFill>
                <a:latin typeface="Book Antiqua"/>
              </a:rPr>
              <a:t>gerçekten çalışan kişilerin değil</a:t>
            </a:r>
            <a:r>
              <a:rPr lang="tr-TR" b="0" dirty="0">
                <a:latin typeface="Book Antiqua"/>
              </a:rPr>
              <a:t>, işverenler ve bazı kişilerin yakınlarının sigortalı yapılması da sahte sigortalılık olarak değerlendirilmektedir. </a:t>
            </a:r>
          </a:p>
          <a:p>
            <a:pPr marL="0" indent="0">
              <a:buNone/>
            </a:pPr>
            <a:endParaRPr lang="tr-TR" b="0" dirty="0">
              <a:latin typeface="Book Antiqua"/>
            </a:endParaRPr>
          </a:p>
          <a:p>
            <a:r>
              <a:rPr lang="tr-TR" b="0" dirty="0" smtClean="0">
                <a:latin typeface="Book Antiqua"/>
              </a:rPr>
              <a:t>Sağlıklı </a:t>
            </a:r>
            <a:r>
              <a:rPr lang="tr-TR" b="0" dirty="0">
                <a:latin typeface="Book Antiqua"/>
              </a:rPr>
              <a:t>bir mali yapının önündeki en büyük engellerden birisi olan </a:t>
            </a:r>
            <a:r>
              <a:rPr lang="tr-TR" b="0" dirty="0">
                <a:solidFill>
                  <a:srgbClr val="C00000"/>
                </a:solidFill>
                <a:latin typeface="Book Antiqua"/>
              </a:rPr>
              <a:t>kayıt dışı istihdam</a:t>
            </a:r>
            <a:r>
              <a:rPr lang="tr-TR" b="0" dirty="0">
                <a:latin typeface="Book Antiqua"/>
              </a:rPr>
              <a:t>, Kurumun prim gelirlerini azaltmakla kalmayıp, iş dünyasında da </a:t>
            </a:r>
            <a:r>
              <a:rPr lang="tr-TR" b="0" dirty="0">
                <a:solidFill>
                  <a:srgbClr val="C00000"/>
                </a:solidFill>
                <a:latin typeface="Book Antiqua"/>
              </a:rPr>
              <a:t>haksız rekabete yol açmaktadır. </a:t>
            </a:r>
            <a:endParaRPr lang="tr-TR" b="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b="0" dirty="0"/>
          </a:p>
          <a:p>
            <a:endParaRPr lang="tr-TR" b="0" dirty="0"/>
          </a:p>
          <a:p>
            <a:endParaRPr lang="tr-TR" b="0" dirty="0"/>
          </a:p>
          <a:p>
            <a:pPr marL="0" indent="0">
              <a:buNone/>
            </a:pPr>
            <a:endParaRPr lang="tr-TR" b="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03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Başlık 1"/>
          <p:cNvSpPr>
            <a:spLocks noGrp="1"/>
          </p:cNvSpPr>
          <p:nvPr>
            <p:ph type="ctrTitle"/>
          </p:nvPr>
        </p:nvSpPr>
        <p:spPr>
          <a:xfrm>
            <a:off x="2267744" y="142852"/>
            <a:ext cx="6519098" cy="1714512"/>
          </a:xfrm>
        </p:spPr>
        <p:txBody>
          <a:bodyPr/>
          <a:lstStyle/>
          <a:p>
            <a:r>
              <a:rPr lang="tr-TR" sz="3400" dirty="0" smtClean="0">
                <a:latin typeface="Times New Roman" pitchFamily="18" charset="0"/>
                <a:cs typeface="Times New Roman" pitchFamily="18" charset="0"/>
              </a:rPr>
              <a:t>SOSYAL GÜVENLİK KURUMU</a:t>
            </a:r>
          </a:p>
        </p:txBody>
      </p:sp>
      <p:sp>
        <p:nvSpPr>
          <p:cNvPr id="155651" name="Alt Başlık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Mustafa CERİT</a:t>
            </a:r>
            <a:endParaRPr lang="tr-T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İstanbul Sosyal Güvenlik İl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Müdür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Yard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tr-T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267744" y="3248980"/>
            <a:ext cx="1224136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 bwMode="white">
          <a:xfrm>
            <a:off x="2267744" y="3075515"/>
            <a:ext cx="5544616" cy="1001557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400" b="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sz="4000" b="1" dirty="0" smtClean="0">
                <a:solidFill>
                  <a:srgbClr val="1B6DA5"/>
                </a:solidFill>
                <a:latin typeface="Times New Roman" pitchFamily="18" charset="0"/>
                <a:cs typeface="Times New Roman" pitchFamily="18" charset="0"/>
              </a:rPr>
              <a:t>Teşekkür Ederim</a:t>
            </a:r>
          </a:p>
        </p:txBody>
      </p:sp>
    </p:spTree>
    <p:extLst>
      <p:ext uri="{BB962C8B-B14F-4D97-AF65-F5344CB8AC3E}">
        <p14:creationId xmlns:p14="http://schemas.microsoft.com/office/powerpoint/2010/main" val="18723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K_1">
  <a:themeElements>
    <a:clrScheme name="Default Design 1">
      <a:dk1>
        <a:srgbClr val="046CA6"/>
      </a:dk1>
      <a:lt1>
        <a:srgbClr val="FFFFFF"/>
      </a:lt1>
      <a:dk2>
        <a:srgbClr val="000000"/>
      </a:dk2>
      <a:lt2>
        <a:srgbClr val="DDDDDD"/>
      </a:lt2>
      <a:accent1>
        <a:srgbClr val="8AC8DE"/>
      </a:accent1>
      <a:accent2>
        <a:srgbClr val="99669B"/>
      </a:accent2>
      <a:accent3>
        <a:srgbClr val="FFFFFF"/>
      </a:accent3>
      <a:accent4>
        <a:srgbClr val="035B8D"/>
      </a:accent4>
      <a:accent5>
        <a:srgbClr val="C4E0EC"/>
      </a:accent5>
      <a:accent6>
        <a:srgbClr val="8A5C8C"/>
      </a:accent6>
      <a:hlink>
        <a:srgbClr val="DDB523"/>
      </a:hlink>
      <a:folHlink>
        <a:srgbClr val="96969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46CA6"/>
        </a:dk1>
        <a:lt1>
          <a:srgbClr val="FFFFFF"/>
        </a:lt1>
        <a:dk2>
          <a:srgbClr val="000000"/>
        </a:dk2>
        <a:lt2>
          <a:srgbClr val="DDDDDD"/>
        </a:lt2>
        <a:accent1>
          <a:srgbClr val="8AC8DE"/>
        </a:accent1>
        <a:accent2>
          <a:srgbClr val="99669B"/>
        </a:accent2>
        <a:accent3>
          <a:srgbClr val="FFFFFF"/>
        </a:accent3>
        <a:accent4>
          <a:srgbClr val="035B8D"/>
        </a:accent4>
        <a:accent5>
          <a:srgbClr val="C4E0EC"/>
        </a:accent5>
        <a:accent6>
          <a:srgbClr val="8A5C8C"/>
        </a:accent6>
        <a:hlink>
          <a:srgbClr val="DDB52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6699"/>
        </a:dk1>
        <a:lt1>
          <a:srgbClr val="FFFFFF"/>
        </a:lt1>
        <a:dk2>
          <a:srgbClr val="000000"/>
        </a:dk2>
        <a:lt2>
          <a:srgbClr val="DDDDDD"/>
        </a:lt2>
        <a:accent1>
          <a:srgbClr val="BEC779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DBE0BE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6699"/>
        </a:dk1>
        <a:lt1>
          <a:srgbClr val="FFFFFF"/>
        </a:lt1>
        <a:dk2>
          <a:srgbClr val="000000"/>
        </a:dk2>
        <a:lt2>
          <a:srgbClr val="DDDDDD"/>
        </a:lt2>
        <a:accent1>
          <a:srgbClr val="E8B558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F2D7B4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6699"/>
        </a:dk1>
        <a:lt1>
          <a:srgbClr val="FFFFFF"/>
        </a:lt1>
        <a:dk2>
          <a:srgbClr val="000000"/>
        </a:dk2>
        <a:lt2>
          <a:srgbClr val="F7F4D5"/>
        </a:lt2>
        <a:accent1>
          <a:srgbClr val="79B4C7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BED6E0"/>
        </a:accent5>
        <a:accent6>
          <a:srgbClr val="B47FC3"/>
        </a:accent6>
        <a:hlink>
          <a:srgbClr val="E79633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A2B5CA"/>
        </a:accent1>
        <a:accent2>
          <a:srgbClr val="CF934B"/>
        </a:accent2>
        <a:accent3>
          <a:srgbClr val="FFFFFF"/>
        </a:accent3>
        <a:accent4>
          <a:srgbClr val="565682"/>
        </a:accent4>
        <a:accent5>
          <a:srgbClr val="CED7E1"/>
        </a:accent5>
        <a:accent6>
          <a:srgbClr val="BB8543"/>
        </a:accent6>
        <a:hlink>
          <a:srgbClr val="3B8FB1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12364</TotalTime>
  <Words>207</Words>
  <Application>Microsoft Office PowerPoint</Application>
  <PresentationFormat>Ekran Gösterisi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SGK_1</vt:lpstr>
      <vt:lpstr>Sunum Planı</vt:lpstr>
      <vt:lpstr> Kurumumuz  Meslek Mensupları İlişkisi </vt:lpstr>
      <vt:lpstr> Sosyal Güvenlik Mevzuatına  İlişkin Beklentilerimiz </vt:lpstr>
      <vt:lpstr> Sosyal Güvenlik Mevzuatına  İlişkin Beklentilerimiz </vt:lpstr>
      <vt:lpstr> Kayıtdışılığı  Önlemeye İlişkin  Beklentilerimiz </vt:lpstr>
      <vt:lpstr>Türkiyede  Kayıt Dışı İstihdam Azalıyor </vt:lpstr>
      <vt:lpstr>Sahte Sigortalılıkla Birlikte Mücadele…</vt:lpstr>
      <vt:lpstr>PowerPoint Sunusu</vt:lpstr>
      <vt:lpstr>SOSYAL GÜVENLİK KURUMU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GÜVENLİK KURUMU</dc:title>
  <dc:creator>SECKIN KAYA</dc:creator>
  <cp:lastModifiedBy>osaglam</cp:lastModifiedBy>
  <cp:revision>1228</cp:revision>
  <cp:lastPrinted>2015-05-15T09:56:18Z</cp:lastPrinted>
  <dcterms:created xsi:type="dcterms:W3CDTF">2010-09-17T10:28:15Z</dcterms:created>
  <dcterms:modified xsi:type="dcterms:W3CDTF">2016-03-18T11:01:06Z</dcterms:modified>
</cp:coreProperties>
</file>