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85" r:id="rId3"/>
    <p:sldId id="384" r:id="rId4"/>
    <p:sldId id="386" r:id="rId5"/>
    <p:sldId id="387" r:id="rId6"/>
    <p:sldId id="388" r:id="rId7"/>
    <p:sldId id="389" r:id="rId8"/>
    <p:sldId id="390" r:id="rId9"/>
    <p:sldId id="391" r:id="rId10"/>
    <p:sldId id="264" r:id="rId11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met Koray AYDOS" initials="AKA" lastIdx="2" clrIdx="0">
    <p:extLst>
      <p:ext uri="{19B8F6BF-5375-455C-9EA6-DF929625EA0E}">
        <p15:presenceInfo xmlns:p15="http://schemas.microsoft.com/office/powerpoint/2012/main" userId="S-1-5-21-964597766-2805919869-4130102481-14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595959"/>
    <a:srgbClr val="D1493B"/>
    <a:srgbClr val="D76357"/>
    <a:srgbClr val="F5C24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5405" autoAdjust="0"/>
  </p:normalViewPr>
  <p:slideViewPr>
    <p:cSldViewPr>
      <p:cViewPr varScale="1">
        <p:scale>
          <a:sx n="89" d="100"/>
          <a:sy n="89" d="100"/>
        </p:scale>
        <p:origin x="1445" y="77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1E93F-7058-4275-ACF9-88157589D6FD}" type="datetimeFigureOut">
              <a:rPr lang="tr-TR" smtClean="0"/>
              <a:t>18.3.2016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70028-0428-4DBC-959A-21EB1E3474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5302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87CCE-2FF8-4C4F-814C-EE6E76026263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ACCD1-6A07-4099-ACBF-2EA331036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956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5924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276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08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7533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737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4283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159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74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1439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44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3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5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6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7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9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6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3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8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E402B-9921-40FA-8360-131077676729}" type="datetimeFigureOut">
              <a:rPr lang="en-US" smtClean="0"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EE9E8-4134-49B0-9AA7-3089E652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19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5662" y="5070231"/>
            <a:ext cx="4424536" cy="864096"/>
          </a:xfrm>
        </p:spPr>
        <p:txBody>
          <a:bodyPr>
            <a:noAutofit/>
          </a:bodyPr>
          <a:lstStyle/>
          <a:p>
            <a:pPr algn="l"/>
            <a:r>
              <a:rPr lang="tr-T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Denetçi Raporlarının </a:t>
            </a:r>
            <a:r>
              <a:rPr lang="tr-TR" sz="28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 </a:t>
            </a:r>
            <a:r>
              <a:rPr lang="tr-TR" sz="28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Noktaları</a:t>
            </a:r>
            <a:endParaRPr lang="en-US" sz="2800" b="1" dirty="0">
              <a:solidFill>
                <a:srgbClr val="D1493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501008"/>
            <a:ext cx="3017526" cy="1511811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660232" y="5805264"/>
            <a:ext cx="2339752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1800" b="1" dirty="0" smtClean="0">
                <a:solidFill>
                  <a:srgbClr val="D149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Mehmet ŞİRİN</a:t>
            </a:r>
          </a:p>
          <a:p>
            <a:pPr algn="l"/>
            <a:r>
              <a:rPr lang="tr-TR" sz="1400" dirty="0" smtClean="0">
                <a:solidFill>
                  <a:srgbClr val="D149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KGK Daire Başkanı</a:t>
            </a:r>
          </a:p>
          <a:p>
            <a:pPr algn="l"/>
            <a:r>
              <a:rPr lang="tr-TR" sz="1400" dirty="0" err="1" smtClean="0">
                <a:solidFill>
                  <a:srgbClr val="D149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tr-TR" sz="1400" dirty="0" smtClean="0">
                <a:solidFill>
                  <a:srgbClr val="D149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400" dirty="0" err="1" smtClean="0">
                <a:solidFill>
                  <a:srgbClr val="D149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1400" dirty="0" smtClean="0">
                <a:solidFill>
                  <a:srgbClr val="D149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POA</a:t>
            </a:r>
            <a:endParaRPr lang="en-US" sz="1800" dirty="0">
              <a:solidFill>
                <a:srgbClr val="D1493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39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-2" y="0"/>
            <a:ext cx="9144002" cy="3230217"/>
          </a:xfrm>
          <a:prstGeom prst="rect">
            <a:avLst/>
          </a:prstGeom>
          <a:pattFill prst="pct90">
            <a:fgClr>
              <a:srgbClr val="D1493B"/>
            </a:fgClr>
            <a:bgClr>
              <a:srgbClr val="D76357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203848" y="1700808"/>
            <a:ext cx="3024336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3600" b="1" spc="-150" dirty="0" smtClean="0">
                <a:solidFill>
                  <a:schemeClr val="bg1"/>
                </a:solidFill>
                <a:latin typeface="Signika Negative" pitchFamily="2" charset="0"/>
                <a:ea typeface="Franchise" pitchFamily="49" charset="0"/>
              </a:rPr>
              <a:t>TEŞEKKÜRLER</a:t>
            </a:r>
            <a:endParaRPr lang="en-US" sz="3600" b="1" spc="-150" dirty="0" smtClean="0">
              <a:solidFill>
                <a:schemeClr val="bg1"/>
              </a:solidFill>
              <a:latin typeface="Signika Negative" pitchFamily="2" charset="0"/>
              <a:ea typeface="Franchise" pitchFamily="49" charset="0"/>
            </a:endParaRPr>
          </a:p>
        </p:txBody>
      </p:sp>
      <p:pic>
        <p:nvPicPr>
          <p:cNvPr id="35" name="Resim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661248"/>
            <a:ext cx="1440160" cy="721535"/>
          </a:xfrm>
          <a:prstGeom prst="rect">
            <a:avLst/>
          </a:prstGeom>
        </p:spPr>
      </p:pic>
      <p:sp>
        <p:nvSpPr>
          <p:cNvPr id="6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22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33806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44143" y="1988840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D1493B"/>
              </a:buClr>
            </a:pPr>
            <a:endParaRPr lang="tr-TR" sz="2400" b="1" i="1" u="sng" dirty="0" smtClean="0"/>
          </a:p>
          <a:p>
            <a:pPr algn="just">
              <a:buClr>
                <a:srgbClr val="D1493B"/>
              </a:buClr>
            </a:pPr>
            <a:r>
              <a:rPr lang="tr-TR" sz="2400" dirty="0" smtClean="0"/>
              <a:t>FİNANSAL </a:t>
            </a:r>
            <a:r>
              <a:rPr lang="tr-TR" sz="2400" dirty="0" smtClean="0"/>
              <a:t>TABLO DENETİMLERİNE OLAN GÜVENİ ve DENETÇİ RAPORLARININ FİNANSAL TABLO KULLANICLARINA OLAN FAYDASINI ARTIRMAK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4" y="337505"/>
            <a:ext cx="7419514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Amaç</a:t>
            </a:r>
            <a:endParaRPr lang="en-US" sz="40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30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95536" y="1988840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b="1" i="1" u="sng" dirty="0" smtClean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b="1" i="1" u="sng" dirty="0" smtClean="0"/>
              <a:t>Denetçi Görüşünün Raporun Başına Alınması 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b="1" i="1" u="sng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b="1" i="1" u="sng" dirty="0" smtClean="0"/>
              <a:t>Etik İlkeler ve bağımsızlık</a:t>
            </a:r>
          </a:p>
          <a:p>
            <a:pPr algn="just">
              <a:buClr>
                <a:srgbClr val="D1493B"/>
              </a:buClr>
            </a:pPr>
            <a:endParaRPr lang="tr-TR" sz="2400" b="1" i="1" u="sng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 startAt="3"/>
            </a:pPr>
            <a:r>
              <a:rPr lang="tr-TR" sz="2400" b="1" i="1" u="sng" dirty="0" smtClean="0"/>
              <a:t>Kilit Denetim Konuları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 startAt="3"/>
            </a:pPr>
            <a:endParaRPr lang="tr-TR" sz="2400" b="1" i="1" u="sng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 startAt="3"/>
            </a:pPr>
            <a:r>
              <a:rPr lang="tr-TR" sz="2400" b="1" i="1" u="sng" dirty="0" smtClean="0"/>
              <a:t>İşletmenin Sürekliliği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 startAt="3"/>
            </a:pPr>
            <a:endParaRPr lang="tr-TR" sz="2400" b="1" i="1" u="sng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 startAt="3"/>
            </a:pPr>
            <a:r>
              <a:rPr lang="tr-TR" sz="2400" b="1" i="1" u="sng" dirty="0" smtClean="0"/>
              <a:t>Sorumlu Denetçinin isminin belirtilmesi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 startAt="3"/>
            </a:pPr>
            <a:endParaRPr lang="en-US" sz="2400" b="1" i="1" u="sng" dirty="0"/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4" y="337505"/>
            <a:ext cx="7419514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Noktalar</a:t>
            </a:r>
            <a:endParaRPr lang="en-US" sz="40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92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95536" y="1988840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b="1" i="1" u="sng" dirty="0" smtClean="0"/>
          </a:p>
          <a:p>
            <a:pPr algn="just">
              <a:buClr>
                <a:srgbClr val="D1493B"/>
              </a:buClr>
            </a:pPr>
            <a:endParaRPr lang="tr-TR" sz="2400" b="1" i="1" u="sng" dirty="0"/>
          </a:p>
          <a:p>
            <a:pPr marL="171450" indent="-171450" algn="just">
              <a:buClr>
                <a:srgbClr val="D1493B"/>
              </a:buClr>
              <a:buFont typeface="Wingdings" pitchFamily="2" charset="2"/>
              <a:buChar char="ü"/>
            </a:pPr>
            <a:r>
              <a:rPr lang="tr-TR" sz="24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Finansal Tablo Denetimin en önemli çıktısını daha ön plana çıkartmak</a:t>
            </a:r>
          </a:p>
          <a:p>
            <a:pPr marL="171450" indent="-171450" algn="just">
              <a:buClr>
                <a:srgbClr val="D1493B"/>
              </a:buClr>
              <a:buFont typeface="Wingdings" pitchFamily="2" charset="2"/>
              <a:buChar char="ü"/>
            </a:pPr>
            <a:endParaRPr lang="tr-TR" sz="2400" dirty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Clr>
                <a:srgbClr val="D1493B"/>
              </a:buClr>
              <a:buFont typeface="Wingdings" pitchFamily="2" charset="2"/>
              <a:buChar char="ü"/>
            </a:pPr>
            <a:r>
              <a:rPr lang="tr-TR" sz="24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ve Standart metinlerin arkasına atmamak </a:t>
            </a:r>
          </a:p>
          <a:p>
            <a:pPr marL="171450" indent="-171450" algn="just">
              <a:buClr>
                <a:srgbClr val="D1493B"/>
              </a:buClr>
              <a:buFont typeface="Wingdings" pitchFamily="2" charset="2"/>
              <a:buChar char="ü"/>
            </a:pPr>
            <a:endParaRPr lang="tr-TR" sz="2400" dirty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Clr>
                <a:srgbClr val="D1493B"/>
              </a:buClr>
              <a:buFont typeface="Wingdings" pitchFamily="2" charset="2"/>
              <a:buChar char="ü"/>
            </a:pPr>
            <a:r>
              <a:rPr lang="tr-TR" sz="2400" b="1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Görüşün Dayanağı</a:t>
            </a:r>
            <a:r>
              <a:rPr lang="tr-TR" sz="24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paragrafı  Olumlu Görüşte bile (hemen görüşün arkasından gelmeli)</a:t>
            </a:r>
          </a:p>
          <a:p>
            <a:pPr algn="just">
              <a:buClr>
                <a:srgbClr val="D1493B"/>
              </a:buClr>
            </a:pPr>
            <a:endParaRPr lang="en-US" sz="2400" b="1" i="1" u="sng" dirty="0"/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4" y="337505"/>
            <a:ext cx="8136904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Noktalar - </a:t>
            </a:r>
            <a:r>
              <a:rPr lang="tr-TR" sz="2400" b="1" i="1" dirty="0"/>
              <a:t>Denetçi </a:t>
            </a:r>
            <a:r>
              <a:rPr lang="tr-TR" sz="2400" b="1" i="1" dirty="0" smtClean="0"/>
              <a:t>Görüşünün başa alınması </a:t>
            </a:r>
            <a:endParaRPr lang="tr-TR" sz="2400" b="1" i="1" dirty="0"/>
          </a:p>
          <a:p>
            <a:pPr marL="0" indent="0">
              <a:buNone/>
            </a:pPr>
            <a:endParaRPr lang="en-US" sz="40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1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95536" y="1988840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D1493B"/>
              </a:buClr>
            </a:pPr>
            <a:r>
              <a:rPr lang="tr-TR" sz="2400" dirty="0" smtClean="0"/>
              <a:t>2000’li yıllarda yaşanan finansal skandallar artan şirket iflasları ve finansal kriz; </a:t>
            </a:r>
            <a:r>
              <a:rPr lang="tr-TR" sz="2400" u="sng" dirty="0" smtClean="0"/>
              <a:t>  </a:t>
            </a:r>
          </a:p>
          <a:p>
            <a:pPr algn="just">
              <a:buClr>
                <a:srgbClr val="D1493B"/>
              </a:buClr>
            </a:pPr>
            <a:endParaRPr lang="tr-TR" sz="2400" u="sng" dirty="0"/>
          </a:p>
          <a:p>
            <a:pPr algn="just">
              <a:buClr>
                <a:srgbClr val="D1493B"/>
              </a:buClr>
            </a:pPr>
            <a:r>
              <a:rPr lang="tr-TR" sz="2400" dirty="0" smtClean="0"/>
              <a:t>Bağımsızlığa ve etik ilkelere ve yükümlülüklere bağlığın açık bir şekilde vurgulanması ihtiyacını doğurmuştur</a:t>
            </a:r>
            <a:r>
              <a:rPr lang="tr-TR" sz="2400" u="sng" dirty="0" smtClean="0"/>
              <a:t>.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4" y="337505"/>
            <a:ext cx="7419514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Noktalar - </a:t>
            </a:r>
            <a:r>
              <a:rPr lang="tr-TR" sz="2400" b="1" i="1" dirty="0" smtClean="0"/>
              <a:t>Etik </a:t>
            </a:r>
            <a:r>
              <a:rPr lang="tr-TR" sz="2400" b="1" i="1" dirty="0"/>
              <a:t>İlkeler ve bağımsızlık</a:t>
            </a:r>
          </a:p>
          <a:p>
            <a:pPr marL="0" indent="0">
              <a:buNone/>
            </a:pPr>
            <a:endParaRPr lang="en-US" sz="40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58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95536" y="1988840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b="1" i="1" u="sng" dirty="0" smtClean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 smtClean="0"/>
              <a:t>Yürütülen denetim hakkında daha fazla bilgi sağlama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i="1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 smtClean="0"/>
              <a:t>Daha fazla şeffaflık sağlayarak denetçi raporunun iletişimsel değerini artırma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i="1" dirty="0" smtClean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 smtClean="0"/>
              <a:t>İşletmenin ve yürütülen denetimin durum ve şartlarının yansıtılarak kullanıcılara daha ihtiyaca uygun bilgi sağlama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3" y="337505"/>
            <a:ext cx="8051005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Noktalar - </a:t>
            </a:r>
            <a:r>
              <a:rPr lang="tr-TR" sz="2400" b="1" dirty="0"/>
              <a:t>Kilit Denetim Konuları</a:t>
            </a:r>
          </a:p>
          <a:p>
            <a:pPr marL="0" indent="0">
              <a:buNone/>
            </a:pPr>
            <a:endParaRPr lang="en-US" sz="40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53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95536" y="1988840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b="1" i="1" u="sng" dirty="0" smtClean="0"/>
          </a:p>
          <a:p>
            <a:pPr algn="just">
              <a:buClr>
                <a:srgbClr val="D1493B"/>
              </a:buClr>
            </a:pPr>
            <a:r>
              <a:rPr lang="tr-TR" sz="2400" dirty="0" smtClean="0"/>
              <a:t>Üst Yönetimden sorumlu olanlara bildirilen konular arasından denetçinin mesleki muhakemesine göre en çok önem arz eden konular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3" y="337505"/>
            <a:ext cx="8051005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Noktalar - </a:t>
            </a:r>
            <a:r>
              <a:rPr lang="tr-TR" sz="2400" b="1" dirty="0"/>
              <a:t>Kilit Denetim Konuları</a:t>
            </a:r>
          </a:p>
          <a:p>
            <a:pPr marL="0" indent="0">
              <a:buNone/>
            </a:pPr>
            <a:endParaRPr lang="en-US" sz="40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95536" y="1988840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 smtClean="0"/>
              <a:t>Yönetimin </a:t>
            </a:r>
            <a:r>
              <a:rPr lang="tr-TR" sz="2400" i="1" dirty="0"/>
              <a:t>ve denetçinin sorumluluklarına yönelik daha net açıklamalar.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i="1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/>
              <a:t> İşletmenin sürekliliğine ilişkin önemli bir belirsizliğin belirlenmesi durumunda denetçi raporunda ayrı bir bölüm açılması « İşletmenin Sürekliliği ile ilgili Önemli Belirsizlik»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i="1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/>
              <a:t>İşletmenin sürekliliğine yönelik F/T açıklamalarının daha fazla sorgulanmasına yönelik yeni yükümlülükler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i="1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/>
              <a:t>YATIRIMCILAR: ERKEN UYARI Sağlanabilir mi* </a:t>
            </a:r>
          </a:p>
          <a:p>
            <a:pPr algn="just">
              <a:buClr>
                <a:srgbClr val="D1493B"/>
              </a:buClr>
            </a:pPr>
            <a:endParaRPr lang="en-US" sz="2400" b="1" i="1" u="sng" dirty="0"/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4" y="337505"/>
            <a:ext cx="7419514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Noktalar - </a:t>
            </a:r>
            <a:r>
              <a:rPr lang="tr-TR" sz="2400" b="1" dirty="0"/>
              <a:t>İşletmenin Sürekliliği</a:t>
            </a:r>
          </a:p>
          <a:p>
            <a:pPr marL="0" indent="0">
              <a:buNone/>
            </a:pPr>
            <a:endParaRPr lang="en-US" sz="40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14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95536" y="1988840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/>
              <a:t>Sorumlu denetçinin isminin Raporda yer alması artık uluslararası bir yükümlülük</a:t>
            </a:r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endParaRPr lang="tr-TR" sz="2400" i="1" dirty="0"/>
          </a:p>
          <a:p>
            <a:pPr marL="457200" indent="-457200" algn="just">
              <a:buClr>
                <a:srgbClr val="D1493B"/>
              </a:buClr>
              <a:buFont typeface="+mj-lt"/>
              <a:buAutoNum type="arabicPeriod"/>
            </a:pPr>
            <a:r>
              <a:rPr lang="tr-TR" sz="2400" i="1" dirty="0"/>
              <a:t>Çok istisnai bir durumda (Can güvenliği tehlikesi gibi) yer almayabilir.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467543" y="337505"/>
            <a:ext cx="8496945" cy="715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Franchise" pitchFamily="49" charset="0"/>
              </a:rPr>
              <a:t>Temel Noktalar -</a:t>
            </a:r>
            <a:r>
              <a:rPr lang="tr-TR" sz="2400" b="1" dirty="0"/>
              <a:t>Sorumlu Denetçinin isminin belirtilmesi</a:t>
            </a:r>
          </a:p>
          <a:p>
            <a:pPr marL="0" indent="0">
              <a:buNone/>
            </a:pPr>
            <a:endParaRPr lang="en-US" sz="2400" b="1" spc="-15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Franchise" pitchFamily="49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18549" y="188640"/>
            <a:ext cx="379264" cy="297731"/>
          </a:xfrm>
          <a:prstGeom prst="flowChartOffpageConnector">
            <a:avLst/>
          </a:prstGeom>
          <a:solidFill>
            <a:srgbClr val="D1493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02</a:t>
            </a:r>
            <a:endParaRPr lang="en-US" sz="1200" b="1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459" y="6237312"/>
            <a:ext cx="86235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17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5741</TotalTime>
  <Words>281</Words>
  <Application>Microsoft Office PowerPoint</Application>
  <PresentationFormat>Ekran Gösterisi (4:3)</PresentationFormat>
  <Paragraphs>70</Paragraphs>
  <Slides>10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Franchise</vt:lpstr>
      <vt:lpstr>Signika Negative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EAMEJIA</dc:creator>
  <cp:lastModifiedBy>Mehmet SIRIN</cp:lastModifiedBy>
  <cp:revision>389</cp:revision>
  <cp:lastPrinted>2015-08-25T11:57:57Z</cp:lastPrinted>
  <dcterms:created xsi:type="dcterms:W3CDTF">2013-07-23T17:44:34Z</dcterms:created>
  <dcterms:modified xsi:type="dcterms:W3CDTF">2016-03-18T15:07:01Z</dcterms:modified>
</cp:coreProperties>
</file>